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3" r:id="rId5"/>
    <p:sldId id="260" r:id="rId6"/>
    <p:sldId id="257" r:id="rId7"/>
    <p:sldId id="266" r:id="rId8"/>
    <p:sldId id="267" r:id="rId9"/>
    <p:sldId id="268" r:id="rId10"/>
    <p:sldId id="258" r:id="rId11"/>
    <p:sldId id="262" r:id="rId12"/>
    <p:sldId id="265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agoj Vidović" initials="D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5A4A3-9561-4949-9D9E-FBA8F2DD4964}" type="datetimeFigureOut">
              <a:rPr lang="en-US" smtClean="0"/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C2C47-2531-47E8-ADE9-2724367DC5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2C47-2531-47E8-ADE9-2724367DC5C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Guadeloupe est située dans l'océan Atlantique. Cette île est gouvernée par la République française.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2C47-2531-47E8-ADE9-2724367DC5C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2C47-2531-47E8-ADE9-2724367DC5C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2C47-2531-47E8-ADE9-2724367DC5C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2C47-2531-47E8-ADE9-2724367DC5C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2C47-2531-47E8-ADE9-2724367DC5C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2C47-2531-47E8-ADE9-2724367DC5C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A3EBB0-D04B-49FA-A523-5350B1337A0C}" type="slidenum">
              <a:rPr lang="en-US" smtClean="0"/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A3EBB0-D04B-49FA-A523-5350B1337A0C}" type="slidenum">
              <a:rPr lang="en-US" smtClean="0"/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A3EBB0-D04B-49FA-A523-5350B1337A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9A2E3E-05AE-40C8-85AB-EC86B1A24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A3EBB0-D04B-49FA-A523-5350B1337A0C}" type="slidenum">
              <a:rPr lang="en-US" smtClean="0"/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err="1"/>
              <a:t>Guadeloupe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15045" y="6115721"/>
            <a:ext cx="8045373" cy="74227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Judita V.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71650" y="1210541"/>
            <a:ext cx="645275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MERCI DE  VOTRE ATTENTION! </a:t>
            </a:r>
            <a:r>
              <a:rPr lang="hr-HR" sz="4400" dirty="0">
                <a:sym typeface="Wingdings" panose="05000000000000000000" pitchFamily="2" charset="2"/>
              </a:rPr>
              <a:t></a:t>
            </a:r>
            <a:endParaRPr lang="hr-HR" sz="4400" dirty="0"/>
          </a:p>
          <a:p>
            <a:endParaRPr lang="hr-HR" sz="4400" dirty="0"/>
          </a:p>
          <a:p>
            <a:endParaRPr lang="hr-HR" sz="4400" dirty="0"/>
          </a:p>
        </p:txBody>
      </p:sp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67691" y="867821"/>
            <a:ext cx="82441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LES SOURCES:</a:t>
            </a:r>
            <a:endParaRPr lang="hr-HR" sz="3600" dirty="0"/>
          </a:p>
          <a:p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82735" y="1705451"/>
            <a:ext cx="6038193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57056" tIns="0" rIns="9144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Alain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Goyeau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. “Séjour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Farniente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 à Port Louis Guadeloupe.”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La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Plongée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 Dans Le Grand Cul de Sac Marin de Guadeloupe.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, 2020,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charset="0"/>
              </a:rPr>
              <a:t>www.edenplongee.fr/Vacances-plongee-en-Guadeloupe_a15.html. Accessed 25 Nov. 2024</a:t>
            </a:r>
            <a:endParaRPr lang="hr-HR" altLang="en-US" sz="1400" dirty="0">
              <a:solidFill>
                <a:schemeClr val="accent1">
                  <a:lumMod val="75000"/>
                </a:schemeClr>
              </a:solidFill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r-HR" altLang="en-US" sz="1400" dirty="0">
              <a:solidFill>
                <a:schemeClr val="accent1">
                  <a:lumMod val="75000"/>
                </a:schemeClr>
              </a:solidFill>
              <a:cs typeface="Times New Roman" panose="0202060305040502030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“Marché Nocturne En Guadeloupe : Un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Immanquable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 ! – Le Magazine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VillaVEO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.”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Villaveo.com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, 12 July 2019, www.villaveo.com/fr/blog/voyageur/marche-nocturne-en-guadeloupe/. Accessed 25 Nov. 2024</a:t>
            </a:r>
            <a:endParaRPr kumimoji="0" lang="hr-HR" alt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anose="0202060305040502030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Encyclopædia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 Universalis. “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Encyclopædia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 Universalis.”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Encyclopædia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 Universalis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, 2024, www.universalis.fr/atlas/europe/france/guadeloupe/. Accessed 25 Nov. 2024</a:t>
            </a:r>
            <a:endParaRPr kumimoji="0" lang="hr-HR" alt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r-HR" altLang="en-US" sz="1400" dirty="0">
              <a:solidFill>
                <a:schemeClr val="accent1">
                  <a:lumMod val="75000"/>
                </a:schemeClr>
              </a:solidFill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“Le Jardin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Botanique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 de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Deshaies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, Guadeloupe -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Tropicalement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 V</a:t>
            </a:r>
            <a:r>
              <a:rPr kumimoji="0" lang="hr-HR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Tre.”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Tropicalement-Votre.com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Times New Roman" panose="02020603050405020304" charset="0"/>
              </a:rPr>
              <a:t>, 2024, www.tropicalement-votre.com/destinations/jardin-botanique-deshaies-guadeloupe.php. Accessed 25 Nov. 2024</a:t>
            </a:r>
            <a:endParaRPr lang="hr-HR" altLang="en-US" sz="1400" dirty="0">
              <a:solidFill>
                <a:schemeClr val="accent1">
                  <a:lumMod val="75000"/>
                </a:schemeClr>
              </a:solidFill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r-HR" alt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r-HR" alt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9566" y="83127"/>
            <a:ext cx="9451857" cy="66813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93798" y="931724"/>
            <a:ext cx="3092115" cy="1196671"/>
          </a:xfrm>
        </p:spPr>
        <p:txBody>
          <a:bodyPr>
            <a:normAutofit fontScale="90000"/>
          </a:bodyPr>
          <a:lstStyle/>
          <a:p>
            <a:r>
              <a:rPr lang="fr-FR" dirty="0"/>
              <a:t>Qui a découvert la Guadeloupe ?</a:t>
            </a:r>
            <a:br>
              <a:rPr lang="fr-FR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04090" y="2197118"/>
            <a:ext cx="3092115" cy="416416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EN NOVEMBRE 1493, LE NAVIGATEUR ESPAGNOL CHRISTOPHE COLOMB DÉBARQUE À SAINTE-MARIE, DANS L'ÎLE QU'IL APPELLE GUADELOUPE, EN RÉFÉRENCE AU MONASTÈRE DE SANTA MARIA </a:t>
            </a:r>
            <a:endParaRPr lang="hr-HR" dirty="0"/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LA GUADELOUPE DOIT </a:t>
            </a:r>
            <a:r>
              <a:rPr lang="hr-HR" dirty="0"/>
              <a:t>ENCORE </a:t>
            </a:r>
            <a:r>
              <a:rPr lang="fr-FR" dirty="0"/>
              <a:t>SON NOM</a:t>
            </a:r>
            <a:r>
              <a:rPr lang="hr-HR" dirty="0"/>
              <a:t>:</a:t>
            </a:r>
            <a:r>
              <a:rPr lang="fr-FR" dirty="0"/>
              <a:t> KARUKÉRA</a:t>
            </a:r>
            <a:r>
              <a:rPr lang="hr-HR" dirty="0"/>
              <a:t>: </a:t>
            </a:r>
            <a:r>
              <a:rPr lang="fr-FR" dirty="0"/>
              <a:t>"L'ÎLE AUX BELLES EAUX" EN LANGUE CARAÏBE</a:t>
            </a:r>
            <a:endParaRPr lang="hr-HR" dirty="0"/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hr-HR" dirty="0"/>
              <a:t>LE PLUS BELLE </a:t>
            </a:r>
            <a:r>
              <a:rPr lang="fr-FR" dirty="0"/>
              <a:t>ÎLE</a:t>
            </a:r>
            <a:r>
              <a:rPr lang="hr-HR" dirty="0"/>
              <a:t> DE LA GUADELOUPE S’APPELLE </a:t>
            </a:r>
            <a:r>
              <a:rPr lang="fr-FR" dirty="0"/>
              <a:t>L’ÎLE</a:t>
            </a:r>
            <a:r>
              <a:rPr lang="hr-HR" dirty="0"/>
              <a:t> DE MARIE-GALANTE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35" y="228602"/>
            <a:ext cx="3001716" cy="260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zervirano mjesto sadržaja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7" y="192234"/>
            <a:ext cx="3309749" cy="220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09" y="3054587"/>
            <a:ext cx="4910213" cy="32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kstniOkvir 14"/>
          <p:cNvSpPr txBox="1"/>
          <p:nvPr/>
        </p:nvSpPr>
        <p:spPr>
          <a:xfrm>
            <a:off x="2677520" y="640283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l’île</a:t>
            </a:r>
            <a:r>
              <a:rPr lang="hr-HR" dirty="0"/>
              <a:t> de Marie Galante</a:t>
            </a:r>
            <a:endParaRPr lang="en-US" dirty="0"/>
          </a:p>
        </p:txBody>
      </p:sp>
      <p:sp>
        <p:nvSpPr>
          <p:cNvPr id="9" name="Naslov 1"/>
          <p:cNvSpPr txBox="1"/>
          <p:nvPr/>
        </p:nvSpPr>
        <p:spPr>
          <a:xfrm>
            <a:off x="7507432" y="-38412"/>
            <a:ext cx="3761509" cy="9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hr-HR" sz="3300" dirty="0"/>
              <a:t>L’HISTOIRE</a:t>
            </a:r>
            <a:r>
              <a:rPr lang="hr-HR" dirty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Le </a:t>
            </a:r>
            <a:r>
              <a:rPr lang="hr-HR" dirty="0" err="1"/>
              <a:t>drapeau</a:t>
            </a:r>
            <a:endParaRPr lang="en-US" dirty="0"/>
          </a:p>
        </p:txBody>
      </p:sp>
      <p:pic>
        <p:nvPicPr>
          <p:cNvPr id="32" name="Rezervirano mjesto sadržaja 31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8" y="1660582"/>
            <a:ext cx="1429805" cy="203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703463" y="4440791"/>
            <a:ext cx="4769295" cy="54269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/>
              <a:t>Le </a:t>
            </a:r>
            <a:r>
              <a:rPr lang="hr-HR" b="0" dirty="0" err="1"/>
              <a:t>drapeau</a:t>
            </a:r>
            <a:r>
              <a:rPr lang="hr-HR" b="0" dirty="0"/>
              <a:t> </a:t>
            </a:r>
            <a:r>
              <a:rPr lang="hr-HR" b="0" dirty="0" err="1"/>
              <a:t>s’appelle</a:t>
            </a:r>
            <a:r>
              <a:rPr lang="hr-HR" b="0" dirty="0"/>
              <a:t> ‘</a:t>
            </a:r>
            <a:r>
              <a:rPr lang="hr-HR" b="0" dirty="0" err="1"/>
              <a:t>le</a:t>
            </a:r>
            <a:r>
              <a:rPr lang="hr-HR" b="0" dirty="0"/>
              <a:t> </a:t>
            </a:r>
            <a:r>
              <a:rPr lang="hr-HR" b="0" dirty="0" err="1"/>
              <a:t>tricolore</a:t>
            </a:r>
            <a:r>
              <a:rPr lang="hr-HR" b="0" dirty="0"/>
              <a:t> f </a:t>
            </a:r>
            <a:r>
              <a:rPr lang="hr-HR" b="0" dirty="0" err="1"/>
              <a:t>rançais</a:t>
            </a:r>
            <a:r>
              <a:rPr lang="hr-HR" b="0" dirty="0"/>
              <a:t>’</a:t>
            </a:r>
            <a:endParaRPr lang="hr-HR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 err="1"/>
              <a:t>Il</a:t>
            </a:r>
            <a:r>
              <a:rPr lang="hr-HR" b="0" dirty="0"/>
              <a:t> </a:t>
            </a:r>
            <a:r>
              <a:rPr lang="hr-HR" b="0" dirty="0" err="1"/>
              <a:t>est</a:t>
            </a:r>
            <a:r>
              <a:rPr lang="hr-HR" b="0" dirty="0"/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</a:rPr>
              <a:t>basé</a:t>
            </a:r>
            <a:r>
              <a:rPr lang="en-US" b="0" i="0" dirty="0">
                <a:solidFill>
                  <a:srgbClr val="202124"/>
                </a:solidFill>
                <a:effectLst/>
              </a:rPr>
              <a:t> </a:t>
            </a:r>
            <a:r>
              <a:rPr lang="hr-HR" b="0" i="0" dirty="0">
                <a:solidFill>
                  <a:srgbClr val="202124"/>
                </a:solidFill>
                <a:effectLst/>
              </a:rPr>
              <a:t>sur les </a:t>
            </a:r>
            <a:r>
              <a:rPr lang="hr-HR" b="0" i="0" dirty="0" err="1">
                <a:solidFill>
                  <a:srgbClr val="202124"/>
                </a:solidFill>
                <a:effectLst/>
              </a:rPr>
              <a:t>airmoires</a:t>
            </a:r>
            <a:r>
              <a:rPr lang="hr-HR" b="0" i="0" dirty="0">
                <a:solidFill>
                  <a:srgbClr val="202124"/>
                </a:solidFill>
                <a:effectLst/>
              </a:rPr>
              <a:t> </a:t>
            </a:r>
            <a:r>
              <a:rPr lang="hr-HR" b="0" i="0" dirty="0" err="1">
                <a:solidFill>
                  <a:srgbClr val="202124"/>
                </a:solidFill>
                <a:effectLst/>
              </a:rPr>
              <a:t>historiques</a:t>
            </a:r>
            <a:endParaRPr lang="hr-HR" b="0" i="0" dirty="0">
              <a:solidFill>
                <a:srgbClr val="202124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rgbClr val="202124"/>
                </a:solidFill>
              </a:rPr>
              <a:t>d</a:t>
            </a:r>
            <a:r>
              <a:rPr lang="en-US" b="0" i="0" dirty="0">
                <a:solidFill>
                  <a:srgbClr val="202124"/>
                </a:solidFill>
                <a:effectLst/>
              </a:rPr>
              <a:t>é</a:t>
            </a:r>
            <a:r>
              <a:rPr lang="hr-HR" b="0" i="0" dirty="0" err="1">
                <a:solidFill>
                  <a:srgbClr val="202124"/>
                </a:solidFill>
                <a:effectLst/>
              </a:rPr>
              <a:t>riv</a:t>
            </a:r>
            <a:r>
              <a:rPr lang="en-US" b="0" i="0" dirty="0">
                <a:solidFill>
                  <a:srgbClr val="202124"/>
                </a:solidFill>
                <a:effectLst/>
              </a:rPr>
              <a:t>é </a:t>
            </a:r>
            <a:r>
              <a:rPr lang="hr-HR" b="0" dirty="0" err="1">
                <a:solidFill>
                  <a:srgbClr val="202124"/>
                </a:solidFill>
              </a:rPr>
              <a:t>du</a:t>
            </a:r>
            <a:r>
              <a:rPr lang="hr-HR" b="0" dirty="0">
                <a:solidFill>
                  <a:srgbClr val="202124"/>
                </a:solidFill>
              </a:rPr>
              <a:t> </a:t>
            </a:r>
            <a:r>
              <a:rPr lang="hr-HR" b="0" dirty="0" err="1">
                <a:solidFill>
                  <a:srgbClr val="202124"/>
                </a:solidFill>
              </a:rPr>
              <a:t>blason</a:t>
            </a:r>
            <a:r>
              <a:rPr lang="hr-HR" b="0" dirty="0">
                <a:solidFill>
                  <a:srgbClr val="202124"/>
                </a:solidFill>
              </a:rPr>
              <a:t> de </a:t>
            </a:r>
            <a:r>
              <a:rPr lang="hr-HR" b="0" dirty="0" err="1">
                <a:solidFill>
                  <a:srgbClr val="202124"/>
                </a:solidFill>
              </a:rPr>
              <a:t>Basse</a:t>
            </a:r>
            <a:r>
              <a:rPr lang="hr-HR" b="0" dirty="0">
                <a:solidFill>
                  <a:srgbClr val="202124"/>
                </a:solidFill>
              </a:rPr>
              <a:t>-Terre, </a:t>
            </a:r>
            <a:r>
              <a:rPr lang="hr-HR" b="0" dirty="0" err="1">
                <a:solidFill>
                  <a:srgbClr val="202124"/>
                </a:solidFill>
              </a:rPr>
              <a:t>il</a:t>
            </a:r>
            <a:r>
              <a:rPr lang="hr-HR" b="0" dirty="0">
                <a:solidFill>
                  <a:srgbClr val="202124"/>
                </a:solidFill>
              </a:rPr>
              <a:t> </a:t>
            </a:r>
            <a:r>
              <a:rPr lang="hr-HR" b="0" dirty="0" err="1">
                <a:solidFill>
                  <a:srgbClr val="202124"/>
                </a:solidFill>
              </a:rPr>
              <a:t>est</a:t>
            </a:r>
            <a:r>
              <a:rPr lang="hr-HR" b="0" dirty="0">
                <a:solidFill>
                  <a:srgbClr val="202124"/>
                </a:solidFill>
              </a:rPr>
              <a:t> </a:t>
            </a:r>
            <a:r>
              <a:rPr lang="hr-HR" b="0" dirty="0" err="1">
                <a:solidFill>
                  <a:srgbClr val="202124"/>
                </a:solidFill>
              </a:rPr>
              <a:t>compos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é </a:t>
            </a:r>
            <a:r>
              <a:rPr lang="hr-HR" b="0" i="0" dirty="0">
                <a:solidFill>
                  <a:srgbClr val="202124"/>
                </a:solidFill>
                <a:effectLst/>
              </a:rPr>
              <a:t>de </a:t>
            </a:r>
            <a:r>
              <a:rPr lang="hr-HR" b="0" i="0" dirty="0" err="1">
                <a:solidFill>
                  <a:srgbClr val="202124"/>
                </a:solidFill>
                <a:effectLst/>
              </a:rPr>
              <a:t>trois</a:t>
            </a:r>
            <a:r>
              <a:rPr lang="hr-HR" b="0" i="0" dirty="0">
                <a:solidFill>
                  <a:srgbClr val="202124"/>
                </a:solidFill>
                <a:effectLst/>
              </a:rPr>
              <a:t> </a:t>
            </a:r>
            <a:r>
              <a:rPr lang="hr-HR" b="0" i="0" dirty="0" err="1">
                <a:solidFill>
                  <a:srgbClr val="202124"/>
                </a:solidFill>
                <a:effectLst/>
              </a:rPr>
              <a:t>fleurs</a:t>
            </a:r>
            <a:r>
              <a:rPr lang="hr-HR" b="0" i="0" dirty="0">
                <a:solidFill>
                  <a:srgbClr val="202124"/>
                </a:solidFill>
                <a:effectLst/>
              </a:rPr>
              <a:t> de </a:t>
            </a:r>
            <a:r>
              <a:rPr lang="hr-HR" b="0" i="0" dirty="0" err="1">
                <a:solidFill>
                  <a:srgbClr val="202124"/>
                </a:solidFill>
                <a:effectLst/>
              </a:rPr>
              <a:t>lys</a:t>
            </a:r>
            <a:endParaRPr lang="en-US" b="0" dirty="0"/>
          </a:p>
        </p:txBody>
      </p:sp>
      <p:pic>
        <p:nvPicPr>
          <p:cNvPr id="34" name="Rezervirano mjesto sadržaja 3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53" y="3856003"/>
            <a:ext cx="4186237" cy="279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Rezervirano mjesto sadržaja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4" y="1660581"/>
            <a:ext cx="1429805" cy="2039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Rezervirano mjesto sadržaja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56" y="1660582"/>
            <a:ext cx="1429805" cy="203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651979"/>
            <a:ext cx="10178322" cy="1492132"/>
          </a:xfrm>
        </p:spPr>
        <p:txBody>
          <a:bodyPr/>
          <a:lstStyle/>
          <a:p>
            <a:pPr algn="ctr"/>
            <a:r>
              <a:rPr lang="hr-HR" dirty="0"/>
              <a:t>Les </a:t>
            </a:r>
            <a:r>
              <a:rPr lang="hr-HR" dirty="0" err="1"/>
              <a:t>villes</a:t>
            </a:r>
            <a:r>
              <a:rPr lang="hr-HR" dirty="0"/>
              <a:t> plus </a:t>
            </a:r>
            <a:r>
              <a:rPr lang="hr-HR" dirty="0" err="1"/>
              <a:t>importantes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94794"/>
            <a:ext cx="4573681" cy="4511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/>
              <a:t>Basse</a:t>
            </a:r>
            <a:r>
              <a:rPr lang="hr-HR" dirty="0"/>
              <a:t>-Terre</a:t>
            </a:r>
            <a:endParaRPr lang="hr-HR" dirty="0"/>
          </a:p>
          <a:p>
            <a:r>
              <a:rPr lang="fr-FR" sz="1800" dirty="0">
                <a:solidFill>
                  <a:schemeClr val="tx1"/>
                </a:solidFill>
              </a:rPr>
              <a:t>située sur l'île occidentale de la Guadeloupe, appelée aussi île de Basse-Terre.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e</a:t>
            </a:r>
            <a:r>
              <a:rPr lang="fr-FR" sz="1800" dirty="0">
                <a:solidFill>
                  <a:schemeClr val="tx1"/>
                </a:solidFill>
              </a:rPr>
              <a:t>lle se trouve dans la mer des Caraïbes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r</a:t>
            </a:r>
            <a:r>
              <a:rPr lang="fr-FR" sz="1800" dirty="0">
                <a:solidFill>
                  <a:schemeClr val="tx1"/>
                </a:solidFill>
              </a:rPr>
              <a:t>elativement petite, avec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10 000 à 15 000 habitants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c</a:t>
            </a:r>
            <a:r>
              <a:rPr lang="en-US" sz="1800" dirty="0" err="1">
                <a:solidFill>
                  <a:schemeClr val="tx1"/>
                </a:solidFill>
              </a:rPr>
              <a:t>limat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tropica</a:t>
            </a:r>
            <a:r>
              <a:rPr lang="hr-HR" sz="1800" dirty="0">
                <a:solidFill>
                  <a:schemeClr val="tx1"/>
                </a:solidFill>
              </a:rPr>
              <a:t>l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a</a:t>
            </a:r>
            <a:r>
              <a:rPr lang="fr-FR" sz="1800" dirty="0">
                <a:solidFill>
                  <a:schemeClr val="tx1"/>
                </a:solidFill>
              </a:rPr>
              <a:t>ppréciée des touristes pour son climat chaud et sa beauté naturelle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fr-FR" sz="1800" dirty="0">
                <a:solidFill>
                  <a:schemeClr val="tx1"/>
                </a:solidFill>
              </a:rPr>
              <a:t>Basse-Terre </a:t>
            </a:r>
            <a:r>
              <a:rPr lang="hr-HR" sz="1800" dirty="0">
                <a:solidFill>
                  <a:schemeClr val="tx1"/>
                </a:solidFill>
              </a:rPr>
              <a:t>- </a:t>
            </a:r>
            <a:r>
              <a:rPr lang="fr-FR" sz="1800" dirty="0">
                <a:solidFill>
                  <a:schemeClr val="tx1"/>
                </a:solidFill>
              </a:rPr>
              <a:t>la capitale administrative de la Guadeloupe</a:t>
            </a:r>
            <a:endParaRPr lang="hr-H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Visit Basse-Terre Island: Best of Basse-Terre Island Travel 2024 | Expedia  Touris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79" y="4278772"/>
            <a:ext cx="4516821" cy="225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es des îles de Guadeloupe | Les îles de Guadelou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63" y="1542029"/>
            <a:ext cx="3015995" cy="25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sse-Terre Island: All You Need to Know Before You Go (2024) - Tripadvi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04" y="1914295"/>
            <a:ext cx="2073211" cy="19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651979"/>
            <a:ext cx="10178322" cy="1492132"/>
          </a:xfrm>
        </p:spPr>
        <p:txBody>
          <a:bodyPr/>
          <a:lstStyle/>
          <a:p>
            <a:pPr algn="ctr"/>
            <a:r>
              <a:rPr lang="hr-HR" dirty="0"/>
              <a:t>Les </a:t>
            </a:r>
            <a:r>
              <a:rPr lang="hr-HR" dirty="0" err="1"/>
              <a:t>villes</a:t>
            </a:r>
            <a:r>
              <a:rPr lang="hr-HR" dirty="0"/>
              <a:t> plus </a:t>
            </a:r>
            <a:r>
              <a:rPr lang="hr-HR" dirty="0" err="1"/>
              <a:t>importantes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94793"/>
            <a:ext cx="4573681" cy="506861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Saint-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</a:rPr>
              <a:t>Fran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çois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s</a:t>
            </a:r>
            <a:r>
              <a:rPr lang="fr-FR" sz="1800" dirty="0">
                <a:solidFill>
                  <a:schemeClr val="tx1"/>
                </a:solidFill>
              </a:rPr>
              <a:t>ituée à l’extrémité sud-est de l’île de Grande-Terre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r</a:t>
            </a:r>
            <a:r>
              <a:rPr lang="fr-FR" sz="1800" dirty="0">
                <a:solidFill>
                  <a:schemeClr val="tx1"/>
                </a:solidFill>
              </a:rPr>
              <a:t>éputée pour ses plages magnifiques, ses eaux turquoise et sa marina animée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c</a:t>
            </a:r>
            <a:r>
              <a:rPr lang="fr-FR" sz="1800" dirty="0">
                <a:solidFill>
                  <a:schemeClr val="tx1"/>
                </a:solidFill>
              </a:rPr>
              <a:t>limat tropical, idéal pour le tourisme toute l’année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a</a:t>
            </a:r>
            <a:r>
              <a:rPr lang="fr-FR" sz="1800" dirty="0">
                <a:solidFill>
                  <a:schemeClr val="tx1"/>
                </a:solidFill>
              </a:rPr>
              <a:t>briter un célèbre parcours de golf de 18 trous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c</a:t>
            </a:r>
            <a:r>
              <a:rPr lang="fr-FR" sz="1800" dirty="0">
                <a:solidFill>
                  <a:schemeClr val="tx1"/>
                </a:solidFill>
              </a:rPr>
              <a:t>onnu pour ses marchés locaux, ses restaurants de fruits de mer et son ambiance créole</a:t>
            </a:r>
            <a:endParaRPr lang="hr-H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Saint Francois, Guadeloupe: All You Need to Know Before You Go (2024) -  Tripadvis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72" y="1914621"/>
            <a:ext cx="2311619" cy="15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int-Franç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615159"/>
            <a:ext cx="2956033" cy="20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int-François | Guadeloupe Isl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1" y="3931951"/>
            <a:ext cx="3949262" cy="262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651979"/>
            <a:ext cx="10178322" cy="1492132"/>
          </a:xfrm>
        </p:spPr>
        <p:txBody>
          <a:bodyPr/>
          <a:lstStyle/>
          <a:p>
            <a:pPr algn="ctr"/>
            <a:r>
              <a:rPr lang="hr-HR" dirty="0"/>
              <a:t>Les </a:t>
            </a:r>
            <a:r>
              <a:rPr lang="hr-HR" dirty="0" err="1"/>
              <a:t>villes</a:t>
            </a:r>
            <a:r>
              <a:rPr lang="hr-HR" dirty="0"/>
              <a:t> plus </a:t>
            </a:r>
            <a:r>
              <a:rPr lang="hr-HR" dirty="0" err="1"/>
              <a:t>importantes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94793"/>
            <a:ext cx="4668274" cy="506861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Terre-de-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</a:rPr>
              <a:t>Haut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u</a:t>
            </a:r>
            <a:r>
              <a:rPr lang="fr-FR" sz="1800" dirty="0">
                <a:solidFill>
                  <a:schemeClr val="tx1"/>
                </a:solidFill>
              </a:rPr>
              <a:t>ne île des Saintes, au sud de la Guadeloupe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c</a:t>
            </a:r>
            <a:r>
              <a:rPr lang="fr-FR" sz="1800" dirty="0">
                <a:solidFill>
                  <a:schemeClr val="tx1"/>
                </a:solidFill>
              </a:rPr>
              <a:t>onnue pour ses plages, comme la plage de Pain de Sucre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v</a:t>
            </a:r>
            <a:r>
              <a:rPr lang="fr-FR" sz="1800" dirty="0">
                <a:solidFill>
                  <a:schemeClr val="tx1"/>
                </a:solidFill>
              </a:rPr>
              <a:t>ue magnifique depuis le Fort Napoléon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s</a:t>
            </a:r>
            <a:r>
              <a:rPr lang="fr-FR" sz="1800" dirty="0">
                <a:solidFill>
                  <a:schemeClr val="tx1"/>
                </a:solidFill>
              </a:rPr>
              <a:t>pécialité : le tourment d’amour, une pâtisserie délicieuse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a</a:t>
            </a:r>
            <a:r>
              <a:rPr lang="fr-FR" sz="1800" dirty="0">
                <a:solidFill>
                  <a:schemeClr val="tx1"/>
                </a:solidFill>
              </a:rPr>
              <a:t>ccessible en bateau depuis Trois-Rivières ou Pointe-à-Pitre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t</a:t>
            </a:r>
            <a:r>
              <a:rPr lang="fr-FR" sz="1800" dirty="0">
                <a:solidFill>
                  <a:schemeClr val="tx1"/>
                </a:solidFill>
              </a:rPr>
              <a:t>ropical et agréable, parfait pour les activités en plein ai</a:t>
            </a:r>
            <a:r>
              <a:rPr lang="hr-HR" sz="1800" dirty="0">
                <a:solidFill>
                  <a:schemeClr val="tx1"/>
                </a:solidFill>
              </a:rPr>
              <a:t>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Terre-de-Haut, in Les Saintes in 2024 - The must-sees and d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95" y="3987031"/>
            <a:ext cx="4299203" cy="241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rre-de-Haut - Cartes PPRN Guadeloupe - Pprn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6872"/>
            <a:ext cx="2330011" cy="233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 Guide to Terre de Haut, Les Saintes – Guadelou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45" y="1694793"/>
            <a:ext cx="2624355" cy="19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Les </a:t>
            </a:r>
            <a:r>
              <a:rPr lang="hr-HR" dirty="0" err="1"/>
              <a:t>plages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IL Y A BEACOUP DES PLAGES,  VOICI LES PLUS BELLES: 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8113"/>
            <a:ext cx="65" cy="2609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758537" y="228600"/>
            <a:ext cx="65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r-HR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145151" y="5269617"/>
            <a:ext cx="906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Bois</a:t>
            </a:r>
            <a:r>
              <a:rPr lang="hr-HR" dirty="0"/>
              <a:t> </a:t>
            </a:r>
            <a:r>
              <a:rPr lang="hr-HR" dirty="0" err="1"/>
              <a:t>Jolan</a:t>
            </a:r>
            <a:r>
              <a:rPr lang="hr-HR" dirty="0"/>
              <a:t>                           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Pointe des Châteaux</a:t>
            </a:r>
            <a:r>
              <a:rPr lang="hr-H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                         </a:t>
            </a:r>
            <a:r>
              <a:rPr lang="hr-HR" dirty="0">
                <a:solidFill>
                  <a:srgbClr val="202124"/>
                </a:solidFill>
                <a:latin typeface="Arial" panose="020B0604020202020204" pitchFamily="34" charset="0"/>
              </a:rPr>
              <a:t>      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</a:t>
            </a:r>
            <a:r>
              <a:rPr lang="hr-H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Souffleur</a:t>
            </a:r>
            <a:r>
              <a:rPr lang="hr-H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           </a:t>
            </a:r>
            <a:endParaRPr lang="fr-F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8" y="3209738"/>
            <a:ext cx="2680842" cy="178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94" y="3209738"/>
            <a:ext cx="2670604" cy="178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3783541" y="2834220"/>
            <a:ext cx="65" cy="5539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fr-F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  <a:cs typeface="Arial" panose="020B0604020202020204" pitchFamily="34" charset="0"/>
              </a:rPr>
            </a:br>
            <a:endParaRPr kumimoji="0" lang="fr-F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-1085850" y="1100191"/>
            <a:ext cx="65" cy="6155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altLang="en-U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fr-FR" altLang="en-US" sz="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Slika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04" y="3209738"/>
            <a:ext cx="2698318" cy="1793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choses à visiter en guadeloupe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91" y="1296327"/>
            <a:ext cx="3026610" cy="227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2065545" y="3662795"/>
            <a:ext cx="22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La place de la </a:t>
            </a:r>
            <a:r>
              <a:rPr lang="hr-HR" dirty="0" err="1"/>
              <a:t>Victoire</a:t>
            </a:r>
            <a:endParaRPr lang="en-US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87" y="1421432"/>
            <a:ext cx="2793423" cy="186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85" y="1389454"/>
            <a:ext cx="2477571" cy="185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/>
          <p:cNvSpPr txBox="1"/>
          <p:nvPr/>
        </p:nvSpPr>
        <p:spPr>
          <a:xfrm>
            <a:off x="7851651" y="3361735"/>
            <a:ext cx="13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Les </a:t>
            </a:r>
            <a:r>
              <a:rPr lang="hr-HR" dirty="0" err="1"/>
              <a:t>marchés</a:t>
            </a:r>
            <a:endParaRPr lang="en-US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4163693"/>
            <a:ext cx="5089536" cy="2100634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1972339" y="6321303"/>
            <a:ext cx="364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Le jardin botanique de Deshaies</a:t>
            </a:r>
            <a:endParaRPr lang="fr-F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28" y="3783724"/>
            <a:ext cx="1873854" cy="1249846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52" y="3785389"/>
            <a:ext cx="1916652" cy="1248181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98" y="5086227"/>
            <a:ext cx="2278506" cy="1706808"/>
          </a:xfrm>
          <a:prstGeom prst="rect">
            <a:avLst/>
          </a:prstGeom>
        </p:spPr>
      </p:pic>
      <p:sp>
        <p:nvSpPr>
          <p:cNvPr id="28" name="TekstniOkvir 27"/>
          <p:cNvSpPr txBox="1"/>
          <p:nvPr/>
        </p:nvSpPr>
        <p:spPr>
          <a:xfrm>
            <a:off x="9189518" y="5214010"/>
            <a:ext cx="161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Les </a:t>
            </a:r>
            <a:r>
              <a:rPr lang="hr-HR" dirty="0" err="1"/>
              <a:t>monuments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musées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čka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0</TotalTime>
  <Words>2717</Words>
  <Application>WPS Presentation</Application>
  <PresentationFormat>Široki zaslon</PresentationFormat>
  <Paragraphs>94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Gill Sans MT</vt:lpstr>
      <vt:lpstr>Google Sans</vt:lpstr>
      <vt:lpstr>Segoe Print</vt:lpstr>
      <vt:lpstr>inherit</vt:lpstr>
      <vt:lpstr>Roboto</vt:lpstr>
      <vt:lpstr>Times New Roman</vt:lpstr>
      <vt:lpstr>Impact</vt:lpstr>
      <vt:lpstr>Microsoft YaHei</vt:lpstr>
      <vt:lpstr>Arial Unicode MS</vt:lpstr>
      <vt:lpstr>Calibri</vt:lpstr>
      <vt:lpstr>Značka</vt:lpstr>
      <vt:lpstr>Guadeloupe</vt:lpstr>
      <vt:lpstr>PowerPoint 演示文稿</vt:lpstr>
      <vt:lpstr>Qui a découvert la Guadeloupe ? </vt:lpstr>
      <vt:lpstr>Le drapeau</vt:lpstr>
      <vt:lpstr>Les villes plus importantes</vt:lpstr>
      <vt:lpstr>Les villes plus importantes</vt:lpstr>
      <vt:lpstr>Les villes plus importantes</vt:lpstr>
      <vt:lpstr>Les plages</vt:lpstr>
      <vt:lpstr>choses à visiter en guadeloupe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Guadeloupe</dc:title>
  <dc:creator>Domagoj Vidović</dc:creator>
  <cp:lastModifiedBy>lsbutina</cp:lastModifiedBy>
  <cp:revision>8</cp:revision>
  <dcterms:created xsi:type="dcterms:W3CDTF">2021-11-04T20:23:00Z</dcterms:created>
  <dcterms:modified xsi:type="dcterms:W3CDTF">2025-06-22T16:07:21Z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3BFCC62CB6BB432ABA94DB8166671755_12</vt:lpwstr>
  </property>
  <property fmtid="{D5CDD505-2E9C-101B-9397-08002B2CF9AE}" pid="3" name="KSOProductBuildVer">
    <vt:lpwstr>1033-12.2.0.21546</vt:lpwstr>
  </property>
</Properties>
</file>