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sldIdLst>
    <p:sldId id="257" r:id="rId2"/>
    <p:sldId id="258" r:id="rId3"/>
    <p:sldId id="276" r:id="rId4"/>
    <p:sldId id="304" r:id="rId5"/>
    <p:sldId id="278" r:id="rId6"/>
    <p:sldId id="302" r:id="rId7"/>
    <p:sldId id="291" r:id="rId8"/>
    <p:sldId id="303" r:id="rId9"/>
    <p:sldId id="314" r:id="rId10"/>
    <p:sldId id="305" r:id="rId11"/>
    <p:sldId id="309" r:id="rId12"/>
    <p:sldId id="308" r:id="rId13"/>
    <p:sldId id="310" r:id="rId14"/>
    <p:sldId id="307" r:id="rId15"/>
    <p:sldId id="284" r:id="rId16"/>
    <p:sldId id="313" r:id="rId17"/>
    <p:sldId id="300" r:id="rId18"/>
    <p:sldId id="267" r:id="rId19"/>
    <p:sldId id="297" r:id="rId20"/>
    <p:sldId id="268" r:id="rId21"/>
    <p:sldId id="274" r:id="rId22"/>
    <p:sldId id="270" r:id="rId23"/>
    <p:sldId id="272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D1AD-456F-4D07-9F8D-347F349A6C7E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CF177-946A-40D4-B559-8F2E3AC14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CF177-946A-40D4-B559-8F2E3AC144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5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866F-C40B-434B-AF05-B57B842BB346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A12-48F7-40D6-9025-D85A932AE0D1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207F-932F-4DE7-B13C-A60094D28C53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B4E0-C4AF-4612-A98A-4DFD4A7D0EC5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8FDE-6FF7-4321-A693-EB77A32CCB4E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9C25-E484-45B7-BED4-1BBFF6A908BC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D97-DB68-4B2C-9966-F504D6031FBD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3D8-999A-43B5-8DAC-C46807173A25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9F4A-2553-4B9A-BB0C-2F485E0BA989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E895-A9B3-4951-933F-2C866FC3F530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F8D615-416F-4112-8104-EDC76E311179}" type="slidenum">
              <a:rPr lang="hr-HR" smtClean="0">
                <a:solidFill>
                  <a:srgbClr val="FFFF00"/>
                </a:solidFill>
              </a:rPr>
              <a:pPr/>
              <a:t>‹#›</a:t>
            </a:fld>
            <a:endParaRPr lang="hr-HR">
              <a:solidFill>
                <a:srgbClr val="FFFF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EFEAD8-75C8-4AC2-92CB-47BC6E78A844}" type="slidenum">
              <a:rPr lang="hr-HR" smtClean="0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4704"/>
            <a:ext cx="7772400" cy="246383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>
                <a:latin typeface="+mn-lt"/>
              </a:rPr>
              <a:t/>
            </a:r>
            <a:br>
              <a:rPr lang="hr-HR" sz="5400" dirty="0">
                <a:latin typeface="+mn-lt"/>
              </a:rPr>
            </a:br>
            <a:r>
              <a:rPr lang="hr-HR" sz="5400" dirty="0">
                <a:latin typeface="+mn-lt"/>
              </a:rPr>
              <a:t/>
            </a:r>
            <a:br>
              <a:rPr lang="hr-HR" sz="5400" dirty="0">
                <a:latin typeface="+mn-lt"/>
              </a:rPr>
            </a:br>
            <a:r>
              <a:rPr lang="hr-HR" sz="5400" dirty="0">
                <a:latin typeface="+mn-lt"/>
              </a:rPr>
              <a:t/>
            </a:r>
            <a:br>
              <a:rPr lang="hr-HR" sz="5400" dirty="0">
                <a:latin typeface="+mn-lt"/>
              </a:rPr>
            </a:br>
            <a:r>
              <a:rPr lang="hr-HR" sz="5400" dirty="0">
                <a:latin typeface="+mn-lt"/>
              </a:rPr>
              <a:t/>
            </a:r>
            <a:br>
              <a:rPr lang="hr-HR" sz="5400" dirty="0">
                <a:latin typeface="+mn-lt"/>
              </a:rPr>
            </a:br>
            <a:r>
              <a:rPr lang="hr-HR" sz="5400" dirty="0">
                <a:latin typeface="+mn-lt"/>
              </a:rPr>
              <a:t/>
            </a:r>
            <a:br>
              <a:rPr lang="hr-HR" sz="5400" dirty="0">
                <a:latin typeface="+mn-lt"/>
              </a:rPr>
            </a:br>
            <a:r>
              <a:rPr lang="hr-HR" sz="5400" dirty="0">
                <a:latin typeface="+mn-lt"/>
              </a:rPr>
              <a:t>PERSONAL PROJECT</a:t>
            </a:r>
            <a:br>
              <a:rPr lang="hr-HR" sz="5400" dirty="0">
                <a:latin typeface="+mn-lt"/>
              </a:rPr>
            </a:br>
            <a:r>
              <a:rPr lang="hr-HR" sz="5400" dirty="0">
                <a:latin typeface="+mn-lt"/>
              </a:rPr>
              <a:t>2021/2022</a:t>
            </a: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01008"/>
            <a:ext cx="7854696" cy="1584176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latin typeface="+mj-lt"/>
              </a:rPr>
              <a:t>ALL YOU NEED TO KNOW ABOUT PERSONAL PROJECT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352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ACTION PLAN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err="1">
                <a:latin typeface="+mj-lt"/>
              </a:rPr>
              <a:t>Create</a:t>
            </a:r>
            <a:r>
              <a:rPr lang="hr-HR" sz="2400" dirty="0">
                <a:latin typeface="+mj-lt"/>
              </a:rPr>
              <a:t> a </a:t>
            </a:r>
            <a:r>
              <a:rPr lang="hr-HR" sz="2400" dirty="0" err="1">
                <a:latin typeface="+mj-lt"/>
              </a:rPr>
              <a:t>step</a:t>
            </a:r>
            <a:r>
              <a:rPr lang="hr-HR" sz="2400" dirty="0">
                <a:latin typeface="+mj-lt"/>
              </a:rPr>
              <a:t>-by-</a:t>
            </a:r>
            <a:r>
              <a:rPr lang="hr-HR" sz="2400" dirty="0" err="1">
                <a:latin typeface="+mj-lt"/>
              </a:rPr>
              <a:t>step</a:t>
            </a:r>
            <a:r>
              <a:rPr lang="hr-HR" sz="2400" dirty="0">
                <a:latin typeface="+mj-lt"/>
              </a:rPr>
              <a:t> </a:t>
            </a:r>
            <a:r>
              <a:rPr lang="hr-HR" sz="2400" b="1" dirty="0">
                <a:latin typeface="+mj-lt"/>
              </a:rPr>
              <a:t>ACTION PLAN </a:t>
            </a:r>
            <a:r>
              <a:rPr lang="hr-HR" sz="2400" dirty="0">
                <a:latin typeface="+mj-lt"/>
              </a:rPr>
              <a:t>for </a:t>
            </a:r>
            <a:r>
              <a:rPr lang="hr-HR" sz="2400" dirty="0" err="1">
                <a:latin typeface="+mj-lt"/>
              </a:rPr>
              <a:t>achieveing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the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goal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and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the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chosen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product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which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should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include</a:t>
            </a:r>
            <a:r>
              <a:rPr lang="hr-HR" sz="2400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hr-HR" sz="2400" dirty="0">
                <a:latin typeface="+mj-lt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 criteria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hr-H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necessary steps or actions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meet those criteria</a:t>
            </a: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foundation to explain whether or not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goal was achieved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report.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learning goal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could be included as part of the action plan.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34397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sz="4400" b="1" dirty="0" smtClean="0"/>
              <a:t>ACTION PLAN- </a:t>
            </a:r>
            <a:r>
              <a:rPr lang="hr-HR" sz="3600" dirty="0" err="1" smtClean="0"/>
              <a:t>samples</a:t>
            </a:r>
            <a:endParaRPr lang="en-US" sz="3600" dirty="0"/>
          </a:p>
        </p:txBody>
      </p:sp>
      <p:pic>
        <p:nvPicPr>
          <p:cNvPr id="4" name="Content Placeholder 3" descr="Semester Action Plan – Learning Cent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75240" cy="280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4365104"/>
            <a:ext cx="6408712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77506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hr-HR" sz="4000" b="1" dirty="0"/>
              <a:t>ATL SKILLS </a:t>
            </a:r>
            <a:r>
              <a:rPr lang="hr-HR" sz="3200" dirty="0" err="1"/>
              <a:t>evidence</a:t>
            </a:r>
            <a:r>
              <a:rPr lang="hr-HR" sz="3200" dirty="0"/>
              <a:t> </a:t>
            </a:r>
            <a:r>
              <a:rPr lang="hr-HR" sz="3200" dirty="0" err="1"/>
              <a:t>may</a:t>
            </a:r>
            <a:r>
              <a:rPr lang="hr-HR" sz="3200" dirty="0"/>
              <a:t> </a:t>
            </a:r>
            <a:r>
              <a:rPr lang="hr-HR" sz="3200" dirty="0" err="1"/>
              <a:t>include</a:t>
            </a:r>
            <a:r>
              <a:rPr lang="hr-HR" sz="3200" dirty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038600" cy="458210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thinking diagrams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bulleted lists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charts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paragraphs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notes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timelines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plans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annotated illustrations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772817"/>
            <a:ext cx="4464496" cy="458210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annotated research  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artefacts from inspirational visits to museums, performances, galleries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pictures, photographs, sketches 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 to 30 seconds of visual or audio material  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screenshots of a blog or website  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 and peer-assessment feedback.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39008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S.M.A.R.T. </a:t>
            </a:r>
            <a:r>
              <a:rPr lang="hr-HR" sz="4000" b="1" dirty="0" err="1" smtClean="0"/>
              <a:t>Goals</a:t>
            </a:r>
            <a:r>
              <a:rPr lang="hr-HR" sz="4000" b="1" dirty="0" smtClean="0"/>
              <a:t>- </a:t>
            </a:r>
            <a:r>
              <a:rPr lang="hr-HR" sz="3600" dirty="0" smtClean="0"/>
              <a:t>how to </a:t>
            </a:r>
            <a:r>
              <a:rPr lang="hr-HR" sz="3600" dirty="0" err="1" smtClean="0"/>
              <a:t>achieve</a:t>
            </a:r>
            <a:r>
              <a:rPr lang="hr-HR" sz="3600" dirty="0" smtClean="0"/>
              <a:t> </a:t>
            </a:r>
            <a:r>
              <a:rPr lang="hr-HR" sz="3600" dirty="0" err="1" smtClean="0"/>
              <a:t>them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4038600" cy="4170415"/>
          </a:xfrm>
          <a:prstGeom prst="rect">
            <a:avLst/>
          </a:prstGeom>
        </p:spPr>
      </p:pic>
      <p:pic>
        <p:nvPicPr>
          <p:cNvPr id="6" name="Content Placeholder 5" descr="Setting S.M.A.R.T. Goals as an Educator - Achieve the Core Aligned Materials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159355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sz="4900" b="1" dirty="0"/>
              <a:t>ATL SKILLS AND EVALUATION OF PRODUCT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ATL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pieces of evidence to demonstrate the ATL skills that have had the most impact on </a:t>
            </a: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piece of evidence must support the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analysis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how ATL skill(s) were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 the learning goal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another must support the 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nalysis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how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skill(s) were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 to achieve the product</a:t>
            </a:r>
            <a:endParaRPr lang="hr-HR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 criteria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evaluate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extent to which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goal was achieved.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explaining the impact of the project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help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evidence of the ATL skills to include in the report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45257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hr-HR" sz="4000" b="1" dirty="0"/>
              <a:t> THE PERSONAL PROJECT </a:t>
            </a:r>
            <a:endParaRPr lang="en-US" sz="4000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8229600" cy="52718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 be presented in identifiable sections: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Planning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Applying skills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Reflecting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everything relevant to the process and the development of the PP has to be evidenced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ability to communicate clearly and concisely is essential to demonstrate the elements of the report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PP work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must be your own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must use Academic honesty form  when submitting the PP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 you p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giarise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someone else’s work you will fail</a:t>
            </a:r>
          </a:p>
          <a:p>
            <a:pPr marL="0" indent="0">
              <a:lnSpc>
                <a:spcPct val="80000"/>
              </a:lnSpc>
              <a:buNone/>
            </a:pPr>
            <a:endParaRPr lang="hr-HR" sz="20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854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0789"/>
            <a:ext cx="8856984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53624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hr-HR" sz="4000" b="1" dirty="0"/>
              <a:t>PHASE 1</a:t>
            </a:r>
            <a:r>
              <a:rPr lang="hr-HR" sz="4000" dirty="0"/>
              <a:t> 	May, June 2021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hr-HR" sz="2800" dirty="0" err="1">
                <a:effectLst/>
                <a:latin typeface="+mj-lt"/>
              </a:rPr>
              <a:t>choose</a:t>
            </a:r>
            <a:r>
              <a:rPr lang="hr-HR" sz="2800" dirty="0">
                <a:effectLst/>
                <a:latin typeface="+mj-lt"/>
              </a:rPr>
              <a:t> a </a:t>
            </a:r>
            <a:r>
              <a:rPr lang="hr-HR" sz="2800" dirty="0" err="1">
                <a:effectLst/>
                <a:latin typeface="+mj-lt"/>
              </a:rPr>
              <a:t>topic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and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b="1" u="sng" dirty="0" err="1">
                <a:effectLst/>
                <a:latin typeface="+mj-lt"/>
              </a:rPr>
              <a:t>submit</a:t>
            </a:r>
            <a:r>
              <a:rPr lang="hr-HR" sz="2800" b="1" u="sng" dirty="0">
                <a:effectLst/>
                <a:latin typeface="+mj-lt"/>
              </a:rPr>
              <a:t> the </a:t>
            </a:r>
            <a:r>
              <a:rPr lang="hr-HR" sz="2800" b="1" u="sng" dirty="0" err="1">
                <a:effectLst/>
                <a:latin typeface="+mj-lt"/>
              </a:rPr>
              <a:t>topic</a:t>
            </a:r>
            <a:r>
              <a:rPr lang="hr-HR" sz="2800" b="1" u="sng" dirty="0">
                <a:effectLst/>
                <a:latin typeface="+mj-lt"/>
              </a:rPr>
              <a:t> to </a:t>
            </a:r>
            <a:r>
              <a:rPr lang="hr-HR" sz="2800" b="1" u="sng" dirty="0">
                <a:latin typeface="+mj-lt"/>
              </a:rPr>
              <a:t>Ms Kos, </a:t>
            </a:r>
            <a:r>
              <a:rPr lang="hr-HR" sz="2800" b="1" u="sng" dirty="0">
                <a:effectLst/>
                <a:latin typeface="+mj-lt"/>
              </a:rPr>
              <a:t>MYP </a:t>
            </a:r>
            <a:r>
              <a:rPr lang="hr-HR" sz="2800" b="1" u="sng" dirty="0" err="1">
                <a:effectLst/>
                <a:latin typeface="+mj-lt"/>
              </a:rPr>
              <a:t>coordinator</a:t>
            </a:r>
            <a:r>
              <a:rPr lang="hr-HR" sz="2800" b="1" u="sng" dirty="0">
                <a:effectLst/>
                <a:latin typeface="+mj-lt"/>
              </a:rPr>
              <a:t> by </a:t>
            </a:r>
            <a:r>
              <a:rPr lang="hr-HR" sz="2800" dirty="0">
                <a:latin typeface="+mj-lt"/>
              </a:rPr>
              <a:t> 13:00 , </a:t>
            </a:r>
            <a:r>
              <a:rPr lang="hr-HR" sz="2800" dirty="0" err="1">
                <a:latin typeface="+mj-lt"/>
              </a:rPr>
              <a:t>Tuesday</a:t>
            </a:r>
            <a:r>
              <a:rPr lang="hr-HR" sz="2800" dirty="0">
                <a:latin typeface="+mj-lt"/>
              </a:rPr>
              <a:t> 1 June, 2021 </a:t>
            </a:r>
          </a:p>
          <a:p>
            <a:r>
              <a:rPr lang="hr-HR" sz="2800" dirty="0">
                <a:latin typeface="+mj-lt"/>
              </a:rPr>
              <a:t>a </a:t>
            </a:r>
            <a:r>
              <a:rPr lang="hr-HR" sz="2800" dirty="0" err="1">
                <a:effectLst/>
                <a:latin typeface="+mj-lt"/>
              </a:rPr>
              <a:t>supervisor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will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be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assigned</a:t>
            </a:r>
            <a:r>
              <a:rPr lang="hr-HR" sz="2800" dirty="0">
                <a:effectLst/>
                <a:latin typeface="+mj-lt"/>
              </a:rPr>
              <a:t> </a:t>
            </a:r>
            <a:endParaRPr lang="hr-HR" sz="2800" dirty="0">
              <a:latin typeface="+mj-lt"/>
            </a:endParaRPr>
          </a:p>
          <a:p>
            <a:r>
              <a:rPr lang="hr-HR" sz="2800" dirty="0" err="1">
                <a:effectLst/>
                <a:latin typeface="+mj-lt"/>
              </a:rPr>
              <a:t>the</a:t>
            </a:r>
            <a:r>
              <a:rPr lang="hr-HR" sz="2800" dirty="0">
                <a:effectLst/>
                <a:latin typeface="+mj-lt"/>
              </a:rPr>
              <a:t> list of </a:t>
            </a:r>
            <a:r>
              <a:rPr lang="hr-HR" sz="2800" dirty="0" err="1">
                <a:effectLst/>
                <a:latin typeface="+mj-lt"/>
              </a:rPr>
              <a:t>topics</a:t>
            </a:r>
            <a:r>
              <a:rPr lang="hr-HR" sz="2800" dirty="0">
                <a:effectLst/>
                <a:latin typeface="+mj-lt"/>
              </a:rPr>
              <a:t>, </a:t>
            </a:r>
            <a:r>
              <a:rPr lang="hr-HR" sz="2800" dirty="0" err="1">
                <a:effectLst/>
                <a:latin typeface="+mj-lt"/>
              </a:rPr>
              <a:t>students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and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supervisors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will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be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posted</a:t>
            </a:r>
            <a:r>
              <a:rPr lang="hr-HR" sz="2800" dirty="0">
                <a:effectLst/>
                <a:latin typeface="+mj-lt"/>
              </a:rPr>
              <a:t> on the MYP </a:t>
            </a:r>
            <a:r>
              <a:rPr lang="hr-HR" sz="2800" dirty="0" err="1">
                <a:effectLst/>
                <a:latin typeface="+mj-lt"/>
              </a:rPr>
              <a:t>notice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board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next</a:t>
            </a:r>
            <a:r>
              <a:rPr lang="hr-HR" sz="2800" dirty="0">
                <a:latin typeface="+mj-lt"/>
              </a:rPr>
              <a:t> to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>
                <a:effectLst/>
                <a:latin typeface="+mj-lt"/>
              </a:rPr>
              <a:t>MYP </a:t>
            </a:r>
            <a:r>
              <a:rPr lang="hr-HR" sz="2800" dirty="0" err="1">
                <a:effectLst/>
                <a:latin typeface="+mj-lt"/>
              </a:rPr>
              <a:t>Coordinator's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office</a:t>
            </a:r>
            <a:r>
              <a:rPr lang="hr-HR" sz="2800" dirty="0">
                <a:effectLst/>
                <a:latin typeface="+mj-lt"/>
              </a:rPr>
              <a:t> on </a:t>
            </a:r>
            <a:r>
              <a:rPr lang="hr-HR" sz="2800" b="1" dirty="0" err="1">
                <a:latin typeface="+mj-lt"/>
              </a:rPr>
              <a:t>Monday</a:t>
            </a:r>
            <a:r>
              <a:rPr lang="hr-HR" sz="2800" b="1" dirty="0">
                <a:latin typeface="+mj-lt"/>
              </a:rPr>
              <a:t> , 7 June 2021 </a:t>
            </a:r>
          </a:p>
          <a:p>
            <a:pPr marL="0" indent="0">
              <a:buNone/>
            </a:pPr>
            <a:r>
              <a:rPr lang="hr-HR" sz="2000" dirty="0">
                <a:latin typeface="+mj-lt"/>
              </a:rPr>
              <a:t>    (</a:t>
            </a:r>
            <a:r>
              <a:rPr lang="hr-HR" sz="2000" dirty="0" err="1">
                <a:latin typeface="+mj-lt"/>
              </a:rPr>
              <a:t>after</a:t>
            </a:r>
            <a:r>
              <a:rPr lang="hr-HR" sz="2000" dirty="0">
                <a:latin typeface="+mj-lt"/>
              </a:rPr>
              <a:t> 12:00)</a:t>
            </a:r>
            <a:endParaRPr lang="hr-HR" sz="2000" b="1" dirty="0">
              <a:effectLst/>
              <a:latin typeface="+mj-lt"/>
            </a:endParaRPr>
          </a:p>
          <a:p>
            <a:r>
              <a:rPr lang="hr-HR" sz="2800" b="1" dirty="0">
                <a:effectLst/>
                <a:latin typeface="+mj-lt"/>
              </a:rPr>
              <a:t>By 18 June, 2021 </a:t>
            </a:r>
            <a:r>
              <a:rPr lang="hr-HR" sz="2800" dirty="0">
                <a:effectLst/>
                <a:latin typeface="+mj-lt"/>
              </a:rPr>
              <a:t>a </a:t>
            </a:r>
            <a:r>
              <a:rPr lang="hr-HR" sz="2800" dirty="0" err="1">
                <a:effectLst/>
                <a:latin typeface="+mj-lt"/>
              </a:rPr>
              <a:t>meeting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with</a:t>
            </a:r>
            <a:r>
              <a:rPr lang="hr-HR" sz="2800" dirty="0">
                <a:effectLst/>
                <a:latin typeface="+mj-lt"/>
              </a:rPr>
              <a:t> the </a:t>
            </a:r>
            <a:r>
              <a:rPr lang="hr-HR" sz="2800" dirty="0" err="1">
                <a:effectLst/>
                <a:latin typeface="+mj-lt"/>
              </a:rPr>
              <a:t>supervisor</a:t>
            </a:r>
            <a:r>
              <a:rPr lang="hr-HR" sz="2800" dirty="0">
                <a:effectLst/>
                <a:latin typeface="+mj-lt"/>
              </a:rPr>
              <a:t>  </a:t>
            </a:r>
            <a:r>
              <a:rPr lang="hr-HR" sz="2800" b="1" dirty="0">
                <a:effectLst/>
                <a:latin typeface="+mj-lt"/>
              </a:rPr>
              <a:t>MUST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be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held</a:t>
            </a:r>
            <a:r>
              <a:rPr lang="hr-HR" sz="2800" dirty="0">
                <a:effectLst/>
                <a:latin typeface="+mj-lt"/>
              </a:rPr>
              <a:t>/</a:t>
            </a:r>
            <a:r>
              <a:rPr lang="hr-HR" sz="2800" dirty="0" err="1">
                <a:effectLst/>
                <a:latin typeface="+mj-lt"/>
              </a:rPr>
              <a:t>organized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and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topic</a:t>
            </a:r>
            <a:r>
              <a:rPr lang="hr-HR" sz="2800" dirty="0">
                <a:effectLst/>
                <a:latin typeface="+mj-lt"/>
              </a:rPr>
              <a:t>, </a:t>
            </a:r>
            <a:r>
              <a:rPr lang="hr-HR" sz="2800" dirty="0" err="1">
                <a:effectLst/>
                <a:latin typeface="+mj-lt"/>
              </a:rPr>
              <a:t>goals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and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action</a:t>
            </a:r>
            <a:r>
              <a:rPr lang="hr-HR" sz="2800" dirty="0">
                <a:effectLst/>
                <a:latin typeface="+mj-lt"/>
              </a:rPr>
              <a:t> plan </a:t>
            </a:r>
            <a:r>
              <a:rPr lang="hr-HR" sz="2800" dirty="0" err="1">
                <a:effectLst/>
                <a:latin typeface="+mj-lt"/>
              </a:rPr>
              <a:t>discussed</a:t>
            </a:r>
            <a:endParaRPr lang="hr-HR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9293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hr-HR" sz="4000" b="1" dirty="0"/>
              <a:t>PHASE 2		</a:t>
            </a:r>
            <a:r>
              <a:rPr lang="hr-HR" sz="4000" dirty="0"/>
              <a:t> June-</a:t>
            </a:r>
            <a:r>
              <a:rPr lang="hr-HR" sz="4000" dirty="0" err="1"/>
              <a:t>September</a:t>
            </a:r>
            <a:r>
              <a:rPr lang="hr-HR" sz="4000" dirty="0"/>
              <a:t>  2021</a:t>
            </a:r>
            <a:endParaRPr lang="hr-HR" sz="3600" b="1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+mj-lt"/>
              </a:rPr>
              <a:t>make </a:t>
            </a:r>
            <a:r>
              <a:rPr lang="hr-HR" sz="2800" b="1" dirty="0" err="1">
                <a:latin typeface="+mj-lt"/>
              </a:rPr>
              <a:t>weekly</a:t>
            </a:r>
            <a:r>
              <a:rPr lang="hr-HR" sz="2800" b="1" dirty="0">
                <a:latin typeface="+mj-lt"/>
              </a:rPr>
              <a:t>, </a:t>
            </a:r>
            <a:r>
              <a:rPr lang="hr-HR" sz="2800" b="1" dirty="0" err="1">
                <a:latin typeface="+mj-lt"/>
              </a:rPr>
              <a:t>step</a:t>
            </a:r>
            <a:r>
              <a:rPr lang="hr-HR" sz="2800" b="1" dirty="0">
                <a:latin typeface="+mj-lt"/>
              </a:rPr>
              <a:t>-by-</a:t>
            </a:r>
            <a:r>
              <a:rPr lang="hr-HR" sz="2800" b="1" dirty="0" err="1">
                <a:latin typeface="+mj-lt"/>
              </a:rPr>
              <a:t>step</a:t>
            </a:r>
            <a:r>
              <a:rPr lang="hr-HR" sz="2800" b="1" dirty="0">
                <a:latin typeface="+mj-lt"/>
              </a:rPr>
              <a:t> </a:t>
            </a:r>
            <a:r>
              <a:rPr lang="hr-HR" sz="2800" b="1" dirty="0" err="1">
                <a:latin typeface="+mj-lt"/>
              </a:rPr>
              <a:t>action</a:t>
            </a:r>
            <a:r>
              <a:rPr lang="hr-HR" sz="2800" b="1" dirty="0">
                <a:latin typeface="+mj-lt"/>
              </a:rPr>
              <a:t> plan </a:t>
            </a:r>
            <a:r>
              <a:rPr lang="hr-HR" sz="2800" dirty="0">
                <a:latin typeface="+mj-lt"/>
              </a:rPr>
              <a:t>to </a:t>
            </a:r>
            <a:r>
              <a:rPr lang="hr-HR" sz="2800" dirty="0" err="1">
                <a:latin typeface="+mj-lt"/>
              </a:rPr>
              <a:t>follow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during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summer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and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beyond</a:t>
            </a:r>
            <a:r>
              <a:rPr lang="hr-HR" sz="2800" dirty="0">
                <a:latin typeface="+mj-lt"/>
              </a:rPr>
              <a:t> (</a:t>
            </a:r>
            <a:r>
              <a:rPr lang="hr-HR" sz="2800" dirty="0" err="1">
                <a:latin typeface="+mj-lt"/>
              </a:rPr>
              <a:t>including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success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criteria</a:t>
            </a:r>
            <a:r>
              <a:rPr lang="hr-HR" sz="2800" dirty="0">
                <a:latin typeface="+mj-lt"/>
              </a:rPr>
              <a:t> for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product</a:t>
            </a:r>
            <a:r>
              <a:rPr lang="hr-HR" sz="2800" dirty="0">
                <a:latin typeface="+mj-lt"/>
              </a:rPr>
              <a:t>)</a:t>
            </a:r>
          </a:p>
          <a:p>
            <a:r>
              <a:rPr lang="hr-HR" sz="2800" dirty="0" err="1">
                <a:latin typeface="+mj-lt"/>
              </a:rPr>
              <a:t>resesarch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topic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during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summer</a:t>
            </a:r>
            <a:endParaRPr lang="hr-HR" sz="2800" dirty="0">
              <a:latin typeface="+mj-lt"/>
            </a:endParaRPr>
          </a:p>
          <a:p>
            <a:r>
              <a:rPr lang="hr-HR" sz="2800" dirty="0">
                <a:latin typeface="+mj-lt"/>
              </a:rPr>
              <a:t>s</a:t>
            </a:r>
            <a:r>
              <a:rPr lang="en-GB" sz="2800" dirty="0">
                <a:latin typeface="+mj-lt"/>
              </a:rPr>
              <a:t>elect, evaluate and acknowledge information</a:t>
            </a:r>
            <a:endParaRPr lang="hr-HR" sz="2800" dirty="0">
              <a:latin typeface="+mj-lt"/>
            </a:endParaRPr>
          </a:p>
          <a:p>
            <a:pPr lvl="0"/>
            <a:r>
              <a:rPr lang="hr-HR" sz="2800" dirty="0" err="1">
                <a:effectLst/>
                <a:latin typeface="+mj-lt"/>
              </a:rPr>
              <a:t>keep</a:t>
            </a:r>
            <a:r>
              <a:rPr lang="hr-HR" sz="2800" dirty="0">
                <a:effectLst/>
                <a:latin typeface="+mj-lt"/>
              </a:rPr>
              <a:t> all the </a:t>
            </a:r>
            <a:r>
              <a:rPr lang="hr-HR" sz="2800" dirty="0" err="1">
                <a:effectLst/>
                <a:latin typeface="+mj-lt"/>
              </a:rPr>
              <a:t>relevant</a:t>
            </a:r>
            <a:r>
              <a:rPr lang="hr-HR" sz="2800" dirty="0">
                <a:effectLst/>
                <a:latin typeface="+mj-lt"/>
              </a:rPr>
              <a:t> info, </a:t>
            </a:r>
            <a:r>
              <a:rPr lang="hr-HR" sz="2800" dirty="0" err="1">
                <a:effectLst/>
                <a:latin typeface="+mj-lt"/>
              </a:rPr>
              <a:t>research</a:t>
            </a:r>
            <a:r>
              <a:rPr lang="hr-HR" sz="2800" dirty="0">
                <a:effectLst/>
                <a:latin typeface="+mj-lt"/>
              </a:rPr>
              <a:t>, </a:t>
            </a:r>
            <a:r>
              <a:rPr lang="hr-HR" sz="2800" dirty="0" err="1">
                <a:effectLst/>
                <a:latin typeface="+mj-lt"/>
              </a:rPr>
              <a:t>evaluation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of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sources,screen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shots</a:t>
            </a:r>
            <a:r>
              <a:rPr lang="hr-HR" sz="2800" dirty="0">
                <a:effectLst/>
                <a:latin typeface="+mj-lt"/>
              </a:rPr>
              <a:t> of </a:t>
            </a:r>
            <a:r>
              <a:rPr lang="hr-HR" sz="2800" dirty="0" err="1">
                <a:effectLst/>
                <a:latin typeface="+mj-lt"/>
              </a:rPr>
              <a:t>relevant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pages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and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links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in</a:t>
            </a:r>
            <a:r>
              <a:rPr lang="hr-HR" sz="2800" dirty="0">
                <a:effectLst/>
                <a:latin typeface="+mj-lt"/>
              </a:rPr>
              <a:t> </a:t>
            </a:r>
            <a:r>
              <a:rPr lang="hr-HR" sz="2800" dirty="0" err="1">
                <a:effectLst/>
                <a:latin typeface="+mj-lt"/>
              </a:rPr>
              <a:t>your</a:t>
            </a:r>
            <a:r>
              <a:rPr lang="hr-HR" sz="2800" dirty="0">
                <a:effectLst/>
                <a:latin typeface="+mj-lt"/>
              </a:rPr>
              <a:t> PP </a:t>
            </a:r>
            <a:r>
              <a:rPr lang="hr-HR" sz="2800" dirty="0" err="1">
                <a:effectLst/>
                <a:latin typeface="+mj-lt"/>
              </a:rPr>
              <a:t>journal</a:t>
            </a:r>
            <a:r>
              <a:rPr lang="hr-HR" sz="2800" dirty="0">
                <a:effectLst/>
                <a:latin typeface="+mj-lt"/>
              </a:rPr>
              <a:t> (ATL </a:t>
            </a:r>
            <a:r>
              <a:rPr lang="hr-HR" sz="2800" dirty="0" err="1">
                <a:effectLst/>
                <a:latin typeface="+mj-lt"/>
              </a:rPr>
              <a:t>skills</a:t>
            </a:r>
            <a:r>
              <a:rPr lang="hr-HR" sz="2800" dirty="0">
                <a:effectLst/>
                <a:latin typeface="+mj-lt"/>
              </a:rPr>
              <a:t> ) </a:t>
            </a:r>
          </a:p>
          <a:p>
            <a:pPr lvl="0"/>
            <a:r>
              <a:rPr lang="hr-HR" sz="2800" dirty="0">
                <a:latin typeface="+mj-lt"/>
              </a:rPr>
              <a:t>m</a:t>
            </a:r>
            <a:r>
              <a:rPr lang="en-US" sz="2800" dirty="0" err="1">
                <a:latin typeface="+mj-lt"/>
              </a:rPr>
              <a:t>eet</a:t>
            </a:r>
            <a:r>
              <a:rPr lang="en-US" sz="2800" dirty="0">
                <a:latin typeface="+mj-lt"/>
              </a:rPr>
              <a:t> with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supervisor in September </a:t>
            </a:r>
            <a:r>
              <a:rPr lang="hr-HR" sz="2800" dirty="0">
                <a:latin typeface="+mj-lt"/>
              </a:rPr>
              <a:t>2021 </a:t>
            </a:r>
            <a:r>
              <a:rPr lang="en-US" sz="2800" dirty="0">
                <a:latin typeface="+mj-lt"/>
              </a:rPr>
              <a:t>as soon as possible </a:t>
            </a:r>
          </a:p>
          <a:p>
            <a:pPr lvl="0"/>
            <a:endParaRPr lang="en-US" sz="2800" dirty="0">
              <a:latin typeface="+mj-lt"/>
            </a:endParaRPr>
          </a:p>
          <a:p>
            <a:pPr lvl="0"/>
            <a:endParaRPr lang="hr-HR" sz="2800" dirty="0">
              <a:effectLst/>
              <a:latin typeface="+mj-lt"/>
            </a:endParaRPr>
          </a:p>
          <a:p>
            <a:pPr lvl="0"/>
            <a:endParaRPr lang="hr-HR" sz="3200" dirty="0">
              <a:effectLst/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hr-H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4477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hr-HR" sz="3600" b="1" dirty="0"/>
              <a:t>PHASE 3	 	</a:t>
            </a:r>
            <a:r>
              <a:rPr lang="hr-HR" sz="3600" dirty="0" err="1"/>
              <a:t>October</a:t>
            </a:r>
            <a:r>
              <a:rPr lang="hr-HR" sz="3600" dirty="0"/>
              <a:t> 2021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sz="2800" dirty="0">
                <a:latin typeface="+mj-lt"/>
              </a:rPr>
              <a:t>Provide </a:t>
            </a:r>
            <a:r>
              <a:rPr lang="hr-HR" sz="2800" dirty="0" err="1">
                <a:latin typeface="+mj-lt"/>
              </a:rPr>
              <a:t>further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detailed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action</a:t>
            </a:r>
            <a:r>
              <a:rPr lang="hr-HR" sz="2800" dirty="0">
                <a:latin typeface="+mj-lt"/>
              </a:rPr>
              <a:t> plan </a:t>
            </a:r>
            <a:endParaRPr lang="en-GB" sz="2800" dirty="0">
              <a:latin typeface="+mj-lt"/>
            </a:endParaRPr>
          </a:p>
          <a:p>
            <a:pPr lvl="0"/>
            <a:r>
              <a:rPr lang="hr-HR" sz="2800" dirty="0" err="1">
                <a:latin typeface="+mj-lt"/>
              </a:rPr>
              <a:t>Work</a:t>
            </a:r>
            <a:r>
              <a:rPr lang="hr-HR" sz="2800" dirty="0">
                <a:latin typeface="+mj-lt"/>
              </a:rPr>
              <a:t> on </a:t>
            </a:r>
            <a:r>
              <a:rPr lang="hr-HR" sz="2800" dirty="0" err="1">
                <a:latin typeface="+mj-lt"/>
              </a:rPr>
              <a:t>product</a:t>
            </a:r>
            <a:r>
              <a:rPr lang="hr-HR" sz="2800" dirty="0">
                <a:latin typeface="+mj-lt"/>
              </a:rPr>
              <a:t>-show </a:t>
            </a:r>
            <a:r>
              <a:rPr lang="hr-HR" sz="2800" dirty="0" err="1">
                <a:latin typeface="+mj-lt"/>
              </a:rPr>
              <a:t>evidence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of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it</a:t>
            </a:r>
            <a:r>
              <a:rPr lang="hr-HR" sz="2800" dirty="0">
                <a:latin typeface="+mj-lt"/>
              </a:rPr>
              <a:t> to </a:t>
            </a:r>
            <a:r>
              <a:rPr lang="hr-HR" sz="2800" dirty="0" err="1">
                <a:latin typeface="+mj-lt"/>
              </a:rPr>
              <a:t>supervisor</a:t>
            </a:r>
            <a:endParaRPr lang="en-GB" sz="2800" dirty="0">
              <a:latin typeface="+mj-lt"/>
            </a:endParaRPr>
          </a:p>
          <a:p>
            <a:pPr lvl="0"/>
            <a:r>
              <a:rPr lang="hr-HR" sz="2800" dirty="0" err="1">
                <a:latin typeface="+mj-lt"/>
              </a:rPr>
              <a:t>Regular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meetings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with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supervisor</a:t>
            </a:r>
            <a:r>
              <a:rPr lang="hr-HR" sz="2800" dirty="0">
                <a:latin typeface="+mj-lt"/>
              </a:rPr>
              <a:t>-show </a:t>
            </a:r>
            <a:r>
              <a:rPr lang="hr-HR" sz="2800" dirty="0" err="1">
                <a:latin typeface="+mj-lt"/>
              </a:rPr>
              <a:t>progress</a:t>
            </a:r>
            <a:r>
              <a:rPr lang="hr-HR" sz="2800" dirty="0">
                <a:latin typeface="+mj-lt"/>
              </a:rPr>
              <a:t>  </a:t>
            </a:r>
            <a:endParaRPr lang="en-GB" sz="2800" dirty="0">
              <a:latin typeface="+mj-lt"/>
            </a:endParaRPr>
          </a:p>
          <a:p>
            <a:r>
              <a:rPr lang="hr-HR" sz="2800" dirty="0">
                <a:latin typeface="+mj-lt"/>
              </a:rPr>
              <a:t>Use PP </a:t>
            </a:r>
            <a:r>
              <a:rPr lang="hr-HR" sz="2800" dirty="0" err="1">
                <a:latin typeface="+mj-lt"/>
              </a:rPr>
              <a:t>journal</a:t>
            </a:r>
            <a:r>
              <a:rPr lang="hr-HR" sz="2800" dirty="0">
                <a:latin typeface="+mj-lt"/>
              </a:rPr>
              <a:t> –</a:t>
            </a:r>
            <a:r>
              <a:rPr lang="hr-HR" sz="2800" dirty="0" err="1">
                <a:latin typeface="+mj-lt"/>
              </a:rPr>
              <a:t>keep</a:t>
            </a:r>
            <a:r>
              <a:rPr lang="hr-HR" sz="2800" dirty="0">
                <a:latin typeface="+mj-lt"/>
              </a:rPr>
              <a:t> notes </a:t>
            </a:r>
            <a:r>
              <a:rPr lang="hr-HR" sz="2800" dirty="0" err="1">
                <a:latin typeface="+mj-lt"/>
              </a:rPr>
              <a:t>and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entries</a:t>
            </a:r>
            <a:r>
              <a:rPr lang="hr-HR" sz="2800" dirty="0">
                <a:latin typeface="+mj-lt"/>
              </a:rPr>
              <a:t>-show/</a:t>
            </a:r>
            <a:r>
              <a:rPr lang="hr-HR" sz="2800" dirty="0" err="1">
                <a:latin typeface="+mj-lt"/>
              </a:rPr>
              <a:t>share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with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supervisor</a:t>
            </a:r>
            <a:endParaRPr lang="hr-HR" sz="2800" dirty="0">
              <a:latin typeface="+mj-lt"/>
            </a:endParaRPr>
          </a:p>
          <a:p>
            <a:endParaRPr lang="hr-HR" sz="2800" dirty="0">
              <a:latin typeface="+mj-lt"/>
            </a:endParaRPr>
          </a:p>
          <a:p>
            <a:pPr marL="0" indent="0">
              <a:buNone/>
            </a:pPr>
            <a:r>
              <a:rPr lang="hr-HR" sz="4200" b="1" dirty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PHASE 4  		</a:t>
            </a:r>
            <a:r>
              <a:rPr lang="hr-HR" sz="4200" dirty="0" err="1">
                <a:solidFill>
                  <a:srgbClr val="04617B"/>
                </a:solidFill>
                <a:latin typeface="+mj-lt"/>
                <a:ea typeface="+mj-ea"/>
                <a:cs typeface="+mj-cs"/>
              </a:rPr>
              <a:t>November,December</a:t>
            </a:r>
            <a:r>
              <a:rPr lang="hr-HR" sz="4200" dirty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 2021</a:t>
            </a:r>
          </a:p>
          <a:p>
            <a:r>
              <a:rPr lang="hr-HR" sz="3000" dirty="0" err="1">
                <a:latin typeface="+mj-lt"/>
              </a:rPr>
              <a:t>Work</a:t>
            </a:r>
            <a:r>
              <a:rPr lang="hr-HR" sz="3000" dirty="0">
                <a:latin typeface="+mj-lt"/>
              </a:rPr>
              <a:t> on </a:t>
            </a:r>
            <a:r>
              <a:rPr lang="hr-HR" sz="3000" dirty="0" err="1">
                <a:latin typeface="+mj-lt"/>
              </a:rPr>
              <a:t>product</a:t>
            </a:r>
            <a:endParaRPr lang="en-GB" sz="3000" dirty="0">
              <a:latin typeface="+mj-lt"/>
            </a:endParaRPr>
          </a:p>
          <a:p>
            <a:pPr lvl="0"/>
            <a:r>
              <a:rPr lang="hr-HR" sz="3000" dirty="0" err="1">
                <a:latin typeface="+mj-lt"/>
              </a:rPr>
              <a:t>Use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 err="1">
                <a:latin typeface="+mj-lt"/>
              </a:rPr>
              <a:t>process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 err="1">
                <a:latin typeface="+mj-lt"/>
              </a:rPr>
              <a:t>journal</a:t>
            </a:r>
            <a:r>
              <a:rPr lang="hr-HR" sz="3000" dirty="0">
                <a:latin typeface="+mj-lt"/>
              </a:rPr>
              <a:t>-</a:t>
            </a:r>
            <a:r>
              <a:rPr lang="hr-HR" sz="3000" dirty="0" err="1">
                <a:latin typeface="+mj-lt"/>
              </a:rPr>
              <a:t>keep</a:t>
            </a:r>
            <a:r>
              <a:rPr lang="hr-HR" sz="3000" dirty="0">
                <a:latin typeface="+mj-lt"/>
              </a:rPr>
              <a:t> notes of  </a:t>
            </a:r>
            <a:r>
              <a:rPr lang="hr-HR" sz="3000" dirty="0" err="1">
                <a:latin typeface="+mj-lt"/>
              </a:rPr>
              <a:t>meetings</a:t>
            </a:r>
            <a:r>
              <a:rPr lang="hr-HR" sz="3000" dirty="0">
                <a:latin typeface="+mj-lt"/>
              </a:rPr>
              <a:t>, </a:t>
            </a:r>
            <a:r>
              <a:rPr lang="hr-HR" sz="3000" dirty="0" err="1">
                <a:latin typeface="+mj-lt"/>
              </a:rPr>
              <a:t>development</a:t>
            </a:r>
            <a:r>
              <a:rPr lang="hr-HR" sz="3000" dirty="0">
                <a:latin typeface="+mj-lt"/>
              </a:rPr>
              <a:t> of </a:t>
            </a:r>
            <a:r>
              <a:rPr lang="hr-HR" sz="3000" dirty="0" err="1">
                <a:latin typeface="+mj-lt"/>
              </a:rPr>
              <a:t>product</a:t>
            </a:r>
            <a:r>
              <a:rPr lang="hr-HR" sz="3000" dirty="0">
                <a:latin typeface="+mj-lt"/>
              </a:rPr>
              <a:t>, </a:t>
            </a:r>
            <a:r>
              <a:rPr lang="hr-HR" sz="3000" dirty="0" err="1">
                <a:latin typeface="+mj-lt"/>
              </a:rPr>
              <a:t>photos</a:t>
            </a:r>
            <a:r>
              <a:rPr lang="hr-HR" sz="3000" dirty="0">
                <a:latin typeface="+mj-lt"/>
              </a:rPr>
              <a:t>, </a:t>
            </a:r>
            <a:r>
              <a:rPr lang="hr-HR" sz="3000" dirty="0" err="1">
                <a:latin typeface="+mj-lt"/>
              </a:rPr>
              <a:t>sketches</a:t>
            </a:r>
            <a:r>
              <a:rPr lang="hr-HR" sz="3000" dirty="0">
                <a:latin typeface="+mj-lt"/>
              </a:rPr>
              <a:t>,</a:t>
            </a:r>
            <a:r>
              <a:rPr lang="hr-HR" sz="3000" dirty="0" err="1">
                <a:latin typeface="+mj-lt"/>
              </a:rPr>
              <a:t>interviews</a:t>
            </a:r>
            <a:r>
              <a:rPr lang="hr-HR" sz="3000" dirty="0">
                <a:latin typeface="+mj-lt"/>
              </a:rPr>
              <a:t>,</a:t>
            </a:r>
            <a:r>
              <a:rPr lang="hr-HR" sz="3000" dirty="0" err="1">
                <a:latin typeface="+mj-lt"/>
              </a:rPr>
              <a:t>etc</a:t>
            </a:r>
            <a:r>
              <a:rPr lang="hr-HR" sz="3000" dirty="0">
                <a:latin typeface="+mj-lt"/>
              </a:rPr>
              <a:t>.</a:t>
            </a:r>
            <a:endParaRPr lang="en-GB" sz="3000" dirty="0">
              <a:latin typeface="+mj-lt"/>
            </a:endParaRPr>
          </a:p>
          <a:p>
            <a:r>
              <a:rPr lang="hr-HR" sz="3000" dirty="0" err="1">
                <a:latin typeface="+mj-lt"/>
              </a:rPr>
              <a:t>Regular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 err="1">
                <a:latin typeface="+mj-lt"/>
              </a:rPr>
              <a:t>meetings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 err="1">
                <a:latin typeface="+mj-lt"/>
              </a:rPr>
              <a:t>with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 err="1">
                <a:latin typeface="+mj-lt"/>
              </a:rPr>
              <a:t>supervisor</a:t>
            </a:r>
            <a:endParaRPr lang="hr-HR" sz="3000" dirty="0">
              <a:latin typeface="+mj-lt"/>
            </a:endParaRPr>
          </a:p>
          <a:p>
            <a:r>
              <a:rPr lang="hr-HR" sz="3000" dirty="0">
                <a:latin typeface="+mj-lt"/>
              </a:rPr>
              <a:t>In </a:t>
            </a:r>
            <a:r>
              <a:rPr lang="hr-HR" sz="3000" dirty="0" err="1">
                <a:latin typeface="+mj-lt"/>
              </a:rPr>
              <a:t>November</a:t>
            </a:r>
            <a:r>
              <a:rPr lang="hr-HR" sz="3000" dirty="0">
                <a:latin typeface="+mj-lt"/>
              </a:rPr>
              <a:t>-PP </a:t>
            </a:r>
            <a:r>
              <a:rPr lang="hr-HR" sz="3000" dirty="0" err="1">
                <a:latin typeface="+mj-lt"/>
              </a:rPr>
              <a:t>presentations</a:t>
            </a:r>
            <a:r>
              <a:rPr lang="hr-HR" sz="3000" dirty="0">
                <a:latin typeface="+mj-lt"/>
              </a:rPr>
              <a:t> – </a:t>
            </a:r>
            <a:r>
              <a:rPr lang="hr-HR" sz="3000" dirty="0" err="1">
                <a:latin typeface="+mj-lt"/>
              </a:rPr>
              <a:t>in</a:t>
            </a:r>
            <a:r>
              <a:rPr lang="hr-HR" sz="3000" dirty="0">
                <a:latin typeface="+mj-lt"/>
              </a:rPr>
              <a:t> front </a:t>
            </a:r>
            <a:r>
              <a:rPr lang="hr-HR" sz="3000" dirty="0" err="1">
                <a:latin typeface="+mj-lt"/>
              </a:rPr>
              <a:t>of</a:t>
            </a:r>
            <a:r>
              <a:rPr lang="hr-HR" sz="3000" dirty="0">
                <a:latin typeface="+mj-lt"/>
              </a:rPr>
              <a:t> teachers </a:t>
            </a:r>
            <a:r>
              <a:rPr lang="hr-HR" sz="3000" dirty="0" err="1">
                <a:latin typeface="+mj-lt"/>
              </a:rPr>
              <a:t>and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 err="1">
                <a:latin typeface="+mj-lt"/>
              </a:rPr>
              <a:t>students</a:t>
            </a:r>
            <a:endParaRPr lang="en-GB" sz="3000" dirty="0">
              <a:latin typeface="+mj-lt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87237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>
            <a:noAutofit/>
          </a:bodyPr>
          <a:lstStyle/>
          <a:p>
            <a:r>
              <a:rPr lang="hr-HR" sz="4400" b="1" dirty="0"/>
              <a:t>WHAT IS PERSONAL PROJECT?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an independent, individual project </a:t>
            </a:r>
            <a:r>
              <a:rPr lang="hr-HR" sz="3200" dirty="0">
                <a:latin typeface="+mj-lt"/>
              </a:rPr>
              <a:t>to </a:t>
            </a:r>
            <a:r>
              <a:rPr lang="hr-HR" sz="3200" dirty="0" err="1">
                <a:latin typeface="+mj-lt"/>
              </a:rPr>
              <a:t>be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completed</a:t>
            </a:r>
            <a:r>
              <a:rPr lang="hr-HR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in MYP5</a:t>
            </a:r>
            <a:r>
              <a:rPr lang="hr-HR" sz="3200" dirty="0">
                <a:latin typeface="+mj-lt"/>
              </a:rPr>
              <a:t> </a:t>
            </a:r>
          </a:p>
          <a:p>
            <a:r>
              <a:rPr lang="en-US" sz="3200" dirty="0">
                <a:latin typeface="+mj-lt"/>
              </a:rPr>
              <a:t>IB requirement for all MYP students in year 5 </a:t>
            </a:r>
            <a:r>
              <a:rPr lang="hr-HR" sz="3200" dirty="0">
                <a:latin typeface="+mj-lt"/>
              </a:rPr>
              <a:t> </a:t>
            </a:r>
          </a:p>
          <a:p>
            <a:r>
              <a:rPr lang="hr-HR" sz="3200" dirty="0" err="1">
                <a:latin typeface="+mj-lt"/>
              </a:rPr>
              <a:t>should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be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based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around</a:t>
            </a:r>
            <a:r>
              <a:rPr lang="hr-HR" sz="3200" dirty="0">
                <a:latin typeface="+mj-lt"/>
              </a:rPr>
              <a:t> the </a:t>
            </a:r>
            <a:r>
              <a:rPr lang="hr-HR" sz="3200" dirty="0" err="1">
                <a:latin typeface="+mj-lt"/>
              </a:rPr>
              <a:t>topic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that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motivates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you</a:t>
            </a:r>
            <a:r>
              <a:rPr lang="hr-HR" sz="3200" dirty="0">
                <a:latin typeface="+mj-lt"/>
              </a:rPr>
              <a:t> </a:t>
            </a:r>
          </a:p>
          <a:p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should</a:t>
            </a:r>
            <a:r>
              <a:rPr lang="hr-HR" sz="3200" dirty="0">
                <a:latin typeface="+mj-lt"/>
              </a:rPr>
              <a:t> show the </a:t>
            </a:r>
            <a:r>
              <a:rPr lang="hr-HR" sz="3200" b="1" dirty="0">
                <a:latin typeface="+mj-lt"/>
              </a:rPr>
              <a:t>development of </a:t>
            </a:r>
            <a:r>
              <a:rPr lang="en-US" sz="3200" b="1" dirty="0">
                <a:latin typeface="+mj-lt"/>
              </a:rPr>
              <a:t>the ATL skills, </a:t>
            </a:r>
            <a:r>
              <a:rPr lang="en-US" sz="3200" dirty="0">
                <a:latin typeface="+mj-lt"/>
              </a:rPr>
              <a:t>attitudes and knowledge acquired in the MYP</a:t>
            </a:r>
            <a:endParaRPr lang="hr-HR" sz="3200" dirty="0">
              <a:latin typeface="+mj-lt"/>
            </a:endParaRPr>
          </a:p>
          <a:p>
            <a:endParaRPr lang="hr-HR" sz="2800" dirty="0">
              <a:latin typeface="+mn-lt"/>
            </a:endParaRPr>
          </a:p>
          <a:p>
            <a:pPr marL="0" indent="0">
              <a:buNone/>
            </a:pPr>
            <a:endParaRPr lang="hr-HR" dirty="0">
              <a:latin typeface="+mn-lt"/>
            </a:endParaRPr>
          </a:p>
          <a:p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272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06280" cy="720080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latin typeface="+mn-lt"/>
              </a:rPr>
              <a:t/>
            </a:r>
            <a:br>
              <a:rPr lang="hr-HR" sz="4000" dirty="0">
                <a:latin typeface="+mn-lt"/>
              </a:rPr>
            </a:br>
            <a:r>
              <a:rPr lang="hr-HR" sz="4000" b="1" dirty="0"/>
              <a:t>PHASE 5	  </a:t>
            </a:r>
            <a:r>
              <a:rPr lang="hr-HR" sz="4000" dirty="0" err="1"/>
              <a:t>January</a:t>
            </a:r>
            <a:r>
              <a:rPr lang="hr-HR" sz="4000" dirty="0"/>
              <a:t> 2022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sz="2400" dirty="0" err="1">
                <a:effectLst/>
                <a:latin typeface="+mj-lt"/>
              </a:rPr>
              <a:t>Complete</a:t>
            </a:r>
            <a:r>
              <a:rPr lang="hr-HR" sz="2400" dirty="0">
                <a:effectLst/>
                <a:latin typeface="+mj-lt"/>
              </a:rPr>
              <a:t> </a:t>
            </a:r>
            <a:r>
              <a:rPr lang="hr-HR" sz="2400" dirty="0" err="1">
                <a:effectLst/>
                <a:latin typeface="+mj-lt"/>
              </a:rPr>
              <a:t>product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and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report,including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evidence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and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achieveing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the</a:t>
            </a:r>
            <a:r>
              <a:rPr lang="hr-HR" sz="2400" dirty="0">
                <a:latin typeface="+mj-lt"/>
              </a:rPr>
              <a:t> 2 </a:t>
            </a:r>
            <a:r>
              <a:rPr lang="hr-HR" sz="2400" dirty="0" err="1">
                <a:latin typeface="+mj-lt"/>
              </a:rPr>
              <a:t>goals</a:t>
            </a:r>
            <a:endParaRPr lang="hr-HR" sz="2400" dirty="0">
              <a:effectLst/>
              <a:latin typeface="+mj-lt"/>
            </a:endParaRPr>
          </a:p>
          <a:p>
            <a:pPr lvl="0"/>
            <a:r>
              <a:rPr lang="hr-HR" sz="2400" dirty="0" err="1">
                <a:latin typeface="+mj-lt"/>
              </a:rPr>
              <a:t>S</a:t>
            </a:r>
            <a:r>
              <a:rPr lang="hr-HR" sz="2400" dirty="0" err="1">
                <a:effectLst/>
                <a:latin typeface="+mj-lt"/>
              </a:rPr>
              <a:t>ubmit</a:t>
            </a:r>
            <a:r>
              <a:rPr lang="hr-HR" sz="2400" dirty="0">
                <a:effectLst/>
                <a:latin typeface="+mj-lt"/>
              </a:rPr>
              <a:t>  </a:t>
            </a:r>
            <a:r>
              <a:rPr lang="hr-HR" sz="2400" dirty="0" err="1">
                <a:effectLst/>
                <a:latin typeface="+mj-lt"/>
              </a:rPr>
              <a:t>first</a:t>
            </a:r>
            <a:r>
              <a:rPr lang="hr-HR" sz="2400" dirty="0">
                <a:effectLst/>
                <a:latin typeface="+mj-lt"/>
              </a:rPr>
              <a:t> </a:t>
            </a:r>
            <a:r>
              <a:rPr lang="hr-HR" sz="2400" dirty="0" err="1">
                <a:effectLst/>
                <a:latin typeface="+mj-lt"/>
              </a:rPr>
              <a:t>draft</a:t>
            </a:r>
            <a:r>
              <a:rPr lang="hr-HR" sz="2400" dirty="0">
                <a:effectLst/>
                <a:latin typeface="+mj-lt"/>
              </a:rPr>
              <a:t> of the </a:t>
            </a:r>
            <a:r>
              <a:rPr lang="hr-HR" sz="2400" dirty="0" err="1">
                <a:effectLst/>
                <a:latin typeface="+mj-lt"/>
              </a:rPr>
              <a:t>report</a:t>
            </a:r>
            <a:r>
              <a:rPr lang="hr-HR" sz="2400" dirty="0">
                <a:effectLst/>
                <a:latin typeface="+mj-lt"/>
              </a:rPr>
              <a:t> to the </a:t>
            </a:r>
            <a:r>
              <a:rPr lang="hr-HR" sz="2400" dirty="0" err="1">
                <a:effectLst/>
                <a:latin typeface="+mj-lt"/>
              </a:rPr>
              <a:t>superviosor</a:t>
            </a:r>
            <a:r>
              <a:rPr lang="hr-HR" sz="2400" dirty="0">
                <a:effectLst/>
                <a:latin typeface="+mj-lt"/>
              </a:rPr>
              <a:t> </a:t>
            </a:r>
          </a:p>
          <a:p>
            <a:pPr lvl="0"/>
            <a:r>
              <a:rPr lang="hr-HR" sz="2400" dirty="0" err="1">
                <a:effectLst/>
                <a:latin typeface="+mj-lt"/>
              </a:rPr>
              <a:t>Continue</a:t>
            </a:r>
            <a:r>
              <a:rPr lang="hr-HR" sz="2400" dirty="0">
                <a:effectLst/>
                <a:latin typeface="+mj-lt"/>
              </a:rPr>
              <a:t>  </a:t>
            </a:r>
            <a:r>
              <a:rPr lang="hr-HR" sz="2400" dirty="0" err="1">
                <a:effectLst/>
                <a:latin typeface="+mj-lt"/>
              </a:rPr>
              <a:t>meetings</a:t>
            </a:r>
            <a:r>
              <a:rPr lang="hr-HR" sz="2400" dirty="0">
                <a:effectLst/>
                <a:latin typeface="+mj-lt"/>
              </a:rPr>
              <a:t> </a:t>
            </a:r>
            <a:r>
              <a:rPr lang="hr-HR" sz="2400" dirty="0" err="1">
                <a:effectLst/>
                <a:latin typeface="+mj-lt"/>
              </a:rPr>
              <a:t>with</a:t>
            </a:r>
            <a:r>
              <a:rPr lang="hr-HR" sz="2400" dirty="0">
                <a:effectLst/>
                <a:latin typeface="+mj-lt"/>
              </a:rPr>
              <a:t> the </a:t>
            </a:r>
            <a:r>
              <a:rPr lang="hr-HR" sz="2400" dirty="0" err="1">
                <a:effectLst/>
                <a:latin typeface="+mj-lt"/>
              </a:rPr>
              <a:t>supervisor</a:t>
            </a:r>
            <a:endParaRPr lang="hr-HR" sz="2400" dirty="0">
              <a:effectLst/>
              <a:latin typeface="+mj-lt"/>
            </a:endParaRPr>
          </a:p>
          <a:p>
            <a:r>
              <a:rPr lang="hr-HR" sz="2400" dirty="0" err="1">
                <a:effectLst/>
                <a:latin typeface="+mj-lt"/>
              </a:rPr>
              <a:t>Submit</a:t>
            </a:r>
            <a:r>
              <a:rPr lang="hr-HR" sz="2400" dirty="0">
                <a:latin typeface="+mj-lt"/>
              </a:rPr>
              <a:t>/</a:t>
            </a:r>
            <a:r>
              <a:rPr lang="hr-HR" sz="2400" dirty="0" err="1">
                <a:latin typeface="+mj-lt"/>
              </a:rPr>
              <a:t>share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effectLst/>
                <a:latin typeface="+mj-lt"/>
              </a:rPr>
              <a:t>the</a:t>
            </a:r>
            <a:r>
              <a:rPr lang="hr-HR" sz="2400" dirty="0">
                <a:effectLst/>
                <a:latin typeface="+mj-lt"/>
              </a:rPr>
              <a:t> </a:t>
            </a:r>
            <a:r>
              <a:rPr lang="hr-HR" sz="2400" dirty="0" err="1">
                <a:effectLst/>
                <a:latin typeface="+mj-lt"/>
              </a:rPr>
              <a:t>process</a:t>
            </a:r>
            <a:r>
              <a:rPr lang="hr-HR" sz="2400" dirty="0">
                <a:effectLst/>
                <a:latin typeface="+mj-lt"/>
              </a:rPr>
              <a:t> </a:t>
            </a:r>
            <a:r>
              <a:rPr lang="hr-HR" sz="2400" dirty="0" err="1">
                <a:effectLst/>
                <a:latin typeface="+mj-lt"/>
              </a:rPr>
              <a:t>journal</a:t>
            </a:r>
            <a:r>
              <a:rPr lang="hr-HR" sz="2400" dirty="0">
                <a:effectLst/>
                <a:latin typeface="+mj-lt"/>
              </a:rPr>
              <a:t> notes/</a:t>
            </a:r>
            <a:r>
              <a:rPr lang="hr-HR" sz="2400" dirty="0" err="1">
                <a:effectLst/>
                <a:latin typeface="+mj-lt"/>
              </a:rPr>
              <a:t>entries</a:t>
            </a:r>
            <a:endParaRPr lang="hr-HR" sz="2400" dirty="0">
              <a:effectLst/>
              <a:latin typeface="+mj-lt"/>
            </a:endParaRPr>
          </a:p>
          <a:p>
            <a:pPr marL="0" indent="0">
              <a:buNone/>
            </a:pPr>
            <a:endParaRPr lang="hr-HR" sz="2400" dirty="0">
              <a:latin typeface="+mj-lt"/>
            </a:endParaRPr>
          </a:p>
          <a:p>
            <a:pPr marL="0" indent="0">
              <a:buNone/>
            </a:pPr>
            <a:r>
              <a:rPr lang="hr-HR" sz="3900" b="1" dirty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PHASE 6	 </a:t>
            </a:r>
            <a:r>
              <a:rPr lang="hr-HR" sz="3900" dirty="0" err="1">
                <a:solidFill>
                  <a:srgbClr val="04617B"/>
                </a:solidFill>
                <a:latin typeface="+mj-lt"/>
                <a:ea typeface="+mj-ea"/>
                <a:cs typeface="+mj-cs"/>
              </a:rPr>
              <a:t>February</a:t>
            </a:r>
            <a:r>
              <a:rPr lang="hr-HR" sz="3900" dirty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 2022</a:t>
            </a:r>
          </a:p>
          <a:p>
            <a:pPr marL="0" indent="0">
              <a:buNone/>
            </a:pPr>
            <a:r>
              <a:rPr lang="hr-HR" sz="2400" dirty="0">
                <a:latin typeface="+mj-lt"/>
              </a:rPr>
              <a:t>First draft </a:t>
            </a:r>
            <a:r>
              <a:rPr lang="hr-HR" sz="2400" dirty="0" err="1">
                <a:latin typeface="+mj-lt"/>
              </a:rPr>
              <a:t>with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feedback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returned</a:t>
            </a:r>
            <a:r>
              <a:rPr lang="hr-HR" sz="2400" dirty="0">
                <a:latin typeface="+mj-lt"/>
              </a:rPr>
              <a:t> to student (1</a:t>
            </a:r>
            <a:r>
              <a:rPr lang="hr-HR" sz="2400" baseline="30000" dirty="0">
                <a:latin typeface="+mj-lt"/>
              </a:rPr>
              <a:t>st</a:t>
            </a:r>
            <a:r>
              <a:rPr lang="hr-HR" sz="2400" dirty="0">
                <a:latin typeface="+mj-lt"/>
              </a:rPr>
              <a:t>week </a:t>
            </a:r>
            <a:r>
              <a:rPr lang="hr-HR" sz="2400" dirty="0" err="1">
                <a:latin typeface="+mj-lt"/>
              </a:rPr>
              <a:t>of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February</a:t>
            </a:r>
            <a:r>
              <a:rPr lang="hr-HR" sz="2400" dirty="0">
                <a:latin typeface="+mj-lt"/>
              </a:rPr>
              <a:t>)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hr-HR" sz="2400" b="1" u="sng" dirty="0">
              <a:latin typeface="+mj-lt"/>
            </a:endParaRPr>
          </a:p>
          <a:p>
            <a:pPr marL="0" indent="0">
              <a:buNone/>
            </a:pPr>
            <a:r>
              <a:rPr lang="hr-HR" sz="2400" b="1" u="sng" dirty="0">
                <a:latin typeface="+mj-lt"/>
              </a:rPr>
              <a:t>By </a:t>
            </a:r>
            <a:r>
              <a:rPr lang="hr-HR" sz="2400" b="1" u="sng" dirty="0" err="1">
                <a:latin typeface="+mj-lt"/>
              </a:rPr>
              <a:t>the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end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of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February</a:t>
            </a:r>
            <a:r>
              <a:rPr lang="hr-HR" sz="2400" b="1" u="sng" dirty="0">
                <a:latin typeface="+mj-lt"/>
              </a:rPr>
              <a:t> – </a:t>
            </a:r>
            <a:r>
              <a:rPr lang="hr-HR" sz="2400" b="1" u="sng" dirty="0" err="1">
                <a:latin typeface="+mj-lt"/>
              </a:rPr>
              <a:t>submit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both</a:t>
            </a:r>
            <a:r>
              <a:rPr lang="hr-HR" sz="2400" b="1" u="sng" dirty="0">
                <a:latin typeface="+mj-lt"/>
              </a:rPr>
              <a:t> hard </a:t>
            </a:r>
            <a:r>
              <a:rPr lang="hr-HR" sz="2400" b="1" u="sng" dirty="0" err="1">
                <a:latin typeface="+mj-lt"/>
              </a:rPr>
              <a:t>copy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and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digital</a:t>
            </a:r>
            <a:r>
              <a:rPr lang="hr-HR" sz="2400" b="1" u="sng" dirty="0">
                <a:latin typeface="+mj-lt"/>
              </a:rPr>
              <a:t> </a:t>
            </a:r>
            <a:r>
              <a:rPr lang="hr-HR" sz="2400" b="1" u="sng" dirty="0" err="1">
                <a:latin typeface="+mj-lt"/>
              </a:rPr>
              <a:t>version</a:t>
            </a:r>
            <a:endParaRPr lang="hr-HR" sz="2400" b="1" u="sng" dirty="0">
              <a:latin typeface="+mj-lt"/>
            </a:endParaRPr>
          </a:p>
          <a:p>
            <a:r>
              <a:rPr lang="hr-HR" sz="2800" dirty="0" err="1">
                <a:latin typeface="+mj-lt"/>
              </a:rPr>
              <a:t>Final</a:t>
            </a:r>
            <a:r>
              <a:rPr lang="hr-HR" sz="2800" dirty="0">
                <a:latin typeface="+mj-lt"/>
              </a:rPr>
              <a:t> draft </a:t>
            </a:r>
            <a:r>
              <a:rPr lang="hr-HR" sz="2800" dirty="0" err="1">
                <a:latin typeface="+mj-lt"/>
              </a:rPr>
              <a:t>of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report</a:t>
            </a:r>
            <a:r>
              <a:rPr lang="hr-HR" sz="2800" dirty="0">
                <a:latin typeface="+mj-lt"/>
              </a:rPr>
              <a:t>  </a:t>
            </a:r>
          </a:p>
          <a:p>
            <a:pPr lvl="0"/>
            <a:r>
              <a:rPr lang="hr-HR" sz="2800" dirty="0" err="1">
                <a:latin typeface="+mj-lt"/>
              </a:rPr>
              <a:t>Product</a:t>
            </a:r>
            <a:endParaRPr lang="hr-HR" sz="2800" dirty="0">
              <a:latin typeface="+mj-lt"/>
            </a:endParaRPr>
          </a:p>
          <a:p>
            <a:pPr lvl="0"/>
            <a:r>
              <a:rPr lang="hr-HR" sz="2800" dirty="0" err="1">
                <a:latin typeface="+mj-lt"/>
              </a:rPr>
              <a:t>Completed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academic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honesty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form</a:t>
            </a:r>
            <a:endParaRPr lang="en-GB" sz="2800" dirty="0">
              <a:latin typeface="+mj-lt"/>
            </a:endParaRPr>
          </a:p>
          <a:p>
            <a:r>
              <a:rPr lang="hr-HR" sz="2800" dirty="0" err="1">
                <a:latin typeface="+mj-lt"/>
              </a:rPr>
              <a:t>Bibliography</a:t>
            </a:r>
            <a:r>
              <a:rPr lang="hr-HR" sz="2800" dirty="0">
                <a:latin typeface="+mj-lt"/>
              </a:rPr>
              <a:t>/</a:t>
            </a:r>
            <a:r>
              <a:rPr lang="hr-HR" sz="2800" dirty="0" err="1">
                <a:latin typeface="+mj-lt"/>
              </a:rPr>
              <a:t>sources</a:t>
            </a:r>
            <a:r>
              <a:rPr lang="hr-HR" sz="2800" dirty="0">
                <a:latin typeface="+mj-lt"/>
              </a:rPr>
              <a:t> ( a separate </a:t>
            </a:r>
            <a:r>
              <a:rPr lang="hr-HR" sz="2800" dirty="0" err="1">
                <a:latin typeface="+mj-lt"/>
              </a:rPr>
              <a:t>document</a:t>
            </a:r>
            <a:r>
              <a:rPr lang="hr-HR" sz="2800" dirty="0">
                <a:latin typeface="+mj-lt"/>
              </a:rPr>
              <a:t>)</a:t>
            </a:r>
          </a:p>
          <a:p>
            <a:pPr lvl="0"/>
            <a:r>
              <a:rPr lang="hr-HR" sz="2800" dirty="0">
                <a:latin typeface="+mj-lt"/>
              </a:rPr>
              <a:t>Personal </a:t>
            </a:r>
            <a:r>
              <a:rPr lang="hr-HR" sz="2800" dirty="0" err="1">
                <a:latin typeface="+mj-lt"/>
              </a:rPr>
              <a:t>project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coversheet</a:t>
            </a:r>
            <a:endParaRPr lang="en-GB" sz="2800" dirty="0">
              <a:latin typeface="+mj-lt"/>
            </a:endParaRPr>
          </a:p>
          <a:p>
            <a:pPr lvl="0"/>
            <a:r>
              <a:rPr lang="hr-HR" sz="2800" dirty="0" err="1">
                <a:latin typeface="+mj-lt"/>
              </a:rPr>
              <a:t>Turnitin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similarity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report</a:t>
            </a:r>
            <a:endParaRPr lang="en-GB" sz="28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hr-HR" sz="1800" b="1" dirty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r-HR" sz="4000" b="1" dirty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hr-HR" sz="3600" dirty="0">
              <a:solidFill>
                <a:srgbClr val="04617B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hr-HR" sz="3600" dirty="0">
              <a:solidFill>
                <a:srgbClr val="04617B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hr-HR" sz="3600" i="1" dirty="0"/>
          </a:p>
        </p:txBody>
      </p:sp>
    </p:spTree>
    <p:extLst>
      <p:ext uri="{BB962C8B-B14F-4D97-AF65-F5344CB8AC3E}">
        <p14:creationId xmlns:p14="http://schemas.microsoft.com/office/powerpoint/2010/main" val="33783872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effectLst/>
                <a:latin typeface="+mn-lt"/>
              </a:rPr>
              <a:t/>
            </a:r>
            <a:br>
              <a:rPr lang="hr-HR" b="1" dirty="0">
                <a:effectLst/>
                <a:latin typeface="+mn-lt"/>
              </a:rPr>
            </a:br>
            <a:r>
              <a:rPr lang="hr-HR" b="1" dirty="0">
                <a:effectLst/>
              </a:rPr>
              <a:t>PP festival    </a:t>
            </a:r>
            <a:br>
              <a:rPr lang="hr-HR" b="1" dirty="0">
                <a:effectLst/>
              </a:rPr>
            </a:br>
            <a:r>
              <a:rPr lang="hr-HR" b="1" dirty="0">
                <a:effectLst/>
              </a:rPr>
              <a:t>14 </a:t>
            </a:r>
            <a:r>
              <a:rPr lang="hr-HR" b="1" dirty="0" err="1">
                <a:effectLst/>
              </a:rPr>
              <a:t>March</a:t>
            </a:r>
            <a:r>
              <a:rPr lang="hr-HR" b="1" dirty="0">
                <a:effectLst/>
              </a:rPr>
              <a:t> 2022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 lvl="0"/>
            <a:endParaRPr lang="hr-HR" dirty="0">
              <a:effectLst/>
              <a:latin typeface="+mj-lt"/>
            </a:endParaRPr>
          </a:p>
          <a:p>
            <a:pPr lvl="0"/>
            <a:r>
              <a:rPr lang="hr-HR" dirty="0" err="1">
                <a:effectLst/>
                <a:latin typeface="+mj-lt"/>
              </a:rPr>
              <a:t>Presentation</a:t>
            </a:r>
            <a:r>
              <a:rPr lang="hr-HR" dirty="0">
                <a:effectLst/>
                <a:latin typeface="+mj-lt"/>
              </a:rPr>
              <a:t> /</a:t>
            </a:r>
            <a:r>
              <a:rPr lang="hr-HR" dirty="0" err="1">
                <a:effectLst/>
                <a:latin typeface="+mj-lt"/>
              </a:rPr>
              <a:t>exhibition</a:t>
            </a:r>
            <a:r>
              <a:rPr lang="hr-HR" dirty="0">
                <a:effectLst/>
                <a:latin typeface="+mj-lt"/>
              </a:rPr>
              <a:t>/</a:t>
            </a:r>
            <a:r>
              <a:rPr lang="hr-HR" dirty="0" err="1">
                <a:effectLst/>
                <a:latin typeface="+mj-lt"/>
              </a:rPr>
              <a:t>showcase</a:t>
            </a:r>
            <a:r>
              <a:rPr lang="hr-HR" dirty="0">
                <a:effectLst/>
                <a:latin typeface="+mj-lt"/>
              </a:rPr>
              <a:t> </a:t>
            </a:r>
          </a:p>
          <a:p>
            <a:pPr marL="0" lvl="0" indent="0">
              <a:buNone/>
            </a:pPr>
            <a:r>
              <a:rPr lang="hr-HR" dirty="0">
                <a:effectLst/>
                <a:latin typeface="+mj-lt"/>
              </a:rPr>
              <a:t>    of all </a:t>
            </a:r>
            <a:r>
              <a:rPr lang="hr-HR" dirty="0" err="1">
                <a:effectLst/>
                <a:latin typeface="+mj-lt"/>
              </a:rPr>
              <a:t>PPs</a:t>
            </a:r>
            <a:r>
              <a:rPr lang="hr-HR" dirty="0">
                <a:effectLst/>
                <a:latin typeface="+mj-lt"/>
              </a:rPr>
              <a:t> at </a:t>
            </a:r>
            <a:r>
              <a:rPr lang="hr-HR" dirty="0" err="1">
                <a:effectLst/>
                <a:latin typeface="+mj-lt"/>
              </a:rPr>
              <a:t>the</a:t>
            </a:r>
            <a:r>
              <a:rPr lang="hr-HR" dirty="0">
                <a:effectLst/>
                <a:latin typeface="+mj-lt"/>
              </a:rPr>
              <a:t> </a:t>
            </a:r>
            <a:r>
              <a:rPr lang="hr-HR" dirty="0" err="1">
                <a:effectLst/>
                <a:latin typeface="+mj-lt"/>
              </a:rPr>
              <a:t>School</a:t>
            </a:r>
            <a:r>
              <a:rPr lang="hr-HR" dirty="0">
                <a:effectLst/>
                <a:latin typeface="+mj-lt"/>
              </a:rPr>
              <a:t> </a:t>
            </a:r>
            <a:r>
              <a:rPr lang="hr-HR" dirty="0" err="1">
                <a:effectLst/>
                <a:latin typeface="+mj-lt"/>
              </a:rPr>
              <a:t>day</a:t>
            </a:r>
            <a:r>
              <a:rPr lang="hr-HR" dirty="0">
                <a:effectLst/>
                <a:latin typeface="+mj-lt"/>
              </a:rPr>
              <a:t> festival</a:t>
            </a:r>
          </a:p>
          <a:p>
            <a:pPr marL="0" lvl="0" indent="0">
              <a:buNone/>
            </a:pPr>
            <a:r>
              <a:rPr lang="hr-HR" dirty="0">
                <a:latin typeface="+mj-lt"/>
              </a:rPr>
              <a:t>(</a:t>
            </a:r>
            <a:r>
              <a:rPr lang="hr-HR" dirty="0" err="1">
                <a:latin typeface="+mj-lt"/>
              </a:rPr>
              <a:t>depending</a:t>
            </a:r>
            <a:r>
              <a:rPr lang="hr-HR" dirty="0">
                <a:latin typeface="+mj-lt"/>
              </a:rPr>
              <a:t> on </a:t>
            </a:r>
            <a:r>
              <a:rPr lang="hr-HR" dirty="0" err="1">
                <a:latin typeface="+mj-lt"/>
              </a:rPr>
              <a:t>the</a:t>
            </a:r>
            <a:r>
              <a:rPr lang="hr-HR" dirty="0">
                <a:latin typeface="+mj-lt"/>
              </a:rPr>
              <a:t> </a:t>
            </a:r>
            <a:r>
              <a:rPr lang="hr-HR" dirty="0" err="1">
                <a:latin typeface="+mj-lt"/>
              </a:rPr>
              <a:t>epidemiological</a:t>
            </a:r>
            <a:r>
              <a:rPr lang="hr-HR" dirty="0">
                <a:latin typeface="+mj-lt"/>
              </a:rPr>
              <a:t> </a:t>
            </a:r>
          </a:p>
          <a:p>
            <a:pPr marL="0" lvl="0" indent="0">
              <a:buNone/>
            </a:pPr>
            <a:r>
              <a:rPr lang="hr-HR" dirty="0">
                <a:latin typeface="+mj-lt"/>
              </a:rPr>
              <a:t> </a:t>
            </a:r>
            <a:r>
              <a:rPr lang="hr-HR" dirty="0" err="1">
                <a:latin typeface="+mj-lt"/>
              </a:rPr>
              <a:t>situation</a:t>
            </a:r>
            <a:r>
              <a:rPr lang="hr-HR" dirty="0">
                <a:latin typeface="+mj-lt"/>
              </a:rPr>
              <a:t>)</a:t>
            </a:r>
            <a:endParaRPr lang="hr-HR" dirty="0">
              <a:effectLst/>
              <a:latin typeface="+mj-lt"/>
            </a:endParaRPr>
          </a:p>
          <a:p>
            <a:pPr lvl="0"/>
            <a:endParaRPr lang="hr-HR" dirty="0">
              <a:effectLst/>
              <a:latin typeface="+mj-lt"/>
            </a:endParaRPr>
          </a:p>
          <a:p>
            <a:pPr lvl="0"/>
            <a:endParaRPr lang="hr-HR" dirty="0">
              <a:effectLst/>
              <a:latin typeface="+mj-lt"/>
            </a:endParaRPr>
          </a:p>
          <a:p>
            <a:r>
              <a:rPr lang="hr-HR" dirty="0" err="1">
                <a:latin typeface="+mj-lt"/>
              </a:rPr>
              <a:t>Parents</a:t>
            </a:r>
            <a:r>
              <a:rPr lang="hr-HR" dirty="0">
                <a:latin typeface="+mj-lt"/>
              </a:rPr>
              <a:t>, MYP4 </a:t>
            </a:r>
            <a:r>
              <a:rPr lang="hr-HR" dirty="0" err="1">
                <a:latin typeface="+mj-lt"/>
              </a:rPr>
              <a:t>students</a:t>
            </a:r>
            <a:r>
              <a:rPr lang="hr-HR" dirty="0">
                <a:latin typeface="+mj-lt"/>
              </a:rPr>
              <a:t>,</a:t>
            </a:r>
            <a:r>
              <a:rPr lang="hr-HR" dirty="0" err="1">
                <a:latin typeface="+mj-lt"/>
              </a:rPr>
              <a:t>other</a:t>
            </a:r>
            <a:r>
              <a:rPr lang="hr-HR" dirty="0">
                <a:latin typeface="+mj-lt"/>
              </a:rPr>
              <a:t> </a:t>
            </a:r>
            <a:r>
              <a:rPr lang="hr-HR" dirty="0" err="1">
                <a:latin typeface="+mj-lt"/>
              </a:rPr>
              <a:t>teachers</a:t>
            </a:r>
            <a:r>
              <a:rPr lang="hr-HR" dirty="0">
                <a:latin typeface="+mj-lt"/>
              </a:rPr>
              <a:t> are all </a:t>
            </a:r>
            <a:r>
              <a:rPr lang="hr-HR" dirty="0" err="1">
                <a:latin typeface="+mj-lt"/>
              </a:rPr>
              <a:t>invited</a:t>
            </a:r>
            <a:r>
              <a:rPr lang="hr-HR" dirty="0">
                <a:latin typeface="+mj-lt"/>
              </a:rPr>
              <a:t> </a:t>
            </a:r>
          </a:p>
        </p:txBody>
      </p:sp>
      <p:pic>
        <p:nvPicPr>
          <p:cNvPr id="5123" name="Picture 3" descr="C:\Users\dkos\AppData\Local\Microsoft\Windows\Temporary Internet Files\Content.IE5\DXEKRD80\presentation-boy-colo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213865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765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384300"/>
          </a:xfrm>
        </p:spPr>
        <p:txBody>
          <a:bodyPr/>
          <a:lstStyle/>
          <a:p>
            <a:r>
              <a:rPr lang="hr-HR" dirty="0">
                <a:latin typeface="+mn-lt"/>
              </a:rPr>
              <a:t>     KEEPING  </a:t>
            </a:r>
            <a:endParaRPr lang="en-US" dirty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r-HR" sz="2800" dirty="0">
              <a:latin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2800" dirty="0">
                <a:latin typeface="+mn-lt"/>
              </a:rPr>
              <a:t>IF YOU FAIL TO FOLLOW/ KEEP THE DEADLINES THERE WILL BE POINTS TAKEN OFF THE PP</a:t>
            </a:r>
          </a:p>
          <a:p>
            <a:pPr marL="0" indent="0" algn="ctr">
              <a:lnSpc>
                <a:spcPct val="90000"/>
              </a:lnSpc>
              <a:buNone/>
            </a:pPr>
            <a:endParaRPr lang="hr-HR" sz="2800" dirty="0">
              <a:latin typeface="+mn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3600" b="1" dirty="0">
                <a:latin typeface="+mn-lt"/>
              </a:rPr>
              <a:t>NO PERSONAL PROJECT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3600" b="1" dirty="0">
                <a:latin typeface="+mn-lt"/>
              </a:rPr>
              <a:t>( FINAL DRAFT) WILL BE ACCEPTED </a:t>
            </a:r>
            <a:r>
              <a:rPr lang="hr-HR" sz="3600" b="1" u="sng" dirty="0">
                <a:latin typeface="+mn-lt"/>
              </a:rPr>
              <a:t>AFTER</a:t>
            </a:r>
            <a:r>
              <a:rPr lang="hr-HR" sz="3600" b="1" dirty="0">
                <a:latin typeface="+mn-lt"/>
              </a:rPr>
              <a:t> THE DETERMINED DEADLINE !!!!!!!!</a:t>
            </a:r>
            <a:endParaRPr lang="en-US" sz="3600" b="1" dirty="0">
              <a:latin typeface="+mn-lt"/>
            </a:endParaRPr>
          </a:p>
        </p:txBody>
      </p:sp>
      <p:pic>
        <p:nvPicPr>
          <p:cNvPr id="7171" name="Picture 3" descr="C:\Users\dkos\AppData\Local\Microsoft\Windows\Temporary Internet Files\Content.IE5\08QF8B6S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280831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154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b="1" dirty="0">
                <a:latin typeface="+mn-lt"/>
              </a:rPr>
              <a:t>THANK YOU </a:t>
            </a:r>
            <a:br>
              <a:rPr lang="hr-HR" b="1" dirty="0">
                <a:latin typeface="+mn-lt"/>
              </a:rPr>
            </a:br>
            <a:r>
              <a:rPr lang="hr-HR" b="1" dirty="0">
                <a:latin typeface="+mn-lt"/>
              </a:rPr>
              <a:t>FOR LISTENING !!!</a:t>
            </a:r>
            <a:endParaRPr lang="en-GB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dirty="0"/>
          </a:p>
          <a:p>
            <a:endParaRPr lang="hr-HR" b="1" dirty="0"/>
          </a:p>
          <a:p>
            <a:pPr marL="0" indent="0">
              <a:buNone/>
            </a:pPr>
            <a:endParaRPr lang="hr-HR" sz="2400" b="1" dirty="0">
              <a:latin typeface="+mj-lt"/>
            </a:endParaRPr>
          </a:p>
          <a:p>
            <a:pPr marL="0" indent="0">
              <a:buNone/>
            </a:pPr>
            <a:endParaRPr lang="hr-HR" sz="2400" b="1" dirty="0">
              <a:latin typeface="+mj-lt"/>
            </a:endParaRPr>
          </a:p>
          <a:p>
            <a:pPr marL="0" indent="0">
              <a:buNone/>
            </a:pPr>
            <a:r>
              <a:rPr lang="en-GB" sz="2400" b="1" dirty="0">
                <a:latin typeface="+mj-lt"/>
              </a:rPr>
              <a:t>Acknowledgement :</a:t>
            </a:r>
            <a:r>
              <a:rPr lang="hr-HR" sz="2400" b="1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This</a:t>
            </a:r>
            <a:r>
              <a:rPr lang="en-GB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PPT </a:t>
            </a:r>
            <a:r>
              <a:rPr lang="en-GB" sz="2400" dirty="0">
                <a:latin typeface="+mj-lt"/>
              </a:rPr>
              <a:t>is adapted from the new IB </a:t>
            </a:r>
            <a:r>
              <a:rPr lang="hr-HR" sz="2400" dirty="0">
                <a:latin typeface="+mj-lt"/>
              </a:rPr>
              <a:t>Personal </a:t>
            </a:r>
            <a:r>
              <a:rPr lang="en-GB" sz="2400" dirty="0">
                <a:latin typeface="+mj-lt"/>
              </a:rPr>
              <a:t>Project guide for use from </a:t>
            </a:r>
            <a:r>
              <a:rPr lang="hr-HR" sz="2400" dirty="0" err="1">
                <a:latin typeface="+mj-lt"/>
              </a:rPr>
              <a:t>September</a:t>
            </a:r>
            <a:r>
              <a:rPr lang="hr-HR" sz="2400" dirty="0">
                <a:latin typeface="+mj-lt"/>
              </a:rPr>
              <a:t> 2021</a:t>
            </a:r>
            <a:r>
              <a:rPr lang="en-GB" sz="2400" dirty="0">
                <a:latin typeface="+mj-lt"/>
              </a:rPr>
              <a:t>, previously published PP guides  </a:t>
            </a:r>
            <a:r>
              <a:rPr lang="hr-HR" sz="2400" dirty="0" err="1">
                <a:latin typeface="+mj-lt"/>
              </a:rPr>
              <a:t>and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PPTs</a:t>
            </a:r>
            <a:r>
              <a:rPr lang="hr-HR" sz="2400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of XV. </a:t>
            </a:r>
            <a:r>
              <a:rPr lang="en-GB" sz="2400" dirty="0" err="1">
                <a:latin typeface="+mj-lt"/>
              </a:rPr>
              <a:t>gimnazija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736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305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+mn-lt"/>
              </a:rPr>
              <a:t>WHAT DOES THE PP INCLUDE?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800"/>
            <a:ext cx="7402260" cy="44021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hr-HR" dirty="0">
              <a:latin typeface="+mn-lt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hr-HR" dirty="0"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hr-HR" dirty="0">
                <a:latin typeface="+mj-lt"/>
              </a:rPr>
              <a:t>A </a:t>
            </a:r>
            <a:r>
              <a:rPr lang="hr-HR" dirty="0" err="1">
                <a:latin typeface="+mj-lt"/>
              </a:rPr>
              <a:t>report</a:t>
            </a:r>
            <a:r>
              <a:rPr lang="hr-HR" dirty="0"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endParaRPr lang="hr-HR" dirty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hr-HR" dirty="0">
                <a:latin typeface="+mj-lt"/>
              </a:rPr>
              <a:t>A </a:t>
            </a:r>
            <a:r>
              <a:rPr lang="hr-HR" dirty="0" err="1">
                <a:latin typeface="+mj-lt"/>
              </a:rPr>
              <a:t>product</a:t>
            </a:r>
            <a:endParaRPr lang="hr-HR" dirty="0">
              <a:latin typeface="+mj-lt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hr-HR" dirty="0">
              <a:latin typeface="+mj-lt"/>
            </a:endParaRPr>
          </a:p>
          <a:p>
            <a:pPr lvl="0" algn="ctr">
              <a:lnSpc>
                <a:spcPct val="90000"/>
              </a:lnSpc>
              <a:buClr>
                <a:srgbClr val="0BD0D9"/>
              </a:buClr>
            </a:pPr>
            <a:r>
              <a:rPr lang="hr-HR" dirty="0" err="1">
                <a:solidFill>
                  <a:prstClr val="black"/>
                </a:solidFill>
                <a:latin typeface="+mj-lt"/>
              </a:rPr>
              <a:t>Excellent</a:t>
            </a:r>
            <a:r>
              <a:rPr lang="hr-HR" dirty="0">
                <a:solidFill>
                  <a:prstClr val="black"/>
                </a:solidFill>
                <a:latin typeface="+mj-lt"/>
              </a:rPr>
              <a:t> time-management </a:t>
            </a:r>
          </a:p>
          <a:p>
            <a:pPr marL="0" lvl="0" indent="0" algn="ctr">
              <a:lnSpc>
                <a:spcPct val="90000"/>
              </a:lnSpc>
              <a:buClr>
                <a:srgbClr val="0BD0D9"/>
              </a:buClr>
              <a:buNone/>
            </a:pPr>
            <a:r>
              <a:rPr lang="hr-HR" dirty="0" err="1">
                <a:solidFill>
                  <a:prstClr val="black"/>
                </a:solidFill>
                <a:latin typeface="+mj-lt"/>
              </a:rPr>
              <a:t>skills</a:t>
            </a:r>
            <a:endParaRPr lang="hr-HR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r-HR" dirty="0">
              <a:latin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r-HR" dirty="0">
              <a:latin typeface="+mn-lt"/>
            </a:endParaRPr>
          </a:p>
          <a:p>
            <a:pPr>
              <a:lnSpc>
                <a:spcPct val="90000"/>
              </a:lnSpc>
            </a:pPr>
            <a:endParaRPr lang="hr-HR" dirty="0">
              <a:latin typeface="+mn-lt"/>
            </a:endParaRPr>
          </a:p>
        </p:txBody>
      </p:sp>
      <p:pic>
        <p:nvPicPr>
          <p:cNvPr id="2050" name="Picture 2" descr="C:\Users\dkos\AppData\Local\Microsoft\Windows\Temporary Internet Files\Content.IE5\G8HO6K0J\Journal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53111"/>
            <a:ext cx="1152373" cy="14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44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hr-HR" sz="4400" b="1" dirty="0"/>
              <a:t>SETTING A </a:t>
            </a:r>
            <a:r>
              <a:rPr lang="hr-HR" sz="4400" b="1" dirty="0" smtClean="0"/>
              <a:t>GOAL 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2379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goal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consists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interrelated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 </a:t>
            </a:r>
            <a:r>
              <a:rPr lang="hr-HR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</a:t>
            </a:r>
            <a:r>
              <a:rPr lang="hr-HR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hr-HR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hr-HR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hr-HR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goal</a:t>
            </a:r>
            <a:endParaRPr lang="hr-HR" sz="28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r-HR" sz="28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PRODUCT-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endParaRPr lang="hr-H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GOAL -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endParaRPr lang="hr-H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r-H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hr-HR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global context that you find particularly compelling 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service as action experience that you would like to build on 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unit of inquiry that you would like to explore further</a:t>
            </a:r>
            <a:endParaRPr lang="hr-HR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4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be based on an interest or hobby outside the school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Goal - Highway Sign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8069"/>
            <a:ext cx="1971573" cy="13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9532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4328"/>
            <a:ext cx="8229600" cy="864095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/>
            </a:r>
            <a:br>
              <a:rPr lang="hr-HR" sz="4000" b="1" dirty="0"/>
            </a:br>
            <a:r>
              <a:rPr lang="hr-HR" sz="4900" b="1" dirty="0"/>
              <a:t>A PRODUCT OR OUTCOME </a:t>
            </a:r>
            <a:endParaRPr lang="en-US" sz="49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73106" y="1700808"/>
            <a:ext cx="8424037" cy="4934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</a:rPr>
              <a:t>an original work of art –</a:t>
            </a:r>
            <a:r>
              <a:rPr lang="en-US" sz="2400" dirty="0" err="1">
                <a:latin typeface="+mj-lt"/>
              </a:rPr>
              <a:t>painting,sculpture,short</a:t>
            </a:r>
            <a:r>
              <a:rPr lang="en-US" sz="2400" dirty="0">
                <a:latin typeface="+mj-lt"/>
              </a:rPr>
              <a:t> story,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+mj-lt"/>
              </a:rPr>
              <a:t>    novel, </a:t>
            </a:r>
            <a:r>
              <a:rPr lang="en-US" sz="2400" dirty="0" err="1">
                <a:latin typeface="+mj-lt"/>
              </a:rPr>
              <a:t>film,play</a:t>
            </a:r>
            <a:r>
              <a:rPr lang="en-US" sz="2400" dirty="0">
                <a:latin typeface="+mj-lt"/>
              </a:rPr>
              <a:t>, etc.)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</a:rPr>
              <a:t>an awareness-raising  campaign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</a:rPr>
              <a:t>a video/computer </a:t>
            </a:r>
            <a:r>
              <a:rPr lang="en-US" sz="2400" dirty="0" err="1">
                <a:latin typeface="+mj-lt"/>
              </a:rPr>
              <a:t>game,website</a:t>
            </a:r>
            <a:endParaRPr lang="en-US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</a:rPr>
              <a:t>learning to play a new piece of music/instrument	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latin typeface="+mj-lt"/>
              </a:rPr>
              <a:t>improvning</a:t>
            </a:r>
            <a:r>
              <a:rPr lang="en-US" sz="2400" dirty="0">
                <a:latin typeface="+mj-lt"/>
              </a:rPr>
              <a:t> athletic performance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</a:rPr>
              <a:t>an essay (</a:t>
            </a:r>
            <a:r>
              <a:rPr lang="en-US" sz="2400" dirty="0" err="1">
                <a:latin typeface="+mj-lt"/>
              </a:rPr>
              <a:t>literary,scientific,etc</a:t>
            </a:r>
            <a:r>
              <a:rPr lang="en-US" sz="2400" dirty="0">
                <a:latin typeface="+mj-lt"/>
              </a:rPr>
              <a:t>.)</a:t>
            </a:r>
            <a:r>
              <a:rPr lang="hr-HR" sz="2400" dirty="0">
                <a:solidFill>
                  <a:schemeClr val="accent1"/>
                </a:solidFill>
                <a:latin typeface="+mj-lt"/>
              </a:rPr>
              <a:t>	</a:t>
            </a:r>
          </a:p>
          <a:p>
            <a:pPr>
              <a:lnSpc>
                <a:spcPct val="80000"/>
              </a:lnSpc>
            </a:pPr>
            <a:endParaRPr lang="hr-HR" sz="2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2400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pic>
        <p:nvPicPr>
          <p:cNvPr id="3076" name="Picture 4" descr="C:\Users\dkos\AppData\Local\Microsoft\Windows\Temporary Internet Files\Content.IE5\DXEKRD80\Smear-Campaign-300x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000325"/>
            <a:ext cx="1258224" cy="102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kos\AppData\Local\Microsoft\Windows\Temporary Internet Files\Content.IE5\08QF8B6S\Film-Kopf-Filmklapp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8339"/>
            <a:ext cx="1219144" cy="10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kos\AppData\Local\Microsoft\Windows\Temporary Internet Files\Content.IE5\PSP5QOKX\blurb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05" y="2606271"/>
            <a:ext cx="222235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kos\AppData\Local\Microsoft\Windows\Temporary Internet Files\Content.IE5\08QF8B6S\cardtrumpe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71" y="4232146"/>
            <a:ext cx="878622" cy="8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kos\AppData\Local\Microsoft\Windows\Temporary Internet Files\Content.IE5\08QF8B6S\music_notes_png_by_doloresdevelde-d5gt35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20" y="1700808"/>
            <a:ext cx="1559146" cy="76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9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hr-HR" sz="4400" b="1" dirty="0"/>
              <a:t>PERSONAL PROJECT OBJECTIVES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50405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5500" b="1" dirty="0">
                <a:latin typeface="+mj-lt"/>
              </a:rPr>
              <a:t>Objective A: Planning</a:t>
            </a:r>
            <a:endParaRPr lang="hr-HR" sz="5500" b="1" dirty="0">
              <a:latin typeface="+mj-lt"/>
            </a:endParaRPr>
          </a:p>
          <a:p>
            <a:pPr marL="0" indent="0">
              <a:buNone/>
            </a:pPr>
            <a:r>
              <a:rPr lang="en-US" sz="5500" dirty="0">
                <a:latin typeface="+mj-lt"/>
              </a:rPr>
              <a:t>You </a:t>
            </a:r>
            <a:r>
              <a:rPr lang="en-US" sz="5500" dirty="0" err="1">
                <a:latin typeface="+mj-lt"/>
              </a:rPr>
              <a:t>shoud</a:t>
            </a:r>
            <a:r>
              <a:rPr lang="en-US" sz="5500" dirty="0">
                <a:latin typeface="+mj-lt"/>
              </a:rPr>
              <a:t> be able to:</a:t>
            </a:r>
          </a:p>
          <a:p>
            <a:pPr marL="0" indent="0">
              <a:buNone/>
            </a:pPr>
            <a:endParaRPr lang="hr-HR" sz="5500" dirty="0">
              <a:latin typeface="+mj-lt"/>
            </a:endParaRPr>
          </a:p>
          <a:p>
            <a:pPr lvl="0"/>
            <a:r>
              <a:rPr lang="en-GB" sz="5500" dirty="0">
                <a:latin typeface="+mj-lt"/>
              </a:rPr>
              <a:t>state a learning goal for the project and explain how a personal interest led to that goal </a:t>
            </a:r>
            <a:endParaRPr lang="hr-HR" sz="5500" dirty="0">
              <a:latin typeface="+mj-lt"/>
            </a:endParaRPr>
          </a:p>
          <a:p>
            <a:pPr lvl="0"/>
            <a:r>
              <a:rPr lang="en-GB" sz="5500" dirty="0">
                <a:latin typeface="+mj-lt"/>
              </a:rPr>
              <a:t>state an intended product and develop appropriate success criteria for the product </a:t>
            </a:r>
            <a:endParaRPr lang="hr-HR" sz="5500" dirty="0">
              <a:latin typeface="+mj-lt"/>
            </a:endParaRPr>
          </a:p>
          <a:p>
            <a:pPr lvl="0"/>
            <a:r>
              <a:rPr lang="en-GB" sz="5500" dirty="0">
                <a:latin typeface="+mj-lt"/>
              </a:rPr>
              <a:t>present a clear, detailed plan for achieving the product and its associated success criteria</a:t>
            </a:r>
            <a:endParaRPr lang="hr-HR" sz="5500" dirty="0">
              <a:latin typeface="+mj-lt"/>
            </a:endParaRPr>
          </a:p>
          <a:p>
            <a:pPr lvl="0"/>
            <a:endParaRPr lang="hr-HR" sz="5500" dirty="0">
              <a:latin typeface="+mj-lt"/>
            </a:endParaRPr>
          </a:p>
          <a:p>
            <a:pPr marL="0" indent="0">
              <a:buNone/>
            </a:pPr>
            <a:r>
              <a:rPr lang="en-GB" sz="5500" b="1" dirty="0">
                <a:latin typeface="+mj-lt"/>
              </a:rPr>
              <a:t> Objective B: Applying skills</a:t>
            </a:r>
            <a:endParaRPr lang="hr-HR" sz="5500" dirty="0">
              <a:latin typeface="+mj-lt"/>
            </a:endParaRPr>
          </a:p>
          <a:p>
            <a:r>
              <a:rPr lang="en-GB" sz="5500" dirty="0">
                <a:latin typeface="+mj-lt"/>
              </a:rPr>
              <a:t>explain how the ATL skill(s) was/were applied to help achieve their learning goal </a:t>
            </a:r>
            <a:endParaRPr lang="hr-HR" sz="5500" dirty="0">
              <a:latin typeface="+mj-lt"/>
            </a:endParaRPr>
          </a:p>
          <a:p>
            <a:pPr lvl="0"/>
            <a:r>
              <a:rPr lang="en-GB" sz="5500" dirty="0">
                <a:latin typeface="+mj-lt"/>
              </a:rPr>
              <a:t>explain how the ATL skill(s) was/were applied to help achieve their product</a:t>
            </a:r>
            <a:endParaRPr lang="hr-HR" sz="5500" dirty="0">
              <a:latin typeface="+mj-lt"/>
            </a:endParaRPr>
          </a:p>
          <a:p>
            <a:pPr marL="0" lvl="0" indent="0">
              <a:buNone/>
            </a:pPr>
            <a:endParaRPr lang="hr-HR" sz="5500" dirty="0">
              <a:latin typeface="+mj-lt"/>
            </a:endParaRPr>
          </a:p>
          <a:p>
            <a:pPr marL="0" indent="0">
              <a:buNone/>
            </a:pPr>
            <a:r>
              <a:rPr lang="en-GB" sz="5500" b="1" dirty="0">
                <a:latin typeface="+mj-lt"/>
              </a:rPr>
              <a:t>Objective C: Reflecting</a:t>
            </a:r>
            <a:endParaRPr lang="hr-HR" sz="5500" dirty="0">
              <a:latin typeface="+mj-lt"/>
            </a:endParaRPr>
          </a:p>
          <a:p>
            <a:pPr lvl="0"/>
            <a:r>
              <a:rPr lang="en-GB" sz="5500" dirty="0">
                <a:latin typeface="+mj-lt"/>
              </a:rPr>
              <a:t>explain the impact of the project on themselves or their learning</a:t>
            </a:r>
            <a:endParaRPr lang="hr-HR" sz="5500" dirty="0">
              <a:latin typeface="+mj-lt"/>
            </a:endParaRPr>
          </a:p>
          <a:p>
            <a:pPr lvl="0"/>
            <a:r>
              <a:rPr lang="en-GB" sz="5500" dirty="0">
                <a:latin typeface="+mj-lt"/>
              </a:rPr>
              <a:t>evaluate the product based on the success criteria.</a:t>
            </a:r>
            <a:endParaRPr lang="hr-HR" sz="55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6033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hr-HR" sz="4400" b="1" dirty="0"/>
              <a:t>THE SUPERVISOR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 err="1">
                <a:latin typeface="+mj-lt"/>
              </a:rPr>
              <a:t>Each</a:t>
            </a:r>
            <a:r>
              <a:rPr lang="hr-HR" sz="2800" dirty="0">
                <a:latin typeface="+mj-lt"/>
              </a:rPr>
              <a:t> student </a:t>
            </a:r>
            <a:r>
              <a:rPr lang="hr-HR" sz="2800" b="1" dirty="0">
                <a:latin typeface="+mj-lt"/>
              </a:rPr>
              <a:t>is </a:t>
            </a:r>
            <a:r>
              <a:rPr lang="hr-HR" sz="2800" b="1" dirty="0" err="1">
                <a:latin typeface="+mj-lt"/>
              </a:rPr>
              <a:t>assigned</a:t>
            </a:r>
            <a:r>
              <a:rPr lang="hr-HR" sz="2800" b="1" dirty="0">
                <a:latin typeface="+mj-lt"/>
              </a:rPr>
              <a:t> </a:t>
            </a:r>
            <a:r>
              <a:rPr lang="hr-HR" sz="2800" dirty="0">
                <a:latin typeface="+mj-lt"/>
              </a:rPr>
              <a:t>a </a:t>
            </a:r>
            <a:r>
              <a:rPr lang="hr-HR" sz="2800" dirty="0" err="1">
                <a:latin typeface="+mj-lt"/>
              </a:rPr>
              <a:t>supervisor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who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should</a:t>
            </a:r>
            <a:r>
              <a:rPr lang="hr-HR" sz="2800" dirty="0">
                <a:latin typeface="+mj-lt"/>
              </a:rPr>
              <a:t>:</a:t>
            </a:r>
          </a:p>
          <a:p>
            <a:pPr lvl="0"/>
            <a:r>
              <a:rPr lang="en-GB" dirty="0">
                <a:latin typeface="+mj-lt"/>
              </a:rPr>
              <a:t>provide guidance </a:t>
            </a:r>
            <a:endParaRPr lang="hr-HR" dirty="0">
              <a:latin typeface="+mj-lt"/>
            </a:endParaRPr>
          </a:p>
          <a:p>
            <a:pPr lvl="0"/>
            <a:r>
              <a:rPr lang="en-GB" dirty="0">
                <a:latin typeface="+mj-lt"/>
              </a:rPr>
              <a:t>provide timetable with deadlines</a:t>
            </a:r>
            <a:endParaRPr lang="hr-HR" dirty="0">
              <a:latin typeface="+mj-lt"/>
            </a:endParaRPr>
          </a:p>
          <a:p>
            <a:pPr lvl="0"/>
            <a:r>
              <a:rPr lang="hr-HR" dirty="0">
                <a:latin typeface="+mj-lt"/>
              </a:rPr>
              <a:t>p</a:t>
            </a:r>
            <a:r>
              <a:rPr lang="en-GB" dirty="0" err="1">
                <a:latin typeface="+mj-lt"/>
              </a:rPr>
              <a:t>rovide</a:t>
            </a:r>
            <a:r>
              <a:rPr lang="en-GB" dirty="0">
                <a:latin typeface="+mj-lt"/>
              </a:rPr>
              <a:t> the assessment criteria</a:t>
            </a:r>
            <a:endParaRPr lang="hr-HR" dirty="0">
              <a:latin typeface="+mj-lt"/>
            </a:endParaRPr>
          </a:p>
          <a:p>
            <a:pPr lvl="0"/>
            <a:r>
              <a:rPr lang="en-GB" dirty="0">
                <a:latin typeface="+mj-lt"/>
              </a:rPr>
              <a:t>give advice on how to keep and use  the </a:t>
            </a:r>
            <a:endParaRPr lang="hr-HR" dirty="0" smtClean="0">
              <a:latin typeface="+mj-lt"/>
            </a:endParaRPr>
          </a:p>
          <a:p>
            <a:pPr marL="0" lvl="0" indent="0">
              <a:buNone/>
            </a:pPr>
            <a:r>
              <a:rPr lang="hr-HR" dirty="0">
                <a:latin typeface="+mj-lt"/>
              </a:rPr>
              <a:t> </a:t>
            </a:r>
            <a:r>
              <a:rPr lang="hr-HR" dirty="0" smtClean="0">
                <a:latin typeface="+mj-lt"/>
              </a:rPr>
              <a:t>   </a:t>
            </a:r>
            <a:r>
              <a:rPr lang="en-GB" dirty="0" smtClean="0">
                <a:latin typeface="+mj-lt"/>
              </a:rPr>
              <a:t>process </a:t>
            </a:r>
            <a:r>
              <a:rPr lang="en-GB" dirty="0">
                <a:latin typeface="+mj-lt"/>
              </a:rPr>
              <a:t>journal</a:t>
            </a:r>
            <a:endParaRPr lang="hr-HR" dirty="0">
              <a:latin typeface="+mj-lt"/>
            </a:endParaRPr>
          </a:p>
          <a:p>
            <a:pPr lvl="0"/>
            <a:r>
              <a:rPr lang="en-GB" dirty="0">
                <a:latin typeface="+mj-lt"/>
              </a:rPr>
              <a:t>emphasize the importance of personal </a:t>
            </a:r>
            <a:endParaRPr lang="hr-HR" dirty="0" smtClean="0">
              <a:latin typeface="+mj-lt"/>
            </a:endParaRPr>
          </a:p>
          <a:p>
            <a:pPr marL="0" lvl="0" indent="0">
              <a:buNone/>
            </a:pPr>
            <a:r>
              <a:rPr lang="hr-HR" dirty="0" smtClean="0">
                <a:latin typeface="+mj-lt"/>
              </a:rPr>
              <a:t>    </a:t>
            </a:r>
            <a:r>
              <a:rPr lang="en-GB" dirty="0" smtClean="0">
                <a:latin typeface="+mj-lt"/>
              </a:rPr>
              <a:t>analysis </a:t>
            </a:r>
            <a:r>
              <a:rPr lang="en-GB" dirty="0">
                <a:latin typeface="+mj-lt"/>
              </a:rPr>
              <a:t>and reflection</a:t>
            </a:r>
            <a:endParaRPr lang="hr-HR" dirty="0">
              <a:latin typeface="+mj-lt"/>
            </a:endParaRPr>
          </a:p>
          <a:p>
            <a:pPr lvl="0"/>
            <a:r>
              <a:rPr lang="en-GB" dirty="0">
                <a:latin typeface="+mj-lt"/>
              </a:rPr>
              <a:t>provide formative feedback </a:t>
            </a:r>
            <a:endParaRPr lang="hr-HR" dirty="0">
              <a:latin typeface="+mj-lt"/>
            </a:endParaRPr>
          </a:p>
          <a:p>
            <a:pPr marL="0" lvl="0" indent="0">
              <a:buNone/>
            </a:pPr>
            <a:r>
              <a:rPr lang="hr-HR" dirty="0" smtClean="0">
                <a:latin typeface="+mj-lt"/>
              </a:rPr>
              <a:t>   (</a:t>
            </a:r>
            <a:r>
              <a:rPr lang="hr-HR" dirty="0" err="1">
                <a:latin typeface="+mj-lt"/>
              </a:rPr>
              <a:t>oral</a:t>
            </a:r>
            <a:r>
              <a:rPr lang="hr-HR" dirty="0">
                <a:latin typeface="+mj-lt"/>
              </a:rPr>
              <a:t> </a:t>
            </a:r>
            <a:r>
              <a:rPr lang="hr-HR" dirty="0" err="1">
                <a:latin typeface="+mj-lt"/>
              </a:rPr>
              <a:t>and</a:t>
            </a:r>
            <a:r>
              <a:rPr lang="hr-HR" dirty="0">
                <a:latin typeface="+mj-lt"/>
              </a:rPr>
              <a:t> </a:t>
            </a:r>
            <a:r>
              <a:rPr lang="hr-HR" dirty="0" err="1">
                <a:latin typeface="+mj-lt"/>
              </a:rPr>
              <a:t>written</a:t>
            </a:r>
            <a:r>
              <a:rPr lang="hr-HR" dirty="0">
                <a:latin typeface="+mj-lt"/>
              </a:rPr>
              <a:t>)</a:t>
            </a:r>
          </a:p>
          <a:p>
            <a:pPr lvl="0"/>
            <a:r>
              <a:rPr lang="en-GB" dirty="0">
                <a:latin typeface="+mj-lt"/>
              </a:rPr>
              <a:t>ensure requirements for academic </a:t>
            </a:r>
            <a:r>
              <a:rPr lang="en-GB" dirty="0" smtClean="0">
                <a:latin typeface="+mj-lt"/>
              </a:rPr>
              <a:t>honesty</a:t>
            </a:r>
            <a:r>
              <a:rPr lang="hr-HR" dirty="0" smtClean="0">
                <a:latin typeface="+mj-lt"/>
              </a:rPr>
              <a:t>   </a:t>
            </a:r>
            <a:endParaRPr lang="hr-HR" dirty="0">
              <a:latin typeface="+mj-lt"/>
            </a:endParaRPr>
          </a:p>
          <a:p>
            <a:endParaRPr lang="hr-HR" sz="2800" dirty="0">
              <a:latin typeface="+mj-lt"/>
            </a:endParaRPr>
          </a:p>
          <a:p>
            <a:pPr marL="0" indent="0">
              <a:buNone/>
            </a:pPr>
            <a:endParaRPr lang="hr-HR" sz="2800" dirty="0">
              <a:latin typeface="+mn-lt"/>
            </a:endParaRPr>
          </a:p>
        </p:txBody>
      </p:sp>
      <p:pic>
        <p:nvPicPr>
          <p:cNvPr id="2" name="Picture 1" descr="Supervisor | Tripp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52936"/>
            <a:ext cx="23866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6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hr-HR" sz="4000" b="1" dirty="0"/>
              <a:t>GATHERING </a:t>
            </a:r>
            <a:r>
              <a:rPr lang="hr-HR" sz="4000" b="1" dirty="0" smtClean="0"/>
              <a:t>EVIDENCE 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lang="hr-HR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hr-HR" sz="6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hr-HR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6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is: 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gathered throughout the project to document its development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evolving record of intents, processes, accomplishments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collection of initial thoughts and developments, brainstorming, possible lines of inquiry and further questions raised 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 of interactions with sources, for example, teachers, supervisors, external contributor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 of selected, annotated and/or edited research and to maintain a bibliography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collection of useful information, for example, quotations, pictures, ideas, photographs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means of exploring ideas and solutions 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place for evaluating work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completed reflection on learning devised by the student in a format that suits his or her needs</a:t>
            </a:r>
            <a:endParaRPr lang="hr-HR" sz="6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6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 of reflections and formative feedback received</a:t>
            </a:r>
            <a:endParaRPr lang="hr-HR" sz="6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hr-HR" sz="7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hr-HR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hr-HR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7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hr-HR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showed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to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  <a:r>
              <a:rPr lang="hr-HR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a </a:t>
            </a:r>
            <a:r>
              <a:rPr lang="hr-HR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diary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hr-HR" sz="7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+mj-lt"/>
            </a:endParaRPr>
          </a:p>
        </p:txBody>
      </p:sp>
      <p:pic>
        <p:nvPicPr>
          <p:cNvPr id="4" name="Picture 3" descr="Does The Word “Evidence” Mean Anything Anymore? |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69" y="353792"/>
            <a:ext cx="2325407" cy="16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4628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9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71013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1174</TotalTime>
  <Words>1289</Words>
  <Application>Microsoft Office PowerPoint</Application>
  <PresentationFormat>On-screen Show (4:3)</PresentationFormat>
  <Paragraphs>194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Symbol</vt:lpstr>
      <vt:lpstr>Times New Roman</vt:lpstr>
      <vt:lpstr>Wingdings 2</vt:lpstr>
      <vt:lpstr>Flow</vt:lpstr>
      <vt:lpstr>     PERSONAL PROJECT 2021/2022 </vt:lpstr>
      <vt:lpstr>WHAT IS PERSONAL PROJECT?</vt:lpstr>
      <vt:lpstr>WHAT DOES THE PP INCLUDE? </vt:lpstr>
      <vt:lpstr>SETTING A GOAL  </vt:lpstr>
      <vt:lpstr> A PRODUCT OR OUTCOME </vt:lpstr>
      <vt:lpstr>PERSONAL PROJECT OBJECTIVES</vt:lpstr>
      <vt:lpstr>THE SUPERVISOR</vt:lpstr>
      <vt:lpstr>GATHERING EVIDENCE  </vt:lpstr>
      <vt:lpstr>PowerPoint Presentation</vt:lpstr>
      <vt:lpstr>ACTION PLAN</vt:lpstr>
      <vt:lpstr>ACTION PLAN- samples</vt:lpstr>
      <vt:lpstr>ATL SKILLS evidence may include:</vt:lpstr>
      <vt:lpstr>S.M.A.R.T. Goals- how to achieve them</vt:lpstr>
      <vt:lpstr> ATL SKILLS AND EVALUATION OF PRODUCT</vt:lpstr>
      <vt:lpstr>REPORTING THE PERSONAL PROJECT </vt:lpstr>
      <vt:lpstr>PowerPoint Presentation</vt:lpstr>
      <vt:lpstr>PHASE 1  May, June 2021</vt:lpstr>
      <vt:lpstr>PHASE 2   June-September  2021</vt:lpstr>
      <vt:lpstr>PHASE 3   October 2021</vt:lpstr>
      <vt:lpstr> PHASE 5   January 2022 </vt:lpstr>
      <vt:lpstr> PP festival     14 March 2022 </vt:lpstr>
      <vt:lpstr>     KEEPING  </vt:lpstr>
      <vt:lpstr>  THANK YOU  FOR LISTENING !!!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PROJECT</dc:title>
  <dc:creator>Darija Kos</dc:creator>
  <cp:lastModifiedBy>Darija Kos</cp:lastModifiedBy>
  <cp:revision>93</cp:revision>
  <dcterms:created xsi:type="dcterms:W3CDTF">2012-09-26T10:06:59Z</dcterms:created>
  <dcterms:modified xsi:type="dcterms:W3CDTF">2021-05-25T10:22:57Z</dcterms:modified>
</cp:coreProperties>
</file>