
<file path=[Content_Types].xml><?xml version="1.0" encoding="utf-8"?>
<Types xmlns="http://schemas.openxmlformats.org/package/2006/content-types">
  <Default Extension="aac" ContentType="audio/aac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8" r:id="rId3"/>
    <p:sldId id="259" r:id="rId4"/>
    <p:sldId id="260" r:id="rId5"/>
    <p:sldId id="257" r:id="rId6"/>
  </p:sldIdLst>
  <p:sldSz cx="12192000" cy="6858000"/>
  <p:notesSz cx="6858000" cy="994727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CC33"/>
    <a:srgbClr val="99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62" d="100"/>
          <a:sy n="62" d="100"/>
        </p:scale>
        <p:origin x="90" y="2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r-HR"/>
              <a:t>Kliknite da biste uredili stil podnaslova matrice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0B63DC-758E-49FE-A6CD-D8BF94EC0068}" type="datetimeFigureOut">
              <a:rPr lang="en-GB" smtClean="0"/>
              <a:t>29/12/2020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28F7D3-B375-42D9-BC94-D44CF6FCC60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218687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0B63DC-758E-49FE-A6CD-D8BF94EC0068}" type="datetimeFigureOut">
              <a:rPr lang="en-GB" smtClean="0"/>
              <a:t>29/12/2020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28F7D3-B375-42D9-BC94-D44CF6FCC60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743789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0B63DC-758E-49FE-A6CD-D8BF94EC0068}" type="datetimeFigureOut">
              <a:rPr lang="en-GB" smtClean="0"/>
              <a:t>29/12/2020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28F7D3-B375-42D9-BC94-D44CF6FCC60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341039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0B63DC-758E-49FE-A6CD-D8BF94EC0068}" type="datetimeFigureOut">
              <a:rPr lang="en-GB" smtClean="0"/>
              <a:t>29/12/2020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28F7D3-B375-42D9-BC94-D44CF6FCC60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061022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0B63DC-758E-49FE-A6CD-D8BF94EC0068}" type="datetimeFigureOut">
              <a:rPr lang="en-GB" smtClean="0"/>
              <a:t>29/12/2020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28F7D3-B375-42D9-BC94-D44CF6FCC60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118340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0B63DC-758E-49FE-A6CD-D8BF94EC0068}" type="datetimeFigureOut">
              <a:rPr lang="en-GB" smtClean="0"/>
              <a:t>29/12/2020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28F7D3-B375-42D9-BC94-D44CF6FCC60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600133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0B63DC-758E-49FE-A6CD-D8BF94EC0068}" type="datetimeFigureOut">
              <a:rPr lang="en-GB" smtClean="0"/>
              <a:t>29/12/2020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28F7D3-B375-42D9-BC94-D44CF6FCC60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741443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0B63DC-758E-49FE-A6CD-D8BF94EC0068}" type="datetimeFigureOut">
              <a:rPr lang="en-GB" smtClean="0"/>
              <a:t>29/12/2020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28F7D3-B375-42D9-BC94-D44CF6FCC60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263857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0B63DC-758E-49FE-A6CD-D8BF94EC0068}" type="datetimeFigureOut">
              <a:rPr lang="en-GB" smtClean="0"/>
              <a:t>29/12/2020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28F7D3-B375-42D9-BC94-D44CF6FCC60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447459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0B63DC-758E-49FE-A6CD-D8BF94EC0068}" type="datetimeFigureOut">
              <a:rPr lang="en-GB" smtClean="0"/>
              <a:t>29/12/2020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28F7D3-B375-42D9-BC94-D44CF6FCC60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152330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r-HR"/>
              <a:t>Kliknite ikonu da biste dodali  sliku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0B63DC-758E-49FE-A6CD-D8BF94EC0068}" type="datetimeFigureOut">
              <a:rPr lang="en-GB" smtClean="0"/>
              <a:t>29/12/2020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28F7D3-B375-42D9-BC94-D44CF6FCC60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831149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0B63DC-758E-49FE-A6CD-D8BF94EC0068}" type="datetimeFigureOut">
              <a:rPr lang="en-GB" smtClean="0"/>
              <a:t>29/12/2020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28F7D3-B375-42D9-BC94-D44CF6FCC60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723725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TNqc2yWZztE" TargetMode="External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9.png"/><Relationship Id="rId2" Type="http://schemas.openxmlformats.org/officeDocument/2006/relationships/audio" Target="../media/media1.aac"/><Relationship Id="rId1" Type="http://schemas.microsoft.com/office/2007/relationships/media" Target="../media/media1.aac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2.png"/><Relationship Id="rId9" Type="http://schemas.openxmlformats.org/officeDocument/2006/relationships/image" Target="../media/image11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B837B236-2A98-4CFC-B4E0-F98CC3C03B4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487257"/>
            <a:ext cx="7728488" cy="2581734"/>
          </a:xfrm>
        </p:spPr>
        <p:txBody>
          <a:bodyPr>
            <a:normAutofit/>
          </a:bodyPr>
          <a:lstStyle/>
          <a:p>
            <a:r>
              <a:rPr lang="hr-HR" sz="7200" b="1" dirty="0">
                <a:solidFill>
                  <a:srgbClr val="33CC33"/>
                </a:solidFill>
              </a:rPr>
              <a:t>Božićni </a:t>
            </a:r>
            <a:r>
              <a:rPr lang="hr-HR" sz="7200" b="1" dirty="0">
                <a:solidFill>
                  <a:srgbClr val="FF0000"/>
                </a:solidFill>
              </a:rPr>
              <a:t>matematički </a:t>
            </a:r>
            <a:r>
              <a:rPr lang="hr-HR" sz="7200" b="1" dirty="0">
                <a:solidFill>
                  <a:srgbClr val="33CC33"/>
                </a:solidFill>
              </a:rPr>
              <a:t>kutak</a:t>
            </a:r>
            <a:endParaRPr lang="en-GB" sz="7200" b="1" dirty="0">
              <a:solidFill>
                <a:srgbClr val="33CC33"/>
              </a:solidFill>
            </a:endParaRP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E22F130F-C549-4014-BF6B-D18B1CF4344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734719"/>
            <a:ext cx="9144000" cy="1655762"/>
          </a:xfrm>
        </p:spPr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743677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DC44AC00-A9CB-4213-A1C3-4B91963C76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2725" y="302217"/>
            <a:ext cx="6989735" cy="869278"/>
          </a:xfrm>
        </p:spPr>
        <p:txBody>
          <a:bodyPr>
            <a:normAutofit fontScale="90000"/>
          </a:bodyPr>
          <a:lstStyle/>
          <a:p>
            <a:br>
              <a:rPr lang="hr-H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hr-HR" sz="4800" b="1" dirty="0">
                <a:solidFill>
                  <a:srgbClr val="FF0000"/>
                </a:solidFill>
              </a:rPr>
              <a:t>Božićna zvijezda</a:t>
            </a:r>
            <a:endParaRPr lang="en-GB" sz="4800" b="1" dirty="0">
              <a:solidFill>
                <a:srgbClr val="FF0000"/>
              </a:solidFill>
            </a:endParaRP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DCF504E9-2AC0-4646-ACA0-C0517DCB3E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31376" y="1383923"/>
            <a:ext cx="6881084" cy="5171860"/>
          </a:xfrm>
        </p:spPr>
        <p:txBody>
          <a:bodyPr>
            <a:normAutofit/>
          </a:bodyPr>
          <a:lstStyle/>
          <a:p>
            <a:r>
              <a:rPr lang="hr-HR" sz="2400" i="1" dirty="0" err="1">
                <a:solidFill>
                  <a:srgbClr val="00B050"/>
                </a:solidFill>
                <a:effectLst/>
                <a:ea typeface="Times New Roman" panose="02020603050405020304" pitchFamily="18" charset="0"/>
              </a:rPr>
              <a:t>Patchwork</a:t>
            </a:r>
            <a:r>
              <a:rPr lang="hr-HR" sz="2400" dirty="0">
                <a:solidFill>
                  <a:srgbClr val="00B050"/>
                </a:solidFill>
                <a:effectLst/>
                <a:ea typeface="Times New Roman" panose="02020603050405020304" pitchFamily="18" charset="0"/>
              </a:rPr>
              <a:t> ukrasna zvijezda ima „promjer“ približno 24 cm.</a:t>
            </a:r>
          </a:p>
          <a:p>
            <a:r>
              <a:rPr lang="hr-HR" sz="2400" dirty="0">
                <a:solidFill>
                  <a:srgbClr val="00B050"/>
                </a:solidFill>
                <a:effectLst/>
                <a:ea typeface="Times New Roman" panose="02020603050405020304" pitchFamily="18" charset="0"/>
              </a:rPr>
              <a:t>Od kojih je geometrijskih likova napravljena? </a:t>
            </a:r>
          </a:p>
          <a:p>
            <a:r>
              <a:rPr lang="hr-HR" sz="2400" dirty="0">
                <a:solidFill>
                  <a:srgbClr val="00B050"/>
                </a:solidFill>
                <a:effectLst/>
                <a:ea typeface="Times New Roman" panose="02020603050405020304" pitchFamily="18" charset="0"/>
              </a:rPr>
              <a:t>Možete li odrediti njihove dimenzije i površinu (</a:t>
            </a:r>
            <a:r>
              <a:rPr lang="hr-HR" sz="2400" b="1" dirty="0">
                <a:solidFill>
                  <a:srgbClr val="00B050"/>
                </a:solidFill>
                <a:effectLst/>
                <a:ea typeface="Times New Roman" panose="02020603050405020304" pitchFamily="18" charset="0"/>
              </a:rPr>
              <a:t>bez rubnog</a:t>
            </a:r>
            <a:r>
              <a:rPr lang="hr-HR" sz="2400" dirty="0">
                <a:solidFill>
                  <a:srgbClr val="00B050"/>
                </a:solidFill>
                <a:effectLst/>
                <a:ea typeface="Times New Roman" panose="02020603050405020304" pitchFamily="18" charset="0"/>
              </a:rPr>
              <a:t> zelenog područja)? </a:t>
            </a:r>
          </a:p>
          <a:p>
            <a:r>
              <a:rPr lang="hr-HR" sz="2400" dirty="0">
                <a:solidFill>
                  <a:srgbClr val="00B050"/>
                </a:solidFill>
                <a:effectLst/>
                <a:ea typeface="Times New Roman" panose="02020603050405020304" pitchFamily="18" charset="0"/>
              </a:rPr>
              <a:t>Opišite zvijezdu „matematičkim jezikom“. </a:t>
            </a:r>
          </a:p>
          <a:p>
            <a:r>
              <a:rPr lang="hr-HR" sz="2400" dirty="0">
                <a:solidFill>
                  <a:srgbClr val="00B050"/>
                </a:solidFill>
                <a:effectLst/>
                <a:ea typeface="Times New Roman" panose="02020603050405020304" pitchFamily="18" charset="0"/>
              </a:rPr>
              <a:t>Uvećajte zvijezdu koristeći slične likove i uzorak. </a:t>
            </a:r>
          </a:p>
          <a:p>
            <a:r>
              <a:rPr lang="hr-HR" sz="2400" dirty="0">
                <a:solidFill>
                  <a:srgbClr val="00B050"/>
                </a:solidFill>
                <a:effectLst/>
                <a:ea typeface="Times New Roman" panose="02020603050405020304" pitchFamily="18" charset="0"/>
              </a:rPr>
              <a:t>Kako će se pri dodavanju novih (bijelih likova) „redova“ mijenjati njezine dimenzije, opis i površina?</a:t>
            </a:r>
          </a:p>
          <a:p>
            <a:r>
              <a:rPr lang="hr-HR" sz="2400" dirty="0">
                <a:solidFill>
                  <a:srgbClr val="00B050"/>
                </a:solidFill>
                <a:effectLst/>
                <a:ea typeface="Times New Roman" panose="02020603050405020304" pitchFamily="18" charset="0"/>
              </a:rPr>
              <a:t>Izvedite konstrukciju na računalu</a:t>
            </a:r>
            <a:r>
              <a:rPr lang="hr-HR" sz="1800" dirty="0">
                <a:solidFill>
                  <a:srgbClr val="00B050"/>
                </a:solidFill>
                <a:effectLst/>
                <a:latin typeface="Arial Baltic" panose="020B0604020202020204" pitchFamily="34" charset="0"/>
                <a:ea typeface="Times New Roman" panose="02020603050405020304" pitchFamily="18" charset="0"/>
              </a:rPr>
              <a:t>.</a:t>
            </a:r>
            <a:endParaRPr lang="hr-HR" sz="1800" dirty="0">
              <a:solidFill>
                <a:srgbClr val="00B05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6" name="Slika 5" descr="Christmas Craft - Patchwork Star 330">
            <a:extLst>
              <a:ext uri="{FF2B5EF4-FFF2-40B4-BE49-F238E27FC236}">
                <a16:creationId xmlns:a16="http://schemas.microsoft.com/office/drawing/2014/main" id="{DE6AC4CE-59EA-426E-A384-9607E9A72A3B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14103" y="1171495"/>
            <a:ext cx="3804672" cy="383445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286082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C87FF97B-2DE0-4AC7-835E-C5F737AFDC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78969"/>
            <a:ext cx="10515600" cy="774916"/>
          </a:xfrm>
        </p:spPr>
        <p:txBody>
          <a:bodyPr>
            <a:normAutofit fontScale="90000"/>
          </a:bodyPr>
          <a:lstStyle/>
          <a:p>
            <a:br>
              <a:rPr lang="hr-HR" b="1" dirty="0">
                <a:solidFill>
                  <a:srgbClr val="000000"/>
                </a:solidFill>
                <a:latin typeface="Arial" panose="020B0604020202020204" pitchFamily="34" charset="0"/>
              </a:rPr>
            </a:br>
            <a:endParaRPr lang="en-GB" dirty="0"/>
          </a:p>
        </p:txBody>
      </p:sp>
      <p:pic>
        <p:nvPicPr>
          <p:cNvPr id="4" name="Rezervirano mjesto sadržaja 3">
            <a:extLst>
              <a:ext uri="{FF2B5EF4-FFF2-40B4-BE49-F238E27FC236}">
                <a16:creationId xmlns:a16="http://schemas.microsoft.com/office/drawing/2014/main" id="{EC910B88-A8FC-4312-BB92-6FD711CB575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473064" y="1247775"/>
            <a:ext cx="8602028" cy="47986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72873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3000" b="-3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09A4CDD4-D593-4819-A969-247614FF16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55024" y="154983"/>
            <a:ext cx="6998776" cy="774915"/>
          </a:xfrm>
        </p:spPr>
        <p:txBody>
          <a:bodyPr>
            <a:noAutofit/>
          </a:bodyPr>
          <a:lstStyle/>
          <a:p>
            <a:br>
              <a:rPr lang="hr-HR" sz="2400" b="1" dirty="0">
                <a:solidFill>
                  <a:srgbClr val="00B05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hr-HR" sz="2400" b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Kako potrošiti što manje papira za umatanje božićnih poklona?</a:t>
            </a:r>
            <a:br>
              <a:rPr lang="hr-HR" sz="24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n-GB" sz="2400" dirty="0">
              <a:solidFill>
                <a:srgbClr val="FF0000"/>
              </a:solidFill>
            </a:endParaRP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CE3C3909-8D12-4068-8401-A7650FA558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55024" y="1100380"/>
            <a:ext cx="6998776" cy="5408908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hr-H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Pogledajte video: </a:t>
            </a:r>
            <a:r>
              <a:rPr lang="hr-HR" sz="1800" u="sng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https://youtu.be/TNqc2yWZztE</a:t>
            </a:r>
            <a:endParaRPr lang="hr-HR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hr-H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Izmjerite dimenzije dobivene kutije i odredite dimenzije papira za umatanje poklona (kutije koju ste dobili) na standardan način i na način kao što je prikazan na filmu.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hr-H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Odredite površinu potrebnog papira u oba slučaja.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hr-H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Koliki je postotak uštede papira metodom Sare S.?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hr-H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Vrijedi li isti zaključak i općenito, za bilo koji poklon oblika kvadratne prizme?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hr-H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Što ako su sve strane poklona pravokutnici? Primjerice, kvadar s tri različite dimenzije: 3, 6, 8?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hr-H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Možete li i tada primijeniti Sarinu metodu?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hr-H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Ponovite gornji postupak i izračunajte dimenzije i površinu potrebnog papira za umatanje poklona takvog oblika za obje metode umatanja.</a:t>
            </a:r>
          </a:p>
          <a:p>
            <a:r>
              <a:rPr lang="hr-H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Kolika je ušteda?</a:t>
            </a:r>
            <a:endParaRPr lang="en-GB" dirty="0"/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DE59407B-9727-48FF-BD12-894EA75E19E3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57183" y="2214299"/>
            <a:ext cx="1996617" cy="121470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780841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AE2FF886-72D0-4187-83C4-5F65D01444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93183" y="2022529"/>
            <a:ext cx="10515600" cy="4835471"/>
          </a:xfrm>
        </p:spPr>
        <p:txBody>
          <a:bodyPr/>
          <a:lstStyle/>
          <a:p>
            <a:pPr marL="0" indent="0">
              <a:buNone/>
            </a:pPr>
            <a:endParaRPr lang="hr-HR" dirty="0"/>
          </a:p>
          <a:p>
            <a:pPr marL="0" indent="0">
              <a:buNone/>
            </a:pPr>
            <a:endParaRPr lang="hr-HR" dirty="0"/>
          </a:p>
          <a:p>
            <a:endParaRPr lang="hr-HR" dirty="0"/>
          </a:p>
          <a:p>
            <a:endParaRPr lang="en-GB" dirty="0"/>
          </a:p>
        </p:txBody>
      </p:sp>
      <p:pic>
        <p:nvPicPr>
          <p:cNvPr id="6" name="Slika 5">
            <a:extLst>
              <a:ext uri="{FF2B5EF4-FFF2-40B4-BE49-F238E27FC236}">
                <a16:creationId xmlns:a16="http://schemas.microsoft.com/office/drawing/2014/main" id="{AD7F38F6-7142-4B41-B552-2344DCFBCB9F}"/>
              </a:ext>
            </a:extLst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114" y="2022530"/>
            <a:ext cx="3026093" cy="2537460"/>
          </a:xfrm>
          <a:prstGeom prst="rect">
            <a:avLst/>
          </a:prstGeom>
        </p:spPr>
      </p:pic>
      <p:pic>
        <p:nvPicPr>
          <p:cNvPr id="7" name="Slika 6">
            <a:extLst>
              <a:ext uri="{FF2B5EF4-FFF2-40B4-BE49-F238E27FC236}">
                <a16:creationId xmlns:a16="http://schemas.microsoft.com/office/drawing/2014/main" id="{56FDE723-5C34-4581-AAE5-C64870934BEF}"/>
              </a:ext>
            </a:extLst>
          </p:cNvPr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8472" y="3857624"/>
            <a:ext cx="2666048" cy="2400300"/>
          </a:xfrm>
          <a:prstGeom prst="rect">
            <a:avLst/>
          </a:prstGeom>
        </p:spPr>
      </p:pic>
      <p:pic>
        <p:nvPicPr>
          <p:cNvPr id="8" name="Slika 7">
            <a:extLst>
              <a:ext uri="{FF2B5EF4-FFF2-40B4-BE49-F238E27FC236}">
                <a16:creationId xmlns:a16="http://schemas.microsoft.com/office/drawing/2014/main" id="{C6C83801-9854-46F0-9E12-035CB1D60A85}"/>
              </a:ext>
            </a:extLst>
          </p:cNvPr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3527" y="1784732"/>
            <a:ext cx="3625256" cy="2237423"/>
          </a:xfrm>
          <a:prstGeom prst="rect">
            <a:avLst/>
          </a:prstGeom>
        </p:spPr>
      </p:pic>
      <p:pic>
        <p:nvPicPr>
          <p:cNvPr id="9" name="polinomcici">
            <a:hlinkClick r:id="" action="ppaction://media"/>
            <a:extLst>
              <a:ext uri="{FF2B5EF4-FFF2-40B4-BE49-F238E27FC236}">
                <a16:creationId xmlns:a16="http://schemas.microsoft.com/office/drawing/2014/main" id="{A1E7EB1D-975F-4F01-BA24-A63420BE2FD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0289550" y="5372523"/>
            <a:ext cx="609600" cy="609600"/>
          </a:xfrm>
          <a:prstGeom prst="rect">
            <a:avLst/>
          </a:prstGeom>
        </p:spPr>
      </p:pic>
      <p:pic>
        <p:nvPicPr>
          <p:cNvPr id="12" name="Rezervirano mjesto sadržaja 10">
            <a:extLst>
              <a:ext uri="{FF2B5EF4-FFF2-40B4-BE49-F238E27FC236}">
                <a16:creationId xmlns:a16="http://schemas.microsoft.com/office/drawing/2014/main" id="{A488FADE-D10E-47A0-8D54-8A6B051E24A0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0937" y="341795"/>
            <a:ext cx="3476789" cy="2062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46959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9760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Tema sustava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D9A78"/>
      </a:accent1>
      <a:accent2>
        <a:srgbClr val="8BC145"/>
      </a:accent2>
      <a:accent3>
        <a:srgbClr val="36AFCE"/>
      </a:accent3>
      <a:accent4>
        <a:srgbClr val="1D6FA9"/>
      </a:accent4>
      <a:accent5>
        <a:srgbClr val="B74919"/>
      </a:accent5>
      <a:accent6>
        <a:srgbClr val="F19D19"/>
      </a:accent6>
      <a:hlink>
        <a:srgbClr val="0563C1"/>
      </a:hlink>
      <a:folHlink>
        <a:srgbClr val="954F72"/>
      </a:folHlink>
    </a:clrScheme>
    <a:fontScheme name="Tema sustava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sustava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AE6F2518-B084-4896-AF52-66CC2144AA2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99</TotalTime>
  <Words>216</Words>
  <Application>Microsoft Office PowerPoint</Application>
  <PresentationFormat>Široki zaslon</PresentationFormat>
  <Paragraphs>22</Paragraphs>
  <Slides>5</Slides>
  <Notes>0</Notes>
  <HiddenSlides>0</HiddenSlides>
  <MMClips>1</MMClips>
  <ScaleCrop>false</ScaleCrop>
  <HeadingPairs>
    <vt:vector size="6" baseType="variant">
      <vt:variant>
        <vt:lpstr>Korišteni fontovi</vt:lpstr>
      </vt:variant>
      <vt:variant>
        <vt:i4>5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5</vt:i4>
      </vt:variant>
    </vt:vector>
  </HeadingPairs>
  <TitlesOfParts>
    <vt:vector size="11" baseType="lpstr">
      <vt:lpstr>Arial</vt:lpstr>
      <vt:lpstr>Arial Baltic</vt:lpstr>
      <vt:lpstr>Calibri</vt:lpstr>
      <vt:lpstr>Calibri Light</vt:lpstr>
      <vt:lpstr>Times New Roman</vt:lpstr>
      <vt:lpstr>Office Theme</vt:lpstr>
      <vt:lpstr>Božićni matematički kutak</vt:lpstr>
      <vt:lpstr> Božićna zvijezda</vt:lpstr>
      <vt:lpstr> </vt:lpstr>
      <vt:lpstr> Kako potrošiti što manje papira za umatanje božićnih poklona? </vt:lpstr>
      <vt:lpstr>PowerPoint prezentacija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prezentacija</dc:title>
  <dc:creator>Aneta Copić</dc:creator>
  <cp:lastModifiedBy>prof</cp:lastModifiedBy>
  <cp:revision>10</cp:revision>
  <cp:lastPrinted>2018-12-03T10:45:49Z</cp:lastPrinted>
  <dcterms:created xsi:type="dcterms:W3CDTF">2018-12-03T10:22:13Z</dcterms:created>
  <dcterms:modified xsi:type="dcterms:W3CDTF">2020-12-29T01:23:53Z</dcterms:modified>
</cp:coreProperties>
</file>