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91182B-854B-4D14-9EB1-555C6936AB59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BB5BA1-5C70-4150-84A1-A002A1D2143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Škole za Afriku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5"/>
            <a:ext cx="7772400" cy="1499773"/>
          </a:xfrm>
        </p:spPr>
        <p:txBody>
          <a:bodyPr/>
          <a:lstStyle/>
          <a:p>
            <a:r>
              <a:rPr lang="hr-HR" dirty="0" smtClean="0"/>
              <a:t>UNICEF</a:t>
            </a:r>
          </a:p>
          <a:p>
            <a:pPr algn="l"/>
            <a:r>
              <a:rPr lang="hr-HR" sz="2000" dirty="0" smtClean="0"/>
              <a:t>XV. GIMNAZIJA, ZAGREB  		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880320" cy="28803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20" y="4365104"/>
            <a:ext cx="539792" cy="53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648072" cy="57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1796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2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41450"/>
            <a:ext cx="69627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5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620688"/>
            <a:ext cx="59766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YOU MADE THE </a:t>
            </a:r>
            <a:r>
              <a:rPr lang="en-US" sz="2800" dirty="0" smtClean="0"/>
              <a:t>DIFFERENCE</a:t>
            </a:r>
            <a:r>
              <a:rPr lang="hr-HR" sz="2800" dirty="0"/>
              <a:t>!</a:t>
            </a:r>
            <a:endParaRPr lang="en-US" sz="2800" dirty="0"/>
          </a:p>
          <a:p>
            <a:pPr algn="ctr"/>
            <a:r>
              <a:rPr lang="en-US" sz="2800" dirty="0"/>
              <a:t>THANK YOU!</a:t>
            </a:r>
          </a:p>
          <a:p>
            <a:endParaRPr lang="en-US" dirty="0"/>
          </a:p>
          <a:p>
            <a:r>
              <a:rPr lang="en-US" sz="2400" dirty="0"/>
              <a:t>Thank you to all the students who have participated in the </a:t>
            </a:r>
            <a:r>
              <a:rPr lang="en-US" sz="2400" dirty="0" smtClean="0"/>
              <a:t>UNICE</a:t>
            </a:r>
            <a:r>
              <a:rPr lang="hr-HR" sz="2400" dirty="0" smtClean="0"/>
              <a:t>F</a:t>
            </a:r>
            <a:r>
              <a:rPr lang="en-US" sz="2400" dirty="0" smtClean="0"/>
              <a:t>, </a:t>
            </a:r>
            <a:r>
              <a:rPr lang="en-US" sz="2400" dirty="0"/>
              <a:t>Schools for Africa, program to date.</a:t>
            </a:r>
          </a:p>
          <a:p>
            <a:endParaRPr lang="hr-HR" sz="2400" dirty="0" smtClean="0"/>
          </a:p>
          <a:p>
            <a:pPr algn="ctr"/>
            <a:r>
              <a:rPr lang="en-US" sz="2400" dirty="0" smtClean="0"/>
              <a:t>Our </a:t>
            </a:r>
            <a:r>
              <a:rPr lang="en-US" sz="2400" dirty="0"/>
              <a:t>first donation has been made.  </a:t>
            </a:r>
            <a:endParaRPr lang="hr-HR" sz="2400" dirty="0" smtClean="0"/>
          </a:p>
          <a:p>
            <a:pPr algn="ctr"/>
            <a:r>
              <a:rPr lang="en-US" sz="2400" dirty="0" smtClean="0"/>
              <a:t>With </a:t>
            </a:r>
            <a:r>
              <a:rPr lang="en-US" sz="2400" dirty="0"/>
              <a:t>your help, a total of 12,302.14 </a:t>
            </a:r>
            <a:r>
              <a:rPr lang="en-US" sz="2400" dirty="0" err="1"/>
              <a:t>kunas</a:t>
            </a:r>
            <a:r>
              <a:rPr lang="en-US" sz="2400" dirty="0"/>
              <a:t> has been collected. </a:t>
            </a:r>
            <a:endParaRPr lang="hr-HR" sz="2400" dirty="0" smtClean="0"/>
          </a:p>
          <a:p>
            <a:pPr algn="ctr"/>
            <a:r>
              <a:rPr lang="en-US" sz="2400" dirty="0" smtClean="0"/>
              <a:t>WOW</a:t>
            </a:r>
            <a:r>
              <a:rPr lang="en-US" sz="24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7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zajednička </a:t>
            </a:r>
            <a:r>
              <a:rPr lang="hr-HR" dirty="0"/>
              <a:t>inicijativa UNICEF-a, Zaklade “Nelson Mandela” i Hamburškog društva za promoviranje demokracije i međunarodnog prava , pokrenuta 2005. godine u Cape </a:t>
            </a:r>
            <a:r>
              <a:rPr lang="hr-HR" dirty="0" smtClean="0"/>
              <a:t>Townu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u prikupljanju </a:t>
            </a:r>
            <a:r>
              <a:rPr lang="hr-HR" dirty="0"/>
              <a:t>pomoći za 13 najugroženijih zemalja u Africi  uključilo se 27 razvijenih zemalja iz cijelog svijeta, a dosad je u njima prikupljeno više od 200 milijuna američkih </a:t>
            </a:r>
            <a:r>
              <a:rPr lang="hr-HR" dirty="0" smtClean="0"/>
              <a:t>dolara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odaci </a:t>
            </a:r>
            <a:r>
              <a:rPr lang="hr-HR" dirty="0"/>
              <a:t>govore da više od 38 milijuna djece u Africi još uvijek ne ide u </a:t>
            </a:r>
            <a:r>
              <a:rPr lang="hr-HR" dirty="0" smtClean="0"/>
              <a:t>školu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rogramu </a:t>
            </a:r>
            <a:r>
              <a:rPr lang="hr-HR" dirty="0"/>
              <a:t>se svake godine pridružuju brojni vrtići, osnovne i srednje škole, pa se tako u školskoj godini 2015./2016. uključilo čak </a:t>
            </a:r>
            <a:r>
              <a:rPr lang="hr-HR" b="1" dirty="0"/>
              <a:t>230 škola i 100 dječjih vrtića iz cijele </a:t>
            </a:r>
            <a:r>
              <a:rPr lang="hr-HR" b="1" dirty="0" smtClean="0"/>
              <a:t>Hrvatske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škole za Afriku?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27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32299"/>
              </p:ext>
            </p:extLst>
          </p:nvPr>
        </p:nvGraphicFramePr>
        <p:xfrm>
          <a:off x="899592" y="1628800"/>
          <a:ext cx="7061770" cy="4725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648"/>
                <a:gridCol w="6073122"/>
              </a:tblGrid>
              <a:tr h="63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95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knjige i bilježnice za dva učenika za jednu školsku godinu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20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190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klupa i stolice za dva učenika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350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dodatna edukacija učitelja/odgojitelja za kvalitetniji odgojno-obrazovni rad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školovanje dvoje djece u jednoj godini (knjige, bilježnice, materijali, školske uniforme i trošak poučavanja)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"škola/vrtić u kutiji" - metalna kutija s materijalima neophodnima za svakodnevne aktivnosti učenja i poučavanja u vrtiću ili školi (bilježnice, olovke, ploča za pisanje, didaktičke igračke, drvene kocke); školski komplet sadržava dovoljno pribora za jednog učitelja i 80 učenika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85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16 800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opremanje ustanove za predškolski odgoj i edukaciju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25 000 kn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izgradnja centra za alternativno osnovno obrazovanje za djecu koja su napustila redovito obrazovanje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se prikupljenim sredstvima može osigurati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50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4834880" cy="4680520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u</a:t>
            </a:r>
            <a:r>
              <a:rPr lang="fr-FR" dirty="0" smtClean="0"/>
              <a:t> </a:t>
            </a:r>
            <a:r>
              <a:rPr lang="fr-FR" dirty="0" err="1"/>
              <a:t>susret</a:t>
            </a:r>
            <a:r>
              <a:rPr lang="fr-FR" dirty="0"/>
              <a:t> </a:t>
            </a:r>
            <a:r>
              <a:rPr lang="fr-FR" dirty="0" err="1"/>
              <a:t>Međunarodnog</a:t>
            </a:r>
            <a:r>
              <a:rPr lang="fr-FR" dirty="0"/>
              <a:t> </a:t>
            </a:r>
            <a:r>
              <a:rPr lang="fr-FR" dirty="0" err="1"/>
              <a:t>dana</a:t>
            </a:r>
            <a:r>
              <a:rPr lang="fr-FR" dirty="0"/>
              <a:t> </a:t>
            </a:r>
            <a:r>
              <a:rPr lang="fr-FR" dirty="0" err="1"/>
              <a:t>iskorijenjivanja</a:t>
            </a:r>
            <a:r>
              <a:rPr lang="fr-FR" dirty="0"/>
              <a:t> </a:t>
            </a:r>
            <a:r>
              <a:rPr lang="fr-FR" dirty="0" err="1"/>
              <a:t>siromaštva</a:t>
            </a:r>
            <a:r>
              <a:rPr lang="fr-FR" dirty="0"/>
              <a:t> (UN) </a:t>
            </a:r>
            <a:r>
              <a:rPr lang="fr-FR" dirty="0" err="1"/>
              <a:t>učenici</a:t>
            </a:r>
            <a:r>
              <a:rPr lang="fr-FR" dirty="0"/>
              <a:t> IB </a:t>
            </a:r>
            <a:r>
              <a:rPr lang="fr-FR" dirty="0" err="1"/>
              <a:t>Programa</a:t>
            </a:r>
            <a:r>
              <a:rPr lang="fr-FR" dirty="0"/>
              <a:t> </a:t>
            </a:r>
            <a:r>
              <a:rPr lang="hr-HR" dirty="0" smtClean="0"/>
              <a:t> </a:t>
            </a:r>
            <a:r>
              <a:rPr lang="fr-FR" dirty="0" err="1" smtClean="0"/>
              <a:t>Međunarodne</a:t>
            </a:r>
            <a:r>
              <a:rPr lang="fr-FR" dirty="0" smtClean="0"/>
              <a:t> </a:t>
            </a:r>
            <a:r>
              <a:rPr lang="fr-FR" dirty="0"/>
              <a:t>mature </a:t>
            </a:r>
            <a:r>
              <a:rPr lang="fr-FR" dirty="0" err="1"/>
              <a:t>organizirali</a:t>
            </a:r>
            <a:r>
              <a:rPr lang="fr-FR" dirty="0"/>
              <a:t> su </a:t>
            </a:r>
            <a:r>
              <a:rPr lang="fr-FR" dirty="0" err="1"/>
              <a:t>dobrotvorni</a:t>
            </a:r>
            <a:r>
              <a:rPr lang="fr-FR" dirty="0"/>
              <a:t> </a:t>
            </a:r>
            <a:r>
              <a:rPr lang="fr-FR" dirty="0" err="1"/>
              <a:t>koncert</a:t>
            </a:r>
            <a:r>
              <a:rPr lang="fr-FR" dirty="0"/>
              <a:t> za </a:t>
            </a:r>
            <a:r>
              <a:rPr lang="fr-FR" dirty="0" err="1"/>
              <a:t>pomoć</a:t>
            </a:r>
            <a:r>
              <a:rPr lang="fr-FR" dirty="0"/>
              <a:t> </a:t>
            </a:r>
            <a:r>
              <a:rPr lang="fr-FR" dirty="0" err="1"/>
              <a:t>djeci</a:t>
            </a:r>
            <a:r>
              <a:rPr lang="fr-FR" dirty="0"/>
              <a:t> </a:t>
            </a:r>
            <a:r>
              <a:rPr lang="fr-FR" dirty="0" err="1"/>
              <a:t>Burkine</a:t>
            </a:r>
            <a:r>
              <a:rPr lang="fr-FR" dirty="0"/>
              <a:t> </a:t>
            </a:r>
            <a:r>
              <a:rPr lang="fr-FR" dirty="0" smtClean="0"/>
              <a:t>Faso</a:t>
            </a:r>
            <a:endParaRPr lang="hr-HR" dirty="0" smtClean="0"/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n</a:t>
            </a:r>
            <a:r>
              <a:rPr lang="fr-FR" dirty="0" smtClean="0"/>
              <a:t>a </a:t>
            </a:r>
            <a:r>
              <a:rPr lang="fr-FR" dirty="0" err="1"/>
              <a:t>programu</a:t>
            </a:r>
            <a:r>
              <a:rPr lang="fr-FR" dirty="0"/>
              <a:t> je bio </a:t>
            </a:r>
            <a:r>
              <a:rPr lang="fr-FR" dirty="0" err="1"/>
              <a:t>raznolik</a:t>
            </a:r>
            <a:r>
              <a:rPr lang="fr-FR" dirty="0"/>
              <a:t> </a:t>
            </a:r>
            <a:r>
              <a:rPr lang="fr-FR" dirty="0" err="1"/>
              <a:t>glazbeni</a:t>
            </a:r>
            <a:r>
              <a:rPr lang="fr-FR" dirty="0"/>
              <a:t> </a:t>
            </a:r>
            <a:r>
              <a:rPr lang="hr-HR" dirty="0" err="1" smtClean="0"/>
              <a:t>repertuar</a:t>
            </a:r>
            <a:r>
              <a:rPr lang="fr-FR" dirty="0" smtClean="0"/>
              <a:t>, </a:t>
            </a:r>
            <a:r>
              <a:rPr lang="fr-FR" dirty="0" err="1"/>
              <a:t>od</a:t>
            </a:r>
            <a:r>
              <a:rPr lang="fr-FR" dirty="0"/>
              <a:t> </a:t>
            </a:r>
            <a:r>
              <a:rPr lang="fr-FR" dirty="0" err="1"/>
              <a:t>klasike</a:t>
            </a:r>
            <a:r>
              <a:rPr lang="fr-FR" dirty="0"/>
              <a:t> </a:t>
            </a:r>
            <a:r>
              <a:rPr lang="fr-FR" dirty="0" err="1"/>
              <a:t>preko</a:t>
            </a:r>
            <a:r>
              <a:rPr lang="fr-FR" dirty="0"/>
              <a:t> jazza, </a:t>
            </a:r>
            <a:r>
              <a:rPr lang="fr-FR" dirty="0" err="1"/>
              <a:t>ruskog</a:t>
            </a:r>
            <a:r>
              <a:rPr lang="fr-FR" dirty="0"/>
              <a:t> </a:t>
            </a:r>
            <a:r>
              <a:rPr lang="fr-FR" dirty="0" err="1"/>
              <a:t>folka</a:t>
            </a:r>
            <a:r>
              <a:rPr lang="fr-FR" dirty="0"/>
              <a:t> do </a:t>
            </a:r>
            <a:r>
              <a:rPr lang="fr-FR" dirty="0" err="1"/>
              <a:t>najsuvremenijih</a:t>
            </a:r>
            <a:r>
              <a:rPr lang="fr-FR" dirty="0"/>
              <a:t> </a:t>
            </a:r>
            <a:r>
              <a:rPr lang="fr-FR" dirty="0" err="1"/>
              <a:t>hitova</a:t>
            </a:r>
            <a:r>
              <a:rPr lang="fr-FR" dirty="0"/>
              <a:t> </a:t>
            </a:r>
            <a:r>
              <a:rPr lang="fr-FR" dirty="0" err="1"/>
              <a:t>poput</a:t>
            </a:r>
            <a:r>
              <a:rPr lang="fr-FR" dirty="0"/>
              <a:t> </a:t>
            </a:r>
            <a:r>
              <a:rPr lang="fr-FR" dirty="0" err="1"/>
              <a:t>pjesme</a:t>
            </a:r>
            <a:r>
              <a:rPr lang="fr-FR" dirty="0"/>
              <a:t> </a:t>
            </a:r>
            <a:r>
              <a:rPr lang="fr-FR" dirty="0" err="1" smtClean="0"/>
              <a:t>Adele</a:t>
            </a:r>
            <a:r>
              <a:rPr lang="hr-HR" dirty="0"/>
              <a:t> </a:t>
            </a:r>
            <a:r>
              <a:rPr lang="hr-HR" i="1" dirty="0" smtClean="0"/>
              <a:t>„S</a:t>
            </a:r>
            <a:r>
              <a:rPr lang="fr-FR" i="1" dirty="0" err="1" smtClean="0"/>
              <a:t>omeone</a:t>
            </a:r>
            <a:r>
              <a:rPr lang="fr-FR" i="1" dirty="0" smtClean="0"/>
              <a:t> </a:t>
            </a:r>
            <a:r>
              <a:rPr lang="fr-FR" i="1" dirty="0" err="1"/>
              <a:t>like</a:t>
            </a:r>
            <a:r>
              <a:rPr lang="fr-FR" i="1" dirty="0"/>
              <a:t> </a:t>
            </a:r>
            <a:r>
              <a:rPr lang="fr-FR" i="1" dirty="0" err="1" smtClean="0"/>
              <a:t>you</a:t>
            </a:r>
            <a:r>
              <a:rPr lang="hr-HR" i="1" smtClean="0"/>
              <a:t>”</a:t>
            </a:r>
            <a:endParaRPr lang="hr-HR" i="1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 smtClean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Prva akcija  u XV. gimnaziji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635896" cy="54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t="26454" r="605" b="20203"/>
          <a:stretch/>
        </p:blipFill>
        <p:spPr>
          <a:xfrm>
            <a:off x="539552" y="476672"/>
            <a:ext cx="7992888" cy="5684996"/>
          </a:xfrm>
        </p:spPr>
      </p:pic>
    </p:spTree>
    <p:extLst>
      <p:ext uri="{BB962C8B-B14F-4D97-AF65-F5344CB8AC3E}">
        <p14:creationId xmlns:p14="http://schemas.microsoft.com/office/powerpoint/2010/main" val="19828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7"/>
            <a:ext cx="2160240" cy="450384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čenici XV. gimnazije IB programa izradili su različite plakate</a:t>
            </a:r>
          </a:p>
          <a:p>
            <a:pPr marL="109728" indent="0">
              <a:buNone/>
            </a:pPr>
            <a:endParaRPr lang="hr-HR" dirty="0" smtClean="0"/>
          </a:p>
          <a:p>
            <a:r>
              <a:rPr lang="hr-HR" dirty="0" smtClean="0"/>
              <a:t>plakat koji educira o životu u </a:t>
            </a:r>
            <a:r>
              <a:rPr lang="hr-HR" i="1" dirty="0" smtClean="0"/>
              <a:t>Burkini Faso</a:t>
            </a:r>
            <a:endParaRPr lang="hr-HR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Osvješćivanje o organizaciji i osobnom utjecaju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36873"/>
          <a:stretch/>
        </p:blipFill>
        <p:spPr>
          <a:xfrm>
            <a:off x="2267744" y="1484784"/>
            <a:ext cx="6714484" cy="4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242587"/>
          </a:xfrm>
        </p:spPr>
        <p:txBody>
          <a:bodyPr/>
          <a:lstStyle/>
          <a:p>
            <a:pPr algn="ctr"/>
            <a:r>
              <a:rPr lang="hr-HR" dirty="0" smtClean="0"/>
              <a:t>plakati koji sadrže informacije o akciji</a:t>
            </a:r>
            <a:r>
              <a:rPr lang="hr-HR" dirty="0"/>
              <a:t> </a:t>
            </a:r>
            <a:endParaRPr lang="hr-HR" dirty="0" smtClean="0"/>
          </a:p>
          <a:p>
            <a:pPr marL="109728" indent="0" algn="ctr">
              <a:buNone/>
            </a:pPr>
            <a:r>
              <a:rPr lang="hr-HR" i="1" dirty="0" smtClean="0"/>
              <a:t>Škole za Afriku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9798" r="29394" b="30101"/>
          <a:stretch/>
        </p:blipFill>
        <p:spPr>
          <a:xfrm>
            <a:off x="2051720" y="1793495"/>
            <a:ext cx="5472608" cy="39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hr-HR" dirty="0" smtClean="0"/>
              <a:t>čenici XV. gimnazije ispekli su raznovrsne kolače za koje su primali donacije za akciju </a:t>
            </a:r>
            <a:r>
              <a:rPr lang="hr-HR" i="1" dirty="0" smtClean="0"/>
              <a:t>Škole za Afriku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Božićni saja</a:t>
            </a:r>
            <a:r>
              <a:rPr lang="hr-HR" dirty="0"/>
              <a:t>m</a:t>
            </a:r>
          </a:p>
        </p:txBody>
      </p:sp>
      <p:pic>
        <p:nvPicPr>
          <p:cNvPr id="2050" name="Picture 2" descr="C:\Users\lsbutina\Downloads\IMG_8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2" y="2852936"/>
            <a:ext cx="5607312" cy="30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212469" cy="280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" y="3216099"/>
            <a:ext cx="3780422" cy="2520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0112" y="5013176"/>
            <a:ext cx="234026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Prezentaciju pripremili učenici IB Programa XV. Gimnazije,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95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354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Škole za Afriku</vt:lpstr>
      <vt:lpstr>Što su škole za Afriku?</vt:lpstr>
      <vt:lpstr>Što se prikupljenim sredstvima može osigurati?</vt:lpstr>
      <vt:lpstr>Prva akcija  u XV. gimnaziji</vt:lpstr>
      <vt:lpstr>PowerPoint Presentation</vt:lpstr>
      <vt:lpstr>Osvješćivanje o organizaciji i osobnom utjecaju</vt:lpstr>
      <vt:lpstr>PowerPoint Presentation</vt:lpstr>
      <vt:lpstr>Božićni sajam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 za Afriku</dc:title>
  <dc:creator>Loreana Selišek Butina</dc:creator>
  <cp:lastModifiedBy>Loreana Selišek Butina</cp:lastModifiedBy>
  <cp:revision>20</cp:revision>
  <dcterms:created xsi:type="dcterms:W3CDTF">2016-12-23T09:07:30Z</dcterms:created>
  <dcterms:modified xsi:type="dcterms:W3CDTF">2019-12-15T08:54:48Z</dcterms:modified>
</cp:coreProperties>
</file>