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sldIdLst>
    <p:sldId id="256" r:id="rId2"/>
    <p:sldId id="257" r:id="rId3"/>
    <p:sldId id="260" r:id="rId4"/>
    <p:sldId id="258" r:id="rId5"/>
    <p:sldId id="262" r:id="rId6"/>
    <p:sldId id="264" r:id="rId7"/>
    <p:sldId id="261" r:id="rId8"/>
    <p:sldId id="265" r:id="rId9"/>
    <p:sldId id="263" r:id="rId10"/>
    <p:sldId id="266" r:id="rId11"/>
    <p:sldId id="259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Relationship Id="rId4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452-457B-8A02-E13C99CF9E2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452-457B-8A02-E13C99CF9E2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List1!$B$3:$B$4</c:f>
              <c:strCache>
                <c:ptCount val="2"/>
                <c:pt idx="0">
                  <c:v>voda</c:v>
                </c:pt>
                <c:pt idx="1">
                  <c:v>kopno</c:v>
                </c:pt>
              </c:strCache>
            </c:strRef>
          </c:cat>
          <c:val>
            <c:numRef>
              <c:f>List1!$C$3:$C$4</c:f>
              <c:numCache>
                <c:formatCode>0%</c:formatCode>
                <c:ptCount val="2"/>
                <c:pt idx="0">
                  <c:v>0.72</c:v>
                </c:pt>
                <c:pt idx="1">
                  <c:v>0.28000000000000003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4452-457B-8A02-E13C99CF9E2C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r-Latn-R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r-Latn-RS"/>
          </a:p>
        </c:txPr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r-Latn-R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sr-Latn-RS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479A1-9B71-4543-BFDE-F7646E897FA9}" type="datetimeFigureOut">
              <a:rPr lang="hr-HR" smtClean="0"/>
              <a:t>26.1.2020.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3E02C-0E59-47C4-8B0E-CB22F0FED44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121232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479A1-9B71-4543-BFDE-F7646E897FA9}" type="datetimeFigureOut">
              <a:rPr lang="hr-HR" smtClean="0"/>
              <a:t>26.1.2020.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3E02C-0E59-47C4-8B0E-CB22F0FED44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12944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479A1-9B71-4543-BFDE-F7646E897FA9}" type="datetimeFigureOut">
              <a:rPr lang="hr-HR" smtClean="0"/>
              <a:t>26.1.2020.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3E02C-0E59-47C4-8B0E-CB22F0FED44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383506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479A1-9B71-4543-BFDE-F7646E897FA9}" type="datetimeFigureOut">
              <a:rPr lang="hr-HR" smtClean="0"/>
              <a:t>26.1.2020.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3E02C-0E59-47C4-8B0E-CB22F0FED44C}" type="slidenum">
              <a:rPr lang="hr-HR" smtClean="0"/>
              <a:t>‹#›</a:t>
            </a:fld>
            <a:endParaRPr lang="hr-HR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841066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479A1-9B71-4543-BFDE-F7646E897FA9}" type="datetimeFigureOut">
              <a:rPr lang="hr-HR" smtClean="0"/>
              <a:t>26.1.2020.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3E02C-0E59-47C4-8B0E-CB22F0FED44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060069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479A1-9B71-4543-BFDE-F7646E897FA9}" type="datetimeFigureOut">
              <a:rPr lang="hr-HR" smtClean="0"/>
              <a:t>26.1.2020.</a:t>
            </a:fld>
            <a:endParaRPr lang="hr-H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3E02C-0E59-47C4-8B0E-CB22F0FED44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652873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 sa slik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479A1-9B71-4543-BFDE-F7646E897FA9}" type="datetimeFigureOut">
              <a:rPr lang="hr-HR" smtClean="0"/>
              <a:t>26.1.2020.</a:t>
            </a:fld>
            <a:endParaRPr lang="hr-H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3E02C-0E59-47C4-8B0E-CB22F0FED44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434926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479A1-9B71-4543-BFDE-F7646E897FA9}" type="datetimeFigureOut">
              <a:rPr lang="hr-HR" smtClean="0"/>
              <a:t>26.1.2020.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3E02C-0E59-47C4-8B0E-CB22F0FED44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820395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479A1-9B71-4543-BFDE-F7646E897FA9}" type="datetimeFigureOut">
              <a:rPr lang="hr-HR" smtClean="0"/>
              <a:t>26.1.2020.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3E02C-0E59-47C4-8B0E-CB22F0FED44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11780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479A1-9B71-4543-BFDE-F7646E897FA9}" type="datetimeFigureOut">
              <a:rPr lang="hr-HR" smtClean="0"/>
              <a:t>26.1.2020.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3E02C-0E59-47C4-8B0E-CB22F0FED44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31501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479A1-9B71-4543-BFDE-F7646E897FA9}" type="datetimeFigureOut">
              <a:rPr lang="hr-HR" smtClean="0"/>
              <a:t>26.1.2020.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3E02C-0E59-47C4-8B0E-CB22F0FED44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05160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479A1-9B71-4543-BFDE-F7646E897FA9}" type="datetimeFigureOut">
              <a:rPr lang="hr-HR" smtClean="0"/>
              <a:t>26.1.2020.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3E02C-0E59-47C4-8B0E-CB22F0FED44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974826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479A1-9B71-4543-BFDE-F7646E897FA9}" type="datetimeFigureOut">
              <a:rPr lang="hr-HR" smtClean="0"/>
              <a:t>26.1.2020.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3E02C-0E59-47C4-8B0E-CB22F0FED44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77897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479A1-9B71-4543-BFDE-F7646E897FA9}" type="datetimeFigureOut">
              <a:rPr lang="hr-HR" smtClean="0"/>
              <a:t>26.1.2020.</a:t>
            </a:fld>
            <a:endParaRPr lang="hr-HR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3E02C-0E59-47C4-8B0E-CB22F0FED44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75297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479A1-9B71-4543-BFDE-F7646E897FA9}" type="datetimeFigureOut">
              <a:rPr lang="hr-HR" smtClean="0"/>
              <a:t>26.1.2020.</a:t>
            </a:fld>
            <a:endParaRPr lang="hr-H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3E02C-0E59-47C4-8B0E-CB22F0FED44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94833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479A1-9B71-4543-BFDE-F7646E897FA9}" type="datetimeFigureOut">
              <a:rPr lang="hr-HR" smtClean="0"/>
              <a:t>26.1.2020.</a:t>
            </a:fld>
            <a:endParaRPr lang="hr-HR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3E02C-0E59-47C4-8B0E-CB22F0FED44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3361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479A1-9B71-4543-BFDE-F7646E897FA9}" type="datetimeFigureOut">
              <a:rPr lang="hr-HR" smtClean="0"/>
              <a:t>26.1.2020.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3E02C-0E59-47C4-8B0E-CB22F0FED44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25747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8E1479A1-9B71-4543-BFDE-F7646E897FA9}" type="datetimeFigureOut">
              <a:rPr lang="hr-HR" smtClean="0"/>
              <a:t>26.1.2020.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23E02C-0E59-47C4-8B0E-CB22F0FED44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74418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lijepalika.files.wordpress.com/2015/01/una.jpg" TargetMode="External"/><Relationship Id="rId13" Type="http://schemas.openxmlformats.org/officeDocument/2006/relationships/hyperlink" Target="http://www.razredna-nastava.net/stranica.php?id=517" TargetMode="External"/><Relationship Id="rId18" Type="http://schemas.openxmlformats.org/officeDocument/2006/relationships/hyperlink" Target="http://www.dowrorissa.gov.in/NEWS/WorldWaterDay/Thumbnails/ww7.JPG" TargetMode="External"/><Relationship Id="rId3" Type="http://schemas.openxmlformats.org/officeDocument/2006/relationships/hyperlink" Target="https://pp-biokovo.hr/hr/599/22-ozujka-2019-svjetski-dan-voda-voda-za-sve#ad-image-0" TargetMode="External"/><Relationship Id="rId21" Type="http://schemas.openxmlformats.org/officeDocument/2006/relationships/hyperlink" Target="https://prezi.com/um_a2w92fs2m/razlika-izmeu-kopnenih-i-morskih-voda/" TargetMode="External"/><Relationship Id="rId7" Type="http://schemas.openxmlformats.org/officeDocument/2006/relationships/hyperlink" Target="https://i.ytimg.com/vi/mg4kDY_hy6o/maxresdefault.jpg" TargetMode="External"/><Relationship Id="rId12" Type="http://schemas.openxmlformats.org/officeDocument/2006/relationships/hyperlink" Target="https://water.usgs.gov/edu/graphics/serbian/earthwheredistribution.gif" TargetMode="External"/><Relationship Id="rId17" Type="http://schemas.openxmlformats.org/officeDocument/2006/relationships/hyperlink" Target="https://www.scarce.org/wp-content/uploads/2017/01/Celebrate-globe-splash.jpg" TargetMode="External"/><Relationship Id="rId2" Type="http://schemas.openxmlformats.org/officeDocument/2006/relationships/hyperlink" Target="https://www.pinterest.com/pin/305681893444581405/" TargetMode="External"/><Relationship Id="rId16" Type="http://schemas.openxmlformats.org/officeDocument/2006/relationships/hyperlink" Target="https://www.ekologija.com.hr/mocvare-u-hrvatskoj/" TargetMode="External"/><Relationship Id="rId20" Type="http://schemas.openxmlformats.org/officeDocument/2006/relationships/hyperlink" Target="https://image3.slideserve.com/6917845/koji-su-dijelovi-rijeke-n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voda.hr/hr/novosti/svjetski-dan-voda-22-ozujka-2018" TargetMode="External"/><Relationship Id="rId11" Type="http://schemas.openxmlformats.org/officeDocument/2006/relationships/hyperlink" Target="https://farm9.staticflickr.com/8117/8695798224_46fb76423e_b.jpg" TargetMode="External"/><Relationship Id="rId5" Type="http://schemas.openxmlformats.org/officeDocument/2006/relationships/hyperlink" Target="https://hr.wikipedia.org/wiki/Svjetski_dan_voda" TargetMode="External"/><Relationship Id="rId15" Type="http://schemas.openxmlformats.org/officeDocument/2006/relationships/hyperlink" Target="http://static1.squarespace.com/static/5548ed90e4b0b0a763d0e704/55525be1e4b00c66802c56bd/55525c18e4b00c66802c64fb/1363870852000/gci_world_water_day_kid_art.jpg?format=original" TargetMode="External"/><Relationship Id="rId10" Type="http://schemas.openxmlformats.org/officeDocument/2006/relationships/hyperlink" Target="https://sites.google.com/site/mojorazred/_/rsrc/1364370118893/priroda-i-drustvo-1/voda/tekucice-i-stajacice/%C5%BEss.bmp" TargetMode="External"/><Relationship Id="rId19" Type="http://schemas.openxmlformats.org/officeDocument/2006/relationships/hyperlink" Target="https://www.ekologija.com.hr/wp-content/uploads/2014/03/mocvarno-podrucje.jpg" TargetMode="External"/><Relationship Id="rId4" Type="http://schemas.openxmlformats.org/officeDocument/2006/relationships/hyperlink" Target="http://croatia.hr/sites/default/files/styles/image_full_width/public/migrate/krka_01_np_1900x950_ivo-biocina.jpg?itok=7gPNVwW1" TargetMode="External"/><Relationship Id="rId9" Type="http://schemas.openxmlformats.org/officeDocument/2006/relationships/hyperlink" Target="https://sites.google.com/site/mojorazred/_/rsrc/1364370092026/priroda-i-drustvo-1/voda/tekucice-i-stajacice/%C5%BEst.bmp" TargetMode="External"/><Relationship Id="rId14" Type="http://schemas.openxmlformats.org/officeDocument/2006/relationships/hyperlink" Target="http://www.razredna-nastava.net/stranica.php?id=518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A0A2DD49-2B7A-411F-886E-2D8013A46F2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/>
              <a:t>SVJETSKI DAN VODA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xmlns="" id="{DA26FE75-465E-4877-838B-30F5A46E7C7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r-HR" dirty="0" smtClean="0"/>
              <a:t>Dora Strmečki, XV. gimnazija </a:t>
            </a:r>
            <a:r>
              <a:rPr lang="hr-HR" smtClean="0"/>
              <a:t>, Zagreb</a:t>
            </a: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387673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8057"/>
            <a:ext cx="4040577" cy="3030433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3"/>
          <a:srcRect l="3140" t="-1" r="2444" b="-203"/>
          <a:stretch/>
        </p:blipFill>
        <p:spPr>
          <a:xfrm>
            <a:off x="3868048" y="11520"/>
            <a:ext cx="3666227" cy="2994209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4275" y="0"/>
            <a:ext cx="4657725" cy="666750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994850"/>
            <a:ext cx="5753819" cy="3863149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6"/>
          <a:srcRect l="25768" r="30164"/>
          <a:stretch/>
        </p:blipFill>
        <p:spPr>
          <a:xfrm>
            <a:off x="5753819" y="2873730"/>
            <a:ext cx="2191110" cy="399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095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AB5B0E42-AD47-4409-B773-FE4DAD6BF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izvori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F7B9F7B6-309E-486F-9E19-C42B0EC2A5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1" y="1457864"/>
            <a:ext cx="11249715" cy="5201728"/>
          </a:xfrm>
        </p:spPr>
        <p:txBody>
          <a:bodyPr>
            <a:normAutofit fontScale="47500" lnSpcReduction="20000"/>
          </a:bodyPr>
          <a:lstStyle/>
          <a:p>
            <a:r>
              <a:rPr lang="hr-HR" dirty="0">
                <a:hlinkClick r:id="rId2"/>
              </a:rPr>
              <a:t>https://www.pinterest.com/pin/305681893444581405/</a:t>
            </a:r>
            <a:endParaRPr lang="hr-HR" dirty="0"/>
          </a:p>
          <a:p>
            <a:r>
              <a:rPr lang="hr-HR" dirty="0">
                <a:hlinkClick r:id="rId3"/>
              </a:rPr>
              <a:t>https://pp-biokovo.hr/hr/599/22-ozujka-2019-svjetski-dan-voda-voda-za-sve#ad-image-0</a:t>
            </a:r>
            <a:endParaRPr lang="hr-HR" dirty="0"/>
          </a:p>
          <a:p>
            <a:r>
              <a:rPr lang="hr-HR" dirty="0">
                <a:hlinkClick r:id="rId4"/>
              </a:rPr>
              <a:t>http://croatia.hr/sites/default/files/styles/image_full_width/public/migrate/krka_01_np_1900x950_ivo-biocina.jpg?itok=7gPNVwW1</a:t>
            </a:r>
            <a:r>
              <a:rPr lang="hr-HR" dirty="0"/>
              <a:t> </a:t>
            </a:r>
          </a:p>
          <a:p>
            <a:r>
              <a:rPr lang="hr-HR" dirty="0">
                <a:hlinkClick r:id="rId5"/>
              </a:rPr>
              <a:t>https://hr.wikipedia.org/wiki/Svjetski_dan_voda</a:t>
            </a:r>
            <a:endParaRPr lang="hr-HR" dirty="0"/>
          </a:p>
          <a:p>
            <a:r>
              <a:rPr lang="hr-HR" dirty="0">
                <a:hlinkClick r:id="rId6"/>
              </a:rPr>
              <a:t>https://www.voda.hr/hr/novosti/svjetski-dan-voda-22-ozujka-2018</a:t>
            </a:r>
            <a:endParaRPr lang="hr-HR" dirty="0"/>
          </a:p>
          <a:p>
            <a:r>
              <a:rPr lang="hr-HR" dirty="0">
                <a:hlinkClick r:id="rId7"/>
              </a:rPr>
              <a:t>https://i.ytimg.com/vi/mg4kDY_hy6o/maxresdefault.jpg</a:t>
            </a:r>
            <a:r>
              <a:rPr lang="hr-HR" dirty="0"/>
              <a:t> </a:t>
            </a:r>
            <a:endParaRPr lang="hr-HR" dirty="0" smtClean="0"/>
          </a:p>
          <a:p>
            <a:r>
              <a:rPr lang="hr-HR" dirty="0">
                <a:hlinkClick r:id="rId8"/>
              </a:rPr>
              <a:t>https://</a:t>
            </a:r>
            <a:r>
              <a:rPr lang="hr-HR" dirty="0" smtClean="0">
                <a:hlinkClick r:id="rId8"/>
              </a:rPr>
              <a:t>lijepalika.files.wordpress.com/2015/01/una.jpg</a:t>
            </a:r>
            <a:r>
              <a:rPr lang="hr-HR" dirty="0" smtClean="0"/>
              <a:t> </a:t>
            </a:r>
          </a:p>
          <a:p>
            <a:r>
              <a:rPr lang="hr-HR" dirty="0">
                <a:hlinkClick r:id="rId9"/>
              </a:rPr>
              <a:t>https://sites.google.com/site/mojorazred/_/rsrc/1364370092026/priroda-i-drustvo-1/voda/tekucice-i-stajacice/%</a:t>
            </a:r>
            <a:r>
              <a:rPr lang="hr-HR" dirty="0" smtClean="0">
                <a:hlinkClick r:id="rId9"/>
              </a:rPr>
              <a:t>C5%BEst.bmp</a:t>
            </a:r>
            <a:endParaRPr lang="hr-HR" dirty="0" smtClean="0"/>
          </a:p>
          <a:p>
            <a:r>
              <a:rPr lang="hr-HR" dirty="0">
                <a:hlinkClick r:id="rId10"/>
              </a:rPr>
              <a:t>https://sites.google.com/site/mojorazred/_/rsrc/1364370118893/priroda-i-drustvo-1/voda/tekucice-i-stajacice/%</a:t>
            </a:r>
            <a:r>
              <a:rPr lang="hr-HR" dirty="0" smtClean="0">
                <a:hlinkClick r:id="rId10"/>
              </a:rPr>
              <a:t>C5%BEss.bmp</a:t>
            </a:r>
            <a:r>
              <a:rPr lang="hr-HR" dirty="0" smtClean="0"/>
              <a:t> </a:t>
            </a:r>
            <a:endParaRPr lang="hr-HR" dirty="0"/>
          </a:p>
          <a:p>
            <a:r>
              <a:rPr lang="hr-HR" dirty="0">
                <a:hlinkClick r:id="rId11"/>
              </a:rPr>
              <a:t>https://farm9.staticflickr.com/8117/8695798224_46fb76423e_b.jpg</a:t>
            </a:r>
            <a:r>
              <a:rPr lang="hr-HR" dirty="0"/>
              <a:t> </a:t>
            </a:r>
          </a:p>
          <a:p>
            <a:r>
              <a:rPr lang="hr-HR" dirty="0">
                <a:hlinkClick r:id="rId12"/>
              </a:rPr>
              <a:t>https://water.usgs.gov/edu/graphics/serbian/earthwheredistribution.gif</a:t>
            </a:r>
            <a:endParaRPr lang="hr-HR" dirty="0"/>
          </a:p>
          <a:p>
            <a:r>
              <a:rPr lang="hr-HR" dirty="0">
                <a:hlinkClick r:id="rId13"/>
              </a:rPr>
              <a:t>http://www.razredna-nastava.net/stranica.php?id=517</a:t>
            </a:r>
            <a:endParaRPr lang="hr-HR" dirty="0"/>
          </a:p>
          <a:p>
            <a:r>
              <a:rPr lang="hr-HR" dirty="0">
                <a:hlinkClick r:id="rId14"/>
              </a:rPr>
              <a:t>http://www.razredna-nastava.net/stranica.php?id=518</a:t>
            </a:r>
            <a:r>
              <a:rPr lang="hr-HR" dirty="0"/>
              <a:t> </a:t>
            </a:r>
            <a:endParaRPr lang="hr-HR" dirty="0" smtClean="0"/>
          </a:p>
          <a:p>
            <a:r>
              <a:rPr lang="hr-HR" dirty="0">
                <a:hlinkClick r:id="rId15"/>
              </a:rPr>
              <a:t>http://</a:t>
            </a:r>
            <a:r>
              <a:rPr lang="hr-HR" dirty="0" smtClean="0">
                <a:hlinkClick r:id="rId15"/>
              </a:rPr>
              <a:t>static1.squarespace.com/static/5548ed90e4b0b0a763d0e704/55525be1e4b00c66802c56bd/55525c18e4b00c66802c64fb/1363870852000/gci_world_water_day_kid_art.jpg?format=original</a:t>
            </a:r>
            <a:r>
              <a:rPr lang="hr-HR" dirty="0" smtClean="0"/>
              <a:t> </a:t>
            </a:r>
          </a:p>
          <a:p>
            <a:r>
              <a:rPr lang="hr-HR" dirty="0">
                <a:hlinkClick r:id="rId16"/>
              </a:rPr>
              <a:t>https://www.ekologija.com.hr/mocvare-u-hrvatskoj</a:t>
            </a:r>
            <a:r>
              <a:rPr lang="hr-HR" dirty="0" smtClean="0">
                <a:hlinkClick r:id="rId16"/>
              </a:rPr>
              <a:t>/</a:t>
            </a:r>
            <a:r>
              <a:rPr lang="hr-HR" dirty="0" smtClean="0"/>
              <a:t> </a:t>
            </a:r>
          </a:p>
          <a:p>
            <a:r>
              <a:rPr lang="hr-HR" dirty="0">
                <a:hlinkClick r:id="rId17"/>
              </a:rPr>
              <a:t>https://</a:t>
            </a:r>
            <a:r>
              <a:rPr lang="hr-HR" dirty="0" smtClean="0">
                <a:hlinkClick r:id="rId17"/>
              </a:rPr>
              <a:t>www.scarce.org/wp-content/uploads/2017/01/Celebrate-globe-splash.jpg</a:t>
            </a:r>
            <a:r>
              <a:rPr lang="hr-HR" dirty="0" smtClean="0"/>
              <a:t> </a:t>
            </a:r>
          </a:p>
          <a:p>
            <a:r>
              <a:rPr lang="hr-HR" dirty="0">
                <a:hlinkClick r:id="rId18"/>
              </a:rPr>
              <a:t>http://</a:t>
            </a:r>
            <a:r>
              <a:rPr lang="hr-HR" dirty="0" smtClean="0">
                <a:hlinkClick r:id="rId18"/>
              </a:rPr>
              <a:t>www.dowrorissa.gov.in/NEWS/WorldWaterDay/Thumbnails/ww7.JPG</a:t>
            </a:r>
            <a:r>
              <a:rPr lang="hr-HR" dirty="0" smtClean="0"/>
              <a:t> </a:t>
            </a:r>
          </a:p>
          <a:p>
            <a:r>
              <a:rPr lang="hr-HR" dirty="0">
                <a:hlinkClick r:id="rId19"/>
              </a:rPr>
              <a:t>https://</a:t>
            </a:r>
            <a:r>
              <a:rPr lang="hr-HR" dirty="0" smtClean="0">
                <a:hlinkClick r:id="rId19"/>
              </a:rPr>
              <a:t>www.ekologija.com.hr/wp-content/uploads/2014/03/mocvarno-podrucje.jpg</a:t>
            </a:r>
            <a:r>
              <a:rPr lang="hr-HR" dirty="0" smtClean="0"/>
              <a:t> </a:t>
            </a:r>
          </a:p>
          <a:p>
            <a:r>
              <a:rPr lang="hr-HR" dirty="0">
                <a:hlinkClick r:id="rId20"/>
              </a:rPr>
              <a:t>https://</a:t>
            </a:r>
            <a:r>
              <a:rPr lang="hr-HR" dirty="0" smtClean="0">
                <a:hlinkClick r:id="rId20"/>
              </a:rPr>
              <a:t>image3.slideserve.com/6917845/koji-su-dijelovi-rijeke-n.jpg</a:t>
            </a:r>
            <a:r>
              <a:rPr lang="hr-HR" dirty="0" smtClean="0"/>
              <a:t> </a:t>
            </a:r>
            <a:endParaRPr lang="hr-HR" dirty="0"/>
          </a:p>
          <a:p>
            <a:r>
              <a:rPr lang="hr-HR" dirty="0">
                <a:hlinkClick r:id="rId21"/>
              </a:rPr>
              <a:t>https://prezi.com/um_a2w92fs2m/razlika-izmeu-kopnenih-i-morskih-voda/</a:t>
            </a:r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617648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3"/>
          <a:srcRect l="12406" r="-4"/>
          <a:stretch/>
        </p:blipFill>
        <p:spPr>
          <a:xfrm>
            <a:off x="0" y="0"/>
            <a:ext cx="12192000" cy="6856585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EF049B09-93BA-40D3-8B80-788A87C8F92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2A50FA87-1589-4D8A-B66D-416FC2CD24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46" y="1250830"/>
            <a:ext cx="6249784" cy="4334961"/>
          </a:xfrm>
        </p:spPr>
        <p:txBody>
          <a:bodyPr>
            <a:noAutofit/>
          </a:bodyPr>
          <a:lstStyle/>
          <a:p>
            <a:r>
              <a:rPr lang="hr-HR" sz="2400" dirty="0"/>
              <a:t>22. Ožujka</a:t>
            </a:r>
          </a:p>
          <a:p>
            <a:r>
              <a:rPr lang="hr-HR" sz="2400" dirty="0"/>
              <a:t>26. godina za redom</a:t>
            </a:r>
          </a:p>
          <a:p>
            <a:r>
              <a:rPr lang="hr-HR" sz="2400" dirty="0"/>
              <a:t>cilj podizanja svijesti i skretanja pozornosti na važnost vode i poticanje smanjenja potrošnje vode</a:t>
            </a:r>
          </a:p>
          <a:p>
            <a:r>
              <a:rPr lang="hr-HR" sz="2400" dirty="0"/>
              <a:t>Svake godine Svjetski dan voda naglašava jednu temu vezanu uz vodu</a:t>
            </a:r>
          </a:p>
          <a:p>
            <a:r>
              <a:rPr lang="hr-HR" sz="2400" dirty="0"/>
              <a:t>Žene i voda, Voda i katastrofe,  Kako se nositi s manjkom</a:t>
            </a: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9110" y="1398478"/>
            <a:ext cx="4026509" cy="435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9124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A085689-791F-4B8F-9F30-12415B97D36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A3FED7F-6821-47C0-A464-E9278B24129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xmlns="" id="{8F54B2FB-3F54-4350-8D1B-F86D677CA7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561B34F5-88E5-4711-BC16-3005C29AD7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F3661D0-2268-4D3E-88BA-0647BCBE33A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DDB56DB5-0324-4F79-9AB8-CB18C1DC87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9B60C429-6396-47F2-88E0-EE9CF614E16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chemeClr val="accent5">
                <a:tint val="45000"/>
                <a:satMod val="400000"/>
              </a:schemeClr>
            </a:duotone>
            <a:alphaModFix amt="25000"/>
            <a:extLst/>
          </a:blip>
          <a:srcRect t="9091" r="909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xmlns="" id="{509F2D36-E801-495C-ABF8-960002F1E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1447800"/>
            <a:ext cx="8825658" cy="332958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r-HR" sz="7200" i="1" dirty="0"/>
              <a:t>Voda</a:t>
            </a:r>
            <a:r>
              <a:rPr lang="en-US" sz="7200" i="1" dirty="0"/>
              <a:t> za </a:t>
            </a:r>
            <a:r>
              <a:rPr lang="en-US" sz="7200" i="1" dirty="0" err="1"/>
              <a:t>sve</a:t>
            </a:r>
            <a:endParaRPr lang="en-US" sz="7200" i="1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318E9D62-7BA3-4D5E-8915-0D0E8661E3D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350310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>
            <a:extLst>
              <a:ext uri="{FF2B5EF4-FFF2-40B4-BE49-F238E27FC236}">
                <a16:creationId xmlns:a16="http://schemas.microsoft.com/office/drawing/2014/main" xmlns="" id="{F0DE036D-9C8D-47D5-AD7A-55D0E3C69E02}"/>
              </a:ext>
            </a:extLst>
          </p:cNvPr>
          <p:cNvSpPr txBox="1"/>
          <p:nvPr/>
        </p:nvSpPr>
        <p:spPr>
          <a:xfrm>
            <a:off x="497525" y="414069"/>
            <a:ext cx="4166509" cy="44426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hr-HR" sz="2400" dirty="0"/>
              <a:t>Veći dio čovjekova tijela čini </a:t>
            </a:r>
            <a:r>
              <a:rPr lang="hr-HR" sz="2400" dirty="0" smtClean="0"/>
              <a:t>voda</a:t>
            </a:r>
            <a:endParaRPr lang="hr-HR" sz="2400" dirty="0" smtClean="0">
              <a:latin typeface="+mj-lt"/>
              <a:ea typeface="+mj-ea"/>
              <a:cs typeface="+mj-cs"/>
            </a:endParaRP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400" dirty="0" err="1" smtClean="0">
                <a:latin typeface="+mj-lt"/>
                <a:ea typeface="+mj-ea"/>
                <a:cs typeface="+mj-cs"/>
              </a:rPr>
              <a:t>Većinom</a:t>
            </a:r>
            <a:r>
              <a:rPr lang="en-US" sz="2400" dirty="0" smtClean="0">
                <a:latin typeface="+mj-lt"/>
                <a:ea typeface="+mj-ea"/>
                <a:cs typeface="+mj-cs"/>
              </a:rPr>
              <a:t> </a:t>
            </a:r>
            <a:r>
              <a:rPr lang="en-US" sz="2400" dirty="0" err="1">
                <a:latin typeface="+mj-lt"/>
                <a:ea typeface="+mj-ea"/>
                <a:cs typeface="+mj-cs"/>
              </a:rPr>
              <a:t>slane</a:t>
            </a:r>
            <a:r>
              <a:rPr lang="en-US" sz="2400" dirty="0">
                <a:latin typeface="+mj-lt"/>
                <a:ea typeface="+mj-ea"/>
                <a:cs typeface="+mj-cs"/>
              </a:rPr>
              <a:t> </a:t>
            </a:r>
            <a:r>
              <a:rPr lang="en-US" sz="2400" dirty="0" err="1">
                <a:latin typeface="+mj-lt"/>
                <a:ea typeface="+mj-ea"/>
                <a:cs typeface="+mj-cs"/>
              </a:rPr>
              <a:t>vode</a:t>
            </a:r>
            <a:r>
              <a:rPr lang="en-US" sz="2400" dirty="0">
                <a:latin typeface="+mj-lt"/>
                <a:ea typeface="+mj-ea"/>
                <a:cs typeface="+mj-cs"/>
              </a:rPr>
              <a:t> (</a:t>
            </a:r>
            <a:r>
              <a:rPr lang="en-US" sz="2400" dirty="0" err="1">
                <a:latin typeface="+mj-lt"/>
                <a:ea typeface="+mj-ea"/>
                <a:cs typeface="+mj-cs"/>
              </a:rPr>
              <a:t>oceani</a:t>
            </a:r>
            <a:r>
              <a:rPr lang="en-US" sz="2400" dirty="0">
                <a:latin typeface="+mj-lt"/>
                <a:ea typeface="+mj-ea"/>
                <a:cs typeface="+mj-cs"/>
              </a:rPr>
              <a:t>)- 97%</a:t>
            </a: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400" dirty="0" err="1">
                <a:latin typeface="+mj-lt"/>
                <a:ea typeface="+mj-ea"/>
                <a:cs typeface="+mj-cs"/>
              </a:rPr>
              <a:t>Slatke</a:t>
            </a:r>
            <a:r>
              <a:rPr lang="en-US" sz="2400" dirty="0">
                <a:latin typeface="+mj-lt"/>
                <a:ea typeface="+mj-ea"/>
                <a:cs typeface="+mj-cs"/>
              </a:rPr>
              <a:t> </a:t>
            </a:r>
            <a:r>
              <a:rPr lang="en-US" sz="2400" dirty="0" err="1">
                <a:latin typeface="+mj-lt"/>
                <a:ea typeface="+mj-ea"/>
                <a:cs typeface="+mj-cs"/>
              </a:rPr>
              <a:t>vode</a:t>
            </a:r>
            <a:r>
              <a:rPr lang="en-US" sz="2400" dirty="0">
                <a:latin typeface="+mj-lt"/>
                <a:ea typeface="+mj-ea"/>
                <a:cs typeface="+mj-cs"/>
              </a:rPr>
              <a:t>- </a:t>
            </a:r>
            <a:r>
              <a:rPr lang="en-US" sz="2400" dirty="0" err="1">
                <a:latin typeface="+mj-lt"/>
                <a:ea typeface="+mj-ea"/>
                <a:cs typeface="+mj-cs"/>
              </a:rPr>
              <a:t>ledenjaci</a:t>
            </a:r>
            <a:r>
              <a:rPr lang="en-US" sz="2400" dirty="0">
                <a:latin typeface="+mj-lt"/>
                <a:ea typeface="+mj-ea"/>
                <a:cs typeface="+mj-cs"/>
              </a:rPr>
              <a:t>, </a:t>
            </a:r>
            <a:r>
              <a:rPr lang="en-US" sz="2400" dirty="0" err="1">
                <a:latin typeface="+mj-lt"/>
                <a:ea typeface="+mj-ea"/>
                <a:cs typeface="+mj-cs"/>
              </a:rPr>
              <a:t>podzemne</a:t>
            </a:r>
            <a:r>
              <a:rPr lang="en-US" sz="2400" dirty="0">
                <a:latin typeface="+mj-lt"/>
                <a:ea typeface="+mj-ea"/>
                <a:cs typeface="+mj-cs"/>
              </a:rPr>
              <a:t> </a:t>
            </a:r>
            <a:r>
              <a:rPr lang="en-US" sz="2400" dirty="0" err="1">
                <a:latin typeface="+mj-lt"/>
                <a:ea typeface="+mj-ea"/>
                <a:cs typeface="+mj-cs"/>
              </a:rPr>
              <a:t>vode</a:t>
            </a:r>
            <a:endParaRPr lang="en-US" sz="2400" dirty="0">
              <a:latin typeface="+mj-lt"/>
              <a:ea typeface="+mj-ea"/>
              <a:cs typeface="+mj-cs"/>
            </a:endParaRP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400" dirty="0" err="1">
                <a:latin typeface="+mj-lt"/>
                <a:ea typeface="+mj-ea"/>
                <a:cs typeface="+mj-cs"/>
              </a:rPr>
              <a:t>Površinske</a:t>
            </a:r>
            <a:r>
              <a:rPr lang="en-US" sz="2400" dirty="0">
                <a:latin typeface="+mj-lt"/>
                <a:ea typeface="+mj-ea"/>
                <a:cs typeface="+mj-cs"/>
              </a:rPr>
              <a:t> </a:t>
            </a:r>
            <a:r>
              <a:rPr lang="en-US" sz="2400" dirty="0" err="1">
                <a:latin typeface="+mj-lt"/>
                <a:ea typeface="+mj-ea"/>
                <a:cs typeface="+mj-cs"/>
              </a:rPr>
              <a:t>vode</a:t>
            </a:r>
            <a:r>
              <a:rPr lang="en-US" sz="2400" dirty="0">
                <a:latin typeface="+mj-lt"/>
                <a:ea typeface="+mj-ea"/>
                <a:cs typeface="+mj-cs"/>
              </a:rPr>
              <a:t>- </a:t>
            </a:r>
            <a:r>
              <a:rPr lang="en-US" sz="2400" dirty="0" err="1">
                <a:latin typeface="+mj-lt"/>
                <a:ea typeface="+mj-ea"/>
                <a:cs typeface="+mj-cs"/>
              </a:rPr>
              <a:t>jezera</a:t>
            </a:r>
            <a:r>
              <a:rPr lang="en-US" sz="2400" dirty="0">
                <a:latin typeface="+mj-lt"/>
                <a:ea typeface="+mj-ea"/>
                <a:cs typeface="+mj-cs"/>
              </a:rPr>
              <a:t>, </a:t>
            </a:r>
            <a:r>
              <a:rPr lang="en-US" sz="2400" dirty="0" err="1">
                <a:latin typeface="+mj-lt"/>
                <a:ea typeface="+mj-ea"/>
                <a:cs typeface="+mj-cs"/>
              </a:rPr>
              <a:t>močvare</a:t>
            </a:r>
            <a:r>
              <a:rPr lang="en-US" sz="2400" dirty="0">
                <a:latin typeface="+mj-lt"/>
                <a:ea typeface="+mj-ea"/>
                <a:cs typeface="+mj-cs"/>
              </a:rPr>
              <a:t>, </a:t>
            </a:r>
            <a:r>
              <a:rPr lang="en-US" sz="2400" dirty="0" err="1">
                <a:latin typeface="+mj-lt"/>
                <a:ea typeface="+mj-ea"/>
                <a:cs typeface="+mj-cs"/>
              </a:rPr>
              <a:t>rijeke</a:t>
            </a:r>
            <a:endParaRPr lang="en-US" sz="2400" dirty="0">
              <a:latin typeface="+mj-lt"/>
              <a:ea typeface="+mj-ea"/>
              <a:cs typeface="+mj-cs"/>
            </a:endParaRP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latin typeface="+mj-lt"/>
              <a:ea typeface="+mj-ea"/>
              <a:cs typeface="+mj-cs"/>
            </a:endParaRP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latin typeface="+mj-lt"/>
              <a:ea typeface="+mj-ea"/>
              <a:cs typeface="+mj-cs"/>
            </a:endParaRPr>
          </a:p>
        </p:txBody>
      </p:sp>
      <p:sp>
        <p:nvSpPr>
          <p:cNvPr id="63" name="Freeform 31">
            <a:extLst>
              <a:ext uri="{FF2B5EF4-FFF2-40B4-BE49-F238E27FC236}">
                <a16:creationId xmlns:a16="http://schemas.microsoft.com/office/drawing/2014/main" xmlns="" id="{D6CEF2A9-EF08-4FB3-AFFB-C5F77AB6E0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4109C3C2-C0A8-4559-8462-8007573DF44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093992" y="0"/>
            <a:ext cx="6098427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Freeform 5">
            <a:extLst>
              <a:ext uri="{FF2B5EF4-FFF2-40B4-BE49-F238E27FC236}">
                <a16:creationId xmlns:a16="http://schemas.microsoft.com/office/drawing/2014/main" xmlns="" id="{4C535542-B72A-4DE0-BE5A-5EA00508C77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">
          <a:xfrm rot="16200000">
            <a:off x="2450577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74" name="Rectangle 68">
            <a:extLst>
              <a:ext uri="{FF2B5EF4-FFF2-40B4-BE49-F238E27FC236}">
                <a16:creationId xmlns:a16="http://schemas.microsoft.com/office/drawing/2014/main" xmlns="" id="{11DF0705-615B-4CF3-A16F-8C14680D8BA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30" name="Grafikon 29">
            <a:extLst>
              <a:ext uri="{FF2B5EF4-FFF2-40B4-BE49-F238E27FC236}">
                <a16:creationId xmlns:a16="http://schemas.microsoft.com/office/drawing/2014/main" xmlns="" id="{79D143A2-EDFD-43F2-863C-1B742D0B2F0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12372917"/>
              </p:ext>
            </p:extLst>
          </p:nvPr>
        </p:nvGraphicFramePr>
        <p:xfrm>
          <a:off x="6093992" y="647698"/>
          <a:ext cx="5449889" cy="5562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D57C996E-12C3-4520-BC70-952F1E4138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248"/>
          <a:stretch/>
        </p:blipFill>
        <p:spPr>
          <a:xfrm>
            <a:off x="0" y="4078184"/>
            <a:ext cx="5445454" cy="2779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381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ipsa 4">
            <a:extLst>
              <a:ext uri="{FF2B5EF4-FFF2-40B4-BE49-F238E27FC236}">
                <a16:creationId xmlns:a16="http://schemas.microsoft.com/office/drawing/2014/main" xmlns="" id="{C6397821-F276-4230-BFFB-5F64D2CF402B}"/>
              </a:ext>
            </a:extLst>
          </p:cNvPr>
          <p:cNvSpPr/>
          <p:nvPr/>
        </p:nvSpPr>
        <p:spPr>
          <a:xfrm>
            <a:off x="4181061" y="404191"/>
            <a:ext cx="3829878" cy="16830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dirty="0"/>
              <a:t>Vode u zavičaju</a:t>
            </a:r>
          </a:p>
        </p:txBody>
      </p:sp>
      <p:sp>
        <p:nvSpPr>
          <p:cNvPr id="6" name="Pravokutnik: zaobljeni kutovi 5">
            <a:extLst>
              <a:ext uri="{FF2B5EF4-FFF2-40B4-BE49-F238E27FC236}">
                <a16:creationId xmlns:a16="http://schemas.microsoft.com/office/drawing/2014/main" xmlns="" id="{DED2E133-DF86-4A17-B387-10163467AEBC}"/>
              </a:ext>
            </a:extLst>
          </p:cNvPr>
          <p:cNvSpPr/>
          <p:nvPr/>
        </p:nvSpPr>
        <p:spPr>
          <a:xfrm>
            <a:off x="1444490" y="2252870"/>
            <a:ext cx="2199861" cy="11384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dirty="0"/>
              <a:t>Vode tekućice</a:t>
            </a:r>
          </a:p>
        </p:txBody>
      </p:sp>
      <p:sp>
        <p:nvSpPr>
          <p:cNvPr id="7" name="Pravokutnik: zaobljeni kutovi 6">
            <a:extLst>
              <a:ext uri="{FF2B5EF4-FFF2-40B4-BE49-F238E27FC236}">
                <a16:creationId xmlns:a16="http://schemas.microsoft.com/office/drawing/2014/main" xmlns="" id="{EE4720D4-8001-4A10-86AC-D7EE72CB04DC}"/>
              </a:ext>
            </a:extLst>
          </p:cNvPr>
          <p:cNvSpPr/>
          <p:nvPr/>
        </p:nvSpPr>
        <p:spPr>
          <a:xfrm>
            <a:off x="8547651" y="2222608"/>
            <a:ext cx="2199861" cy="11686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dirty="0"/>
              <a:t>Vode stajačice</a:t>
            </a: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xmlns="" id="{1A497A14-48F5-4A8C-A0D1-563D4D11CA13}"/>
              </a:ext>
            </a:extLst>
          </p:cNvPr>
          <p:cNvSpPr txBox="1"/>
          <p:nvPr/>
        </p:nvSpPr>
        <p:spPr>
          <a:xfrm>
            <a:off x="1696279" y="4165863"/>
            <a:ext cx="15505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sz="2400" dirty="0"/>
              <a:t>Potoci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sz="2400" dirty="0"/>
              <a:t>rijeke</a:t>
            </a: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xmlns="" id="{394400D5-1E78-4605-89A3-36933DC9F9B4}"/>
              </a:ext>
            </a:extLst>
          </p:cNvPr>
          <p:cNvSpPr txBox="1"/>
          <p:nvPr/>
        </p:nvSpPr>
        <p:spPr>
          <a:xfrm>
            <a:off x="8680171" y="4165863"/>
            <a:ext cx="19348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sz="2400" dirty="0"/>
              <a:t>Jezera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sz="2400" dirty="0"/>
              <a:t>Mora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sz="2400" dirty="0"/>
              <a:t>Močvare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sz="2400" dirty="0"/>
              <a:t>ribnjaci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hr-HR" sz="2400" dirty="0"/>
              <a:t>bare</a:t>
            </a:r>
          </a:p>
        </p:txBody>
      </p:sp>
      <p:cxnSp>
        <p:nvCxnSpPr>
          <p:cNvPr id="15" name="Poveznik: zakrivljeno 14">
            <a:extLst>
              <a:ext uri="{FF2B5EF4-FFF2-40B4-BE49-F238E27FC236}">
                <a16:creationId xmlns:a16="http://schemas.microsoft.com/office/drawing/2014/main" xmlns="" id="{F1D57C18-2E68-4D7A-8663-AAF336BD1C22}"/>
              </a:ext>
            </a:extLst>
          </p:cNvPr>
          <p:cNvCxnSpPr>
            <a:cxnSpLocks/>
          </p:cNvCxnSpPr>
          <p:nvPr/>
        </p:nvCxnSpPr>
        <p:spPr>
          <a:xfrm rot="5400000">
            <a:off x="3203714" y="1288773"/>
            <a:ext cx="841513" cy="755374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oveznik: zakrivljeno 17">
            <a:extLst>
              <a:ext uri="{FF2B5EF4-FFF2-40B4-BE49-F238E27FC236}">
                <a16:creationId xmlns:a16="http://schemas.microsoft.com/office/drawing/2014/main" xmlns="" id="{E2DB6486-C445-48FB-8416-5D37113A3191}"/>
              </a:ext>
            </a:extLst>
          </p:cNvPr>
          <p:cNvCxnSpPr/>
          <p:nvPr/>
        </p:nvCxnSpPr>
        <p:spPr>
          <a:xfrm rot="16200000" flipH="1">
            <a:off x="8020878" y="1414668"/>
            <a:ext cx="841513" cy="503583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Slika 18">
            <a:extLst>
              <a:ext uri="{FF2B5EF4-FFF2-40B4-BE49-F238E27FC236}">
                <a16:creationId xmlns:a16="http://schemas.microsoft.com/office/drawing/2014/main" xmlns="" id="{71B27C78-6E72-4BC4-A37B-44B856FAD5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485" y="3882886"/>
            <a:ext cx="5368726" cy="2684363"/>
          </a:xfrm>
          <a:prstGeom prst="rect">
            <a:avLst/>
          </a:prstGeom>
        </p:spPr>
      </p:pic>
      <p:pic>
        <p:nvPicPr>
          <p:cNvPr id="20" name="Slika 19">
            <a:extLst>
              <a:ext uri="{FF2B5EF4-FFF2-40B4-BE49-F238E27FC236}">
                <a16:creationId xmlns:a16="http://schemas.microsoft.com/office/drawing/2014/main" xmlns="" id="{E88366AD-BA85-44C1-B3B5-F619F94693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6074" y="3654664"/>
            <a:ext cx="4386011" cy="2912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21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D9560F91-384E-4AAD-903B-89CD889091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154" y="170082"/>
            <a:ext cx="10789858" cy="6533236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7020DC10-5A63-4F7B-BC60-6C4C6E2230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461" y="3707346"/>
            <a:ext cx="8230313" cy="1146147"/>
          </a:xfrm>
          <a:prstGeom prst="rect">
            <a:avLst/>
          </a:prstGeom>
        </p:spPr>
      </p:pic>
      <p:sp>
        <p:nvSpPr>
          <p:cNvPr id="10" name="Pravokutnik 9"/>
          <p:cNvSpPr/>
          <p:nvPr/>
        </p:nvSpPr>
        <p:spPr>
          <a:xfrm>
            <a:off x="3733344" y="2486737"/>
            <a:ext cx="169950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POTOK</a:t>
            </a:r>
            <a:endParaRPr lang="hr-HR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Pravokutnik 10"/>
          <p:cNvSpPr/>
          <p:nvPr/>
        </p:nvSpPr>
        <p:spPr>
          <a:xfrm>
            <a:off x="5496927" y="1035917"/>
            <a:ext cx="177324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36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JEZERO</a:t>
            </a:r>
            <a:endParaRPr lang="hr-HR" sz="3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3" name="Pravokutnik 12"/>
          <p:cNvSpPr/>
          <p:nvPr/>
        </p:nvSpPr>
        <p:spPr>
          <a:xfrm>
            <a:off x="709154" y="1615549"/>
            <a:ext cx="204094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36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RIBNJAK</a:t>
            </a:r>
            <a:endParaRPr lang="hr-HR" sz="3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4" name="Pravokutnik 13"/>
          <p:cNvSpPr/>
          <p:nvPr/>
        </p:nvSpPr>
        <p:spPr>
          <a:xfrm>
            <a:off x="2048623" y="2874858"/>
            <a:ext cx="140294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36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BARA</a:t>
            </a:r>
            <a:endParaRPr lang="hr-HR" sz="3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5" name="Pravokutnik 14"/>
          <p:cNvSpPr/>
          <p:nvPr/>
        </p:nvSpPr>
        <p:spPr>
          <a:xfrm>
            <a:off x="3375135" y="4924054"/>
            <a:ext cx="167225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36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RIJEKA</a:t>
            </a:r>
            <a:endParaRPr lang="hr-HR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6" name="Pravokutnik 15"/>
          <p:cNvSpPr/>
          <p:nvPr/>
        </p:nvSpPr>
        <p:spPr>
          <a:xfrm>
            <a:off x="10016998" y="1153848"/>
            <a:ext cx="149592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36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MORE</a:t>
            </a:r>
            <a:endParaRPr lang="hr-HR" sz="3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56008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14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6938BE2A-4A24-4785-B0FD-5A507807A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Vode tekućice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C57C582C-74E2-4009-9BBC-B4FDDE94A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7677" y="2032958"/>
            <a:ext cx="4982135" cy="38157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2800" dirty="0" smtClean="0"/>
              <a:t>Rijeke (</a:t>
            </a:r>
            <a:r>
              <a:rPr lang="hr-HR" sz="2800" dirty="0"/>
              <a:t>Sava, </a:t>
            </a:r>
            <a:r>
              <a:rPr lang="hr-HR" sz="2800" dirty="0" smtClean="0"/>
              <a:t>Dunav, Krka) i potoci</a:t>
            </a:r>
          </a:p>
          <a:p>
            <a:pPr marL="0" indent="0">
              <a:buNone/>
            </a:pPr>
            <a:r>
              <a:rPr lang="hr-HR" sz="2800" dirty="0" smtClean="0"/>
              <a:t>Svaka tekućica ima:</a:t>
            </a:r>
          </a:p>
          <a:p>
            <a:pPr lvl="1"/>
            <a:r>
              <a:rPr lang="hr-HR" sz="2400" dirty="0" smtClean="0"/>
              <a:t>Izvor</a:t>
            </a:r>
          </a:p>
          <a:p>
            <a:pPr lvl="1"/>
            <a:r>
              <a:rPr lang="hr-HR" sz="2400" dirty="0" smtClean="0"/>
              <a:t>Korito</a:t>
            </a:r>
          </a:p>
          <a:p>
            <a:pPr lvl="1"/>
            <a:r>
              <a:rPr lang="hr-HR" sz="2400" dirty="0" smtClean="0"/>
              <a:t>Lijevu i desnu obalu</a:t>
            </a:r>
          </a:p>
          <a:p>
            <a:pPr lvl="1"/>
            <a:r>
              <a:rPr lang="hr-HR" sz="2400" dirty="0" smtClean="0"/>
              <a:t>Ušće </a:t>
            </a:r>
          </a:p>
          <a:p>
            <a:endParaRPr lang="hr-HR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2"/>
          <a:srcRect r="9762"/>
          <a:stretch/>
        </p:blipFill>
        <p:spPr>
          <a:xfrm>
            <a:off x="7024663" y="0"/>
            <a:ext cx="5167337" cy="3200209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4663" y="3195176"/>
            <a:ext cx="5167337" cy="366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999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Vode stajačice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612269" y="2448130"/>
            <a:ext cx="5176719" cy="3193546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hr-HR" sz="2800" dirty="0" smtClean="0"/>
              <a:t>Slatke: jezera (Vransko jezero), močvare (Kopački rit, Lonjsko polje), ribnjaci, bare</a:t>
            </a:r>
            <a:endParaRPr lang="hr-HR" sz="2800" dirty="0"/>
          </a:p>
          <a:p>
            <a:pPr>
              <a:buFont typeface="Wingdings" panose="05000000000000000000" pitchFamily="2" charset="2"/>
              <a:buChar char="Ø"/>
            </a:pPr>
            <a:r>
              <a:rPr lang="hr-HR" sz="2800" dirty="0" smtClean="0"/>
              <a:t>Slane: mora (Jadransko more)</a:t>
            </a:r>
          </a:p>
          <a:p>
            <a:pPr>
              <a:buFont typeface="Wingdings" panose="05000000000000000000" pitchFamily="2" charset="2"/>
              <a:buChar char="Ø"/>
            </a:pPr>
            <a:endParaRPr lang="hr-HR" dirty="0"/>
          </a:p>
          <a:p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4044" y="3269394"/>
            <a:ext cx="5057956" cy="3588606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4044" y="0"/>
            <a:ext cx="5057955" cy="3371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4070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8A22FCE4-0669-48F7-864D-3F5A2A6355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9894" y="1276709"/>
            <a:ext cx="10291314" cy="5109714"/>
          </a:xfrm>
        </p:spPr>
        <p:txBody>
          <a:bodyPr>
            <a:normAutofit/>
          </a:bodyPr>
          <a:lstStyle/>
          <a:p>
            <a:r>
              <a:rPr lang="hr-HR" sz="2200" dirty="0" smtClean="0"/>
              <a:t>Zdrave </a:t>
            </a:r>
            <a:r>
              <a:rPr lang="hr-HR" sz="2200" dirty="0"/>
              <a:t>i pitke vode na Zemlji ima u izobilju.		</a:t>
            </a:r>
            <a:endParaRPr lang="hr-HR" sz="2200" dirty="0" smtClean="0"/>
          </a:p>
          <a:p>
            <a:pPr marL="0" indent="0">
              <a:buNone/>
            </a:pPr>
            <a:r>
              <a:rPr lang="hr-HR" sz="2200" dirty="0" smtClean="0"/>
              <a:t>	DA</a:t>
            </a:r>
            <a:r>
              <a:rPr lang="hr-HR" sz="2200" dirty="0"/>
              <a:t>		</a:t>
            </a:r>
            <a:r>
              <a:rPr lang="hr-HR" sz="2200" dirty="0" smtClean="0"/>
              <a:t>NE</a:t>
            </a:r>
            <a:endParaRPr lang="hr-HR" sz="2200" dirty="0"/>
          </a:p>
          <a:p>
            <a:r>
              <a:rPr lang="hr-HR" sz="2200" dirty="0" smtClean="0"/>
              <a:t> </a:t>
            </a:r>
            <a:r>
              <a:rPr lang="hr-HR" sz="2200" dirty="0"/>
              <a:t>Voda za piće treba biti očišćena od nečistoća i uzročnika bolesti.	</a:t>
            </a:r>
            <a:endParaRPr lang="hr-HR" sz="2200" dirty="0" smtClean="0"/>
          </a:p>
          <a:p>
            <a:pPr marL="0" indent="0">
              <a:buNone/>
            </a:pPr>
            <a:r>
              <a:rPr lang="hr-HR" sz="2200" dirty="0" smtClean="0"/>
              <a:t>	DA		NE</a:t>
            </a:r>
            <a:endParaRPr lang="hr-HR" sz="2200" dirty="0"/>
          </a:p>
          <a:p>
            <a:r>
              <a:rPr lang="hr-HR" sz="2200" dirty="0" smtClean="0"/>
              <a:t> </a:t>
            </a:r>
            <a:r>
              <a:rPr lang="hr-HR" sz="2200" dirty="0"/>
              <a:t>Vodu treba štedjeti pri svakodnevnoj uporabi</a:t>
            </a:r>
            <a:r>
              <a:rPr lang="hr-HR" sz="2200" dirty="0" smtClean="0"/>
              <a:t>.</a:t>
            </a:r>
          </a:p>
          <a:p>
            <a:pPr marL="0" indent="0">
              <a:buNone/>
            </a:pPr>
            <a:r>
              <a:rPr lang="hr-HR" sz="2200" dirty="0"/>
              <a:t>	</a:t>
            </a:r>
            <a:r>
              <a:rPr lang="hr-HR" sz="2200" dirty="0" smtClean="0"/>
              <a:t> DA	</a:t>
            </a:r>
            <a:r>
              <a:rPr lang="hr-HR" sz="2200" dirty="0"/>
              <a:t>	</a:t>
            </a:r>
            <a:r>
              <a:rPr lang="hr-HR" sz="2200" dirty="0" smtClean="0"/>
              <a:t>NE</a:t>
            </a:r>
            <a:endParaRPr lang="hr-HR" sz="2200" dirty="0"/>
          </a:p>
          <a:p>
            <a:r>
              <a:rPr lang="it-IT" sz="2200" dirty="0" err="1" smtClean="0"/>
              <a:t>Smiju</a:t>
            </a:r>
            <a:r>
              <a:rPr lang="it-IT" sz="2200" dirty="0" smtClean="0"/>
              <a:t> </a:t>
            </a:r>
            <a:r>
              <a:rPr lang="it-IT" sz="2200" dirty="0"/>
              <a:t>li se </a:t>
            </a:r>
            <a:r>
              <a:rPr lang="it-IT" sz="2200" dirty="0" err="1"/>
              <a:t>vode</a:t>
            </a:r>
            <a:r>
              <a:rPr lang="it-IT" sz="2200" dirty="0"/>
              <a:t> </a:t>
            </a:r>
            <a:r>
              <a:rPr lang="it-IT" sz="2200" dirty="0" err="1"/>
              <a:t>zagađivati</a:t>
            </a:r>
            <a:r>
              <a:rPr lang="it-IT" sz="2200" dirty="0"/>
              <a:t> </a:t>
            </a:r>
            <a:r>
              <a:rPr lang="it-IT" sz="2200" dirty="0" err="1"/>
              <a:t>otpadom</a:t>
            </a:r>
            <a:r>
              <a:rPr lang="it-IT" sz="2200" dirty="0"/>
              <a:t>? _______________________________</a:t>
            </a:r>
            <a:endParaRPr lang="hr-HR" sz="2200" dirty="0"/>
          </a:p>
          <a:p>
            <a:r>
              <a:rPr lang="hr-HR" sz="2200" dirty="0"/>
              <a:t>Smije li se trošiti velika količina vode? _______________________________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85095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Plava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" id="{B8441ADB-2E43-4AF7-B97A-BD870242C6A8}" vid="{BACC050B-8757-4460-95D8-E37B46A6B421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215</TotalTime>
  <Words>239</Words>
  <Application>Microsoft Office PowerPoint</Application>
  <PresentationFormat>Custom</PresentationFormat>
  <Paragraphs>68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Ion</vt:lpstr>
      <vt:lpstr>SVJETSKI DAN VODA</vt:lpstr>
      <vt:lpstr>PowerPoint Presentation</vt:lpstr>
      <vt:lpstr>Voda za sve</vt:lpstr>
      <vt:lpstr>PowerPoint Presentation</vt:lpstr>
      <vt:lpstr>PowerPoint Presentation</vt:lpstr>
      <vt:lpstr>PowerPoint Presentation</vt:lpstr>
      <vt:lpstr>Vode tekućice</vt:lpstr>
      <vt:lpstr>Vode stajačice</vt:lpstr>
      <vt:lpstr>PowerPoint Presentation</vt:lpstr>
      <vt:lpstr>PowerPoint Presentation</vt:lpstr>
      <vt:lpstr>izvori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SVJETSKI DAN VODA</dc:title>
  <dc:creator>dstrmecki</dc:creator>
  <cp:lastModifiedBy>Loreana Selišek Butina</cp:lastModifiedBy>
  <cp:revision>27</cp:revision>
  <dcterms:created xsi:type="dcterms:W3CDTF">2019-03-18T20:03:36Z</dcterms:created>
  <dcterms:modified xsi:type="dcterms:W3CDTF">2020-01-26T17:59:44Z</dcterms:modified>
</cp:coreProperties>
</file>