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5"/>
  </p:notesMasterIdLst>
  <p:sldIdLst>
    <p:sldId id="257" r:id="rId2"/>
    <p:sldId id="258" r:id="rId3"/>
    <p:sldId id="276" r:id="rId4"/>
    <p:sldId id="278" r:id="rId5"/>
    <p:sldId id="291" r:id="rId6"/>
    <p:sldId id="289" r:id="rId7"/>
    <p:sldId id="280" r:id="rId8"/>
    <p:sldId id="262" r:id="rId9"/>
    <p:sldId id="281" r:id="rId10"/>
    <p:sldId id="290" r:id="rId11"/>
    <p:sldId id="282" r:id="rId12"/>
    <p:sldId id="283" r:id="rId13"/>
    <p:sldId id="284" r:id="rId14"/>
    <p:sldId id="286" r:id="rId15"/>
    <p:sldId id="294" r:id="rId16"/>
    <p:sldId id="300" r:id="rId17"/>
    <p:sldId id="267" r:id="rId18"/>
    <p:sldId id="297" r:id="rId19"/>
    <p:sldId id="268" r:id="rId20"/>
    <p:sldId id="299" r:id="rId21"/>
    <p:sldId id="274" r:id="rId22"/>
    <p:sldId id="270" r:id="rId23"/>
    <p:sldId id="272" r:id="rId2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47" autoAdjust="0"/>
  </p:normalViewPr>
  <p:slideViewPr>
    <p:cSldViewPr>
      <p:cViewPr varScale="1">
        <p:scale>
          <a:sx n="99" d="100"/>
          <a:sy n="99" d="100"/>
        </p:scale>
        <p:origin x="15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5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9D1AD-456F-4D07-9F8D-347F349A6C7E}" type="datetimeFigureOut">
              <a:rPr lang="en-GB" smtClean="0"/>
              <a:t>03/05/2018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CF177-946A-40D4-B559-8F2E3AC14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94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CF177-946A-40D4-B559-8F2E3AC1440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950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CF177-946A-40D4-B559-8F2E3AC1440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80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4866F-C40B-434B-AF05-B57B842BB346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0A12-48F7-40D6-9025-D85A932AE0D1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0207F-932F-4DE7-B13C-A60094D28C53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B4E0-C4AF-4612-A98A-4DFD4A7D0EC5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8FDE-6FF7-4321-A693-EB77A32CCB4E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9C25-E484-45B7-BED4-1BBFF6A908BC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45D97-DB68-4B2C-9966-F504D6031FBD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23D8-999A-43B5-8DAC-C46807173A25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E9F4A-2553-4B9A-BB0C-2F485E0BA989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E895-A9B3-4951-933F-2C866FC3F530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F8D615-416F-4112-8104-EDC76E311179}" type="slidenum">
              <a:rPr lang="hr-HR" smtClean="0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r-HR">
              <a:solidFill>
                <a:srgbClr val="FFFF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r-HR">
              <a:solidFill>
                <a:srgbClr val="FFFF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EFEAD8-75C8-4AC2-92CB-47BC6E78A844}" type="slidenum">
              <a:rPr lang="hr-HR" smtClean="0">
                <a:solidFill>
                  <a:srgbClr val="FFFF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r-HR">
              <a:solidFill>
                <a:srgbClr val="FFFF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92697"/>
            <a:ext cx="7772400" cy="2304255"/>
          </a:xfrm>
        </p:spPr>
        <p:txBody>
          <a:bodyPr/>
          <a:lstStyle/>
          <a:p>
            <a:pPr algn="ctr"/>
            <a:r>
              <a:rPr lang="hr-HR" sz="5400" dirty="0">
                <a:latin typeface="+mn-lt"/>
              </a:rPr>
              <a:t>PERSONAL </a:t>
            </a:r>
            <a:r>
              <a:rPr lang="hr-HR" sz="5400" dirty="0" smtClean="0">
                <a:latin typeface="+mn-lt"/>
              </a:rPr>
              <a:t>PROJECT</a:t>
            </a:r>
            <a:r>
              <a:rPr lang="hr-HR" smtClean="0">
                <a:latin typeface="+mn-lt"/>
              </a:rPr>
              <a:t/>
            </a:r>
            <a:br>
              <a:rPr lang="hr-HR" smtClean="0">
                <a:latin typeface="+mn-lt"/>
              </a:rPr>
            </a:br>
            <a:r>
              <a:rPr lang="hr-HR" smtClean="0">
                <a:latin typeface="+mn-lt"/>
              </a:rPr>
              <a:t>2018/2019 </a:t>
            </a:r>
            <a:endParaRPr lang="hr-HR" dirty="0"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000" dirty="0" smtClean="0">
                <a:latin typeface="+mj-lt"/>
              </a:rPr>
              <a:t>ALL YOU NEED TO </a:t>
            </a:r>
            <a:r>
              <a:rPr lang="hr-HR" sz="4000" dirty="0" smtClean="0">
                <a:latin typeface="+mj-lt"/>
              </a:rPr>
              <a:t>KNOW</a:t>
            </a:r>
          </a:p>
          <a:p>
            <a:pPr algn="ctr"/>
            <a:r>
              <a:rPr lang="hr-HR" sz="4000" dirty="0" smtClean="0">
                <a:latin typeface="+mj-lt"/>
              </a:rPr>
              <a:t>ABOUT </a:t>
            </a:r>
            <a:r>
              <a:rPr lang="hr-HR" sz="4000" smtClean="0">
                <a:latin typeface="+mj-lt"/>
              </a:rPr>
              <a:t>Personal Project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73529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b="1" dirty="0" smtClean="0"/>
              <a:t>IB MYP GLOBAL CONTEXTS</a:t>
            </a:r>
            <a:endParaRPr lang="en-GB" sz="4800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3768" y="2016762"/>
            <a:ext cx="4176464" cy="42925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01006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/>
          <a:lstStyle/>
          <a:p>
            <a:pPr algn="ctr"/>
            <a:r>
              <a:rPr lang="hr-HR" sz="4000" b="1" dirty="0" smtClean="0">
                <a:latin typeface="+mn-lt"/>
              </a:rPr>
              <a:t>GLOBAL CONTEXTS </a:t>
            </a:r>
            <a:endParaRPr lang="hr-HR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37192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+mn-lt"/>
              </a:rPr>
              <a:t>I</a:t>
            </a:r>
            <a:r>
              <a:rPr lang="en-US" b="1" dirty="0" err="1" smtClean="0">
                <a:latin typeface="+mj-lt"/>
              </a:rPr>
              <a:t>dentities</a:t>
            </a:r>
            <a:r>
              <a:rPr lang="en-US" b="1" dirty="0" smtClean="0">
                <a:latin typeface="+mj-lt"/>
              </a:rPr>
              <a:t> and </a:t>
            </a:r>
            <a:r>
              <a:rPr lang="hr-HR" b="1" dirty="0" smtClean="0">
                <a:latin typeface="+mj-lt"/>
              </a:rPr>
              <a:t>R</a:t>
            </a:r>
            <a:r>
              <a:rPr lang="en-US" b="1" dirty="0" err="1" smtClean="0">
                <a:latin typeface="+mj-lt"/>
              </a:rPr>
              <a:t>elationships</a:t>
            </a:r>
            <a:r>
              <a:rPr lang="hr-HR" dirty="0" smtClean="0">
                <a:latin typeface="+mj-lt"/>
              </a:rPr>
              <a:t>-</a:t>
            </a:r>
            <a:r>
              <a:rPr lang="en-US" dirty="0" smtClean="0">
                <a:latin typeface="+mj-lt"/>
              </a:rPr>
              <a:t>Who </a:t>
            </a:r>
            <a:r>
              <a:rPr lang="en-US" dirty="0">
                <a:latin typeface="+mj-lt"/>
              </a:rPr>
              <a:t>am I ? Who are we</a:t>
            </a:r>
            <a:r>
              <a:rPr lang="en-US" dirty="0" smtClean="0">
                <a:latin typeface="+mj-lt"/>
              </a:rPr>
              <a:t>?</a:t>
            </a:r>
            <a:endParaRPr lang="en-US" dirty="0">
              <a:latin typeface="+mj-lt"/>
            </a:endParaRPr>
          </a:p>
          <a:p>
            <a:r>
              <a:rPr lang="hr-HR" b="1" dirty="0">
                <a:latin typeface="+mj-lt"/>
              </a:rPr>
              <a:t>O</a:t>
            </a:r>
            <a:r>
              <a:rPr lang="en-US" b="1" dirty="0" err="1" smtClean="0">
                <a:latin typeface="+mj-lt"/>
              </a:rPr>
              <a:t>rientation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>
                <a:latin typeface="+mj-lt"/>
              </a:rPr>
              <a:t>in </a:t>
            </a:r>
            <a:r>
              <a:rPr lang="hr-HR" b="1" dirty="0" smtClean="0">
                <a:latin typeface="+mj-lt"/>
              </a:rPr>
              <a:t>S</a:t>
            </a:r>
            <a:r>
              <a:rPr lang="en-US" b="1" dirty="0" smtClean="0">
                <a:latin typeface="+mj-lt"/>
              </a:rPr>
              <a:t>pace </a:t>
            </a:r>
            <a:r>
              <a:rPr lang="en-US" b="1" dirty="0">
                <a:latin typeface="+mj-lt"/>
              </a:rPr>
              <a:t>and </a:t>
            </a:r>
            <a:r>
              <a:rPr lang="hr-HR" b="1" dirty="0">
                <a:latin typeface="+mj-lt"/>
              </a:rPr>
              <a:t>T</a:t>
            </a:r>
            <a:r>
              <a:rPr lang="en-US" b="1" dirty="0" err="1" smtClean="0">
                <a:latin typeface="+mj-lt"/>
              </a:rPr>
              <a:t>ime</a:t>
            </a:r>
            <a:r>
              <a:rPr lang="hr-HR" dirty="0" smtClean="0">
                <a:latin typeface="+mj-lt"/>
              </a:rPr>
              <a:t>-</a:t>
            </a:r>
            <a:r>
              <a:rPr lang="en-US" dirty="0">
                <a:latin typeface="+mj-lt"/>
              </a:rPr>
              <a:t>What is the meaning of ‘when’ and ‘where</a:t>
            </a:r>
            <a:r>
              <a:rPr lang="en-US" dirty="0" smtClean="0">
                <a:latin typeface="+mj-lt"/>
              </a:rPr>
              <a:t>’?</a:t>
            </a:r>
            <a:endParaRPr lang="en-US" dirty="0">
              <a:latin typeface="+mj-lt"/>
            </a:endParaRPr>
          </a:p>
          <a:p>
            <a:r>
              <a:rPr lang="hr-HR" b="1" dirty="0">
                <a:latin typeface="+mj-lt"/>
              </a:rPr>
              <a:t>P</a:t>
            </a:r>
            <a:r>
              <a:rPr lang="en-US" b="1" dirty="0" err="1" smtClean="0">
                <a:latin typeface="+mj-lt"/>
              </a:rPr>
              <a:t>ersonal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>
                <a:latin typeface="+mj-lt"/>
              </a:rPr>
              <a:t>and </a:t>
            </a:r>
            <a:r>
              <a:rPr lang="hr-HR" b="1" dirty="0" smtClean="0">
                <a:latin typeface="+mj-lt"/>
              </a:rPr>
              <a:t>C</a:t>
            </a:r>
            <a:r>
              <a:rPr lang="en-US" b="1" dirty="0" err="1" smtClean="0">
                <a:latin typeface="+mj-lt"/>
              </a:rPr>
              <a:t>ultural</a:t>
            </a:r>
            <a:r>
              <a:rPr lang="en-US" b="1" dirty="0" smtClean="0">
                <a:latin typeface="+mj-lt"/>
              </a:rPr>
              <a:t> </a:t>
            </a:r>
            <a:r>
              <a:rPr lang="hr-HR" b="1" dirty="0">
                <a:latin typeface="+mj-lt"/>
              </a:rPr>
              <a:t>E</a:t>
            </a:r>
            <a:r>
              <a:rPr lang="en-US" b="1" dirty="0" err="1" smtClean="0">
                <a:latin typeface="+mj-lt"/>
              </a:rPr>
              <a:t>xpression</a:t>
            </a:r>
            <a:r>
              <a:rPr lang="hr-HR" b="1" dirty="0" smtClean="0">
                <a:latin typeface="+mj-lt"/>
              </a:rPr>
              <a:t>-</a:t>
            </a:r>
            <a:r>
              <a:rPr lang="en-US" dirty="0" smtClean="0">
                <a:latin typeface="+mj-lt"/>
              </a:rPr>
              <a:t>What </a:t>
            </a:r>
            <a:r>
              <a:rPr lang="en-US" dirty="0">
                <a:latin typeface="+mj-lt"/>
              </a:rPr>
              <a:t>is the nature and purpose of </a:t>
            </a:r>
            <a:r>
              <a:rPr lang="en-US" dirty="0" smtClean="0">
                <a:latin typeface="+mj-lt"/>
              </a:rPr>
              <a:t>creative</a:t>
            </a:r>
            <a:r>
              <a:rPr lang="hr-HR" dirty="0" smtClean="0">
                <a:latin typeface="+mj-lt"/>
              </a:rPr>
              <a:t> </a:t>
            </a:r>
            <a:r>
              <a:rPr lang="en-GB" dirty="0" smtClean="0">
                <a:latin typeface="+mj-lt"/>
              </a:rPr>
              <a:t>expression?</a:t>
            </a:r>
            <a:r>
              <a:rPr lang="en-US" dirty="0" smtClean="0">
                <a:latin typeface="+mj-lt"/>
              </a:rPr>
              <a:t> </a:t>
            </a:r>
            <a:endParaRPr lang="hr-HR" dirty="0" smtClean="0">
              <a:latin typeface="+mj-lt"/>
            </a:endParaRPr>
          </a:p>
          <a:p>
            <a:r>
              <a:rPr lang="en-GB" b="1" dirty="0">
                <a:latin typeface="+mj-lt"/>
              </a:rPr>
              <a:t>Scientific and Technical Innovation-How </a:t>
            </a:r>
            <a:r>
              <a:rPr lang="en-GB" dirty="0">
                <a:latin typeface="+mj-lt"/>
              </a:rPr>
              <a:t>do we understand the worlds in which we live?  </a:t>
            </a:r>
            <a:endParaRPr lang="hr-HR" dirty="0" smtClean="0">
              <a:latin typeface="+mj-lt"/>
            </a:endParaRPr>
          </a:p>
          <a:p>
            <a:r>
              <a:rPr lang="en-GB" b="1" dirty="0" smtClean="0">
                <a:latin typeface="+mj-lt"/>
              </a:rPr>
              <a:t>Globalization </a:t>
            </a:r>
            <a:r>
              <a:rPr lang="en-GB" b="1" dirty="0">
                <a:latin typeface="+mj-lt"/>
              </a:rPr>
              <a:t>and Sustainability- </a:t>
            </a:r>
            <a:r>
              <a:rPr lang="en-GB" dirty="0">
                <a:latin typeface="+mj-lt"/>
              </a:rPr>
              <a:t>How is everything connected</a:t>
            </a:r>
            <a:r>
              <a:rPr lang="en-GB" dirty="0" smtClean="0">
                <a:latin typeface="+mj-lt"/>
              </a:rPr>
              <a:t>?</a:t>
            </a:r>
            <a:endParaRPr lang="en-GB" dirty="0">
              <a:latin typeface="+mj-lt"/>
            </a:endParaRPr>
          </a:p>
          <a:p>
            <a:r>
              <a:rPr lang="en-GB" b="1" dirty="0">
                <a:latin typeface="+mj-lt"/>
              </a:rPr>
              <a:t>Fairness and Development</a:t>
            </a:r>
            <a:r>
              <a:rPr lang="en-GB" dirty="0">
                <a:latin typeface="+mj-lt"/>
              </a:rPr>
              <a:t>-What are the consequences of our common humanity?</a:t>
            </a:r>
          </a:p>
          <a:p>
            <a:endParaRPr lang="en-US" dirty="0">
              <a:latin typeface="+mn-lt"/>
            </a:endParaRP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40703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3600" dirty="0" smtClean="0">
                <a:latin typeface="+mn-lt"/>
              </a:rPr>
              <a:t/>
            </a:r>
            <a:br>
              <a:rPr lang="hr-HR" sz="3600" dirty="0" smtClean="0">
                <a:latin typeface="+mn-lt"/>
              </a:rPr>
            </a:b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sz="4400" b="1" dirty="0">
                <a:latin typeface="+mn-lt"/>
              </a:rPr>
              <a:t>CREATING CRITERIA FOR THE </a:t>
            </a:r>
            <a:r>
              <a:rPr lang="en-US" sz="4400" b="1" dirty="0" smtClean="0">
                <a:latin typeface="+mn-lt"/>
              </a:rPr>
              <a:t>PRODUCT/OUTCOME</a:t>
            </a:r>
            <a:endParaRPr lang="hr-HR" sz="4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define </a:t>
            </a:r>
            <a:r>
              <a:rPr lang="en-US" dirty="0">
                <a:latin typeface="+mn-lt"/>
              </a:rPr>
              <a:t>realistic </a:t>
            </a:r>
            <a:r>
              <a:rPr lang="en-US" dirty="0" smtClean="0">
                <a:latin typeface="+mn-lt"/>
              </a:rPr>
              <a:t>criteria</a:t>
            </a:r>
            <a:r>
              <a:rPr lang="hr-HR" dirty="0" smtClean="0">
                <a:latin typeface="+mn-lt"/>
              </a:rPr>
              <a:t>/	</a:t>
            </a:r>
            <a:r>
              <a:rPr lang="hr-HR" dirty="0" err="1" smtClean="0">
                <a:latin typeface="+mn-lt"/>
              </a:rPr>
              <a:t>specifications</a:t>
            </a:r>
            <a:r>
              <a:rPr lang="hr-H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to measure the quality of the project’s final outcome or </a:t>
            </a:r>
            <a:r>
              <a:rPr lang="en-US" dirty="0" smtClean="0">
                <a:latin typeface="+mn-lt"/>
              </a:rPr>
              <a:t>product </a:t>
            </a:r>
            <a:endParaRPr lang="hr-HR" dirty="0" smtClean="0">
              <a:latin typeface="+mn-lt"/>
            </a:endParaRPr>
          </a:p>
          <a:p>
            <a:r>
              <a:rPr lang="hr-HR" dirty="0" err="1"/>
              <a:t>t</a:t>
            </a:r>
            <a:r>
              <a:rPr lang="hr-HR" dirty="0" err="1" smtClean="0"/>
              <a:t>hey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b="1" dirty="0" err="1" smtClean="0"/>
              <a:t>very</a:t>
            </a:r>
            <a:r>
              <a:rPr lang="hr-HR" b="1" dirty="0" smtClean="0"/>
              <a:t> </a:t>
            </a:r>
            <a:r>
              <a:rPr lang="hr-HR" b="1" dirty="0" err="1" smtClean="0"/>
              <a:t>specific</a:t>
            </a:r>
            <a:r>
              <a:rPr lang="hr-HR" b="1" dirty="0" smtClean="0"/>
              <a:t>- </a:t>
            </a:r>
            <a:r>
              <a:rPr lang="hr-HR" dirty="0" err="1" smtClean="0"/>
              <a:t>not</a:t>
            </a:r>
            <a:r>
              <a:rPr lang="hr-HR" dirty="0" smtClean="0"/>
              <a:t> general or </a:t>
            </a:r>
            <a:r>
              <a:rPr lang="hr-HR" dirty="0" err="1" smtClean="0"/>
              <a:t>vague</a:t>
            </a:r>
            <a:endParaRPr lang="hr-HR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document </a:t>
            </a:r>
            <a:r>
              <a:rPr lang="en-US" dirty="0">
                <a:latin typeface="+mn-lt"/>
              </a:rPr>
              <a:t>the </a:t>
            </a:r>
            <a:r>
              <a:rPr lang="en-US" dirty="0" smtClean="0">
                <a:latin typeface="+mn-lt"/>
              </a:rPr>
              <a:t>criteria</a:t>
            </a:r>
            <a:r>
              <a:rPr lang="hr-HR" dirty="0" smtClean="0">
                <a:latin typeface="+mn-lt"/>
              </a:rPr>
              <a:t>/</a:t>
            </a:r>
            <a:r>
              <a:rPr lang="hr-HR" dirty="0" err="1" smtClean="0">
                <a:latin typeface="+mn-lt"/>
              </a:rPr>
              <a:t>specifications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in the process journal </a:t>
            </a:r>
            <a:endParaRPr lang="hr-HR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use </a:t>
            </a:r>
            <a:r>
              <a:rPr lang="en-US" dirty="0">
                <a:latin typeface="+mn-lt"/>
              </a:rPr>
              <a:t>them to assess the final outcome or </a:t>
            </a:r>
            <a:r>
              <a:rPr lang="en-US" dirty="0" smtClean="0">
                <a:latin typeface="+mn-lt"/>
              </a:rPr>
              <a:t>product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and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report</a:t>
            </a:r>
            <a:r>
              <a:rPr lang="hr-HR" dirty="0" smtClean="0">
                <a:latin typeface="+mn-lt"/>
              </a:rPr>
              <a:t> </a:t>
            </a:r>
            <a:r>
              <a:rPr lang="hr-HR" dirty="0" err="1" smtClean="0">
                <a:latin typeface="+mn-lt"/>
              </a:rPr>
              <a:t>it</a:t>
            </a:r>
            <a:r>
              <a:rPr lang="hr-HR" dirty="0" smtClean="0">
                <a:latin typeface="+mn-lt"/>
              </a:rPr>
              <a:t> in </a:t>
            </a:r>
            <a:r>
              <a:rPr lang="hr-HR" dirty="0" err="1" smtClean="0">
                <a:latin typeface="+mn-lt"/>
              </a:rPr>
              <a:t>your</a:t>
            </a:r>
            <a:r>
              <a:rPr lang="hr-HR" dirty="0" smtClean="0">
                <a:latin typeface="+mn-lt"/>
              </a:rPr>
              <a:t> PP </a:t>
            </a:r>
            <a:r>
              <a:rPr lang="hr-HR" dirty="0" err="1" smtClean="0">
                <a:latin typeface="+mn-lt"/>
              </a:rPr>
              <a:t>report</a:t>
            </a:r>
            <a:r>
              <a:rPr lang="hr-HR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00044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b="1" dirty="0">
                <a:latin typeface="+mn-lt"/>
              </a:rPr>
              <a:t>REPORTING THE PERSONAL PROJECT </a:t>
            </a:r>
            <a:endParaRPr lang="en-US" sz="4000" b="1" dirty="0">
              <a:latin typeface="+mn-lt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effectLst/>
                <a:latin typeface="+mj-lt"/>
              </a:rPr>
              <a:t>•</a:t>
            </a:r>
            <a:r>
              <a:rPr lang="en-US" sz="2000" dirty="0">
                <a:effectLst/>
                <a:latin typeface="+mj-lt"/>
              </a:rPr>
              <a:t>	a written report  1,500 – 3,500 words in the format of an academic report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electronic ( website, blog, slideshow) 1,500-3,500 words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an oral report ( podcast, radio broadcast ,recorded) 13-15 minutes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visual ( film)  13-15 minutes </a:t>
            </a:r>
            <a:endParaRPr lang="hr-HR" sz="2000" dirty="0" smtClean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 smtClean="0">
              <a:effectLst/>
              <a:latin typeface="+mj-lt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 b="1" dirty="0">
                <a:effectLst/>
                <a:latin typeface="+mj-lt"/>
              </a:rPr>
              <a:t>The report does not replace the product/outcome of the personal </a:t>
            </a:r>
            <a:r>
              <a:rPr lang="en-US" sz="2400" b="1" dirty="0" smtClean="0">
                <a:effectLst/>
                <a:latin typeface="+mj-lt"/>
              </a:rPr>
              <a:t>project</a:t>
            </a:r>
            <a:endParaRPr lang="hr-HR" sz="2400" b="1" dirty="0" smtClean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2400" dirty="0" err="1">
                <a:effectLst/>
                <a:latin typeface="+mj-lt"/>
              </a:rPr>
              <a:t>Structure</a:t>
            </a:r>
            <a:r>
              <a:rPr lang="hr-HR" sz="2400" dirty="0">
                <a:effectLst/>
                <a:latin typeface="+mj-lt"/>
              </a:rPr>
              <a:t> of </a:t>
            </a:r>
            <a:r>
              <a:rPr lang="hr-HR" sz="2400" dirty="0" err="1">
                <a:effectLst/>
                <a:latin typeface="+mj-lt"/>
              </a:rPr>
              <a:t>the</a:t>
            </a:r>
            <a:r>
              <a:rPr lang="hr-HR" sz="2400" dirty="0">
                <a:effectLst/>
                <a:latin typeface="+mj-lt"/>
              </a:rPr>
              <a:t> </a:t>
            </a:r>
            <a:r>
              <a:rPr lang="hr-HR" sz="2400" dirty="0" err="1">
                <a:effectLst/>
                <a:latin typeface="+mj-lt"/>
              </a:rPr>
              <a:t>written</a:t>
            </a:r>
            <a:r>
              <a:rPr lang="hr-HR" sz="2400" dirty="0">
                <a:effectLst/>
                <a:latin typeface="+mj-lt"/>
              </a:rPr>
              <a:t> </a:t>
            </a:r>
            <a:r>
              <a:rPr lang="hr-HR" sz="2400" dirty="0" err="1">
                <a:effectLst/>
                <a:latin typeface="+mj-lt"/>
              </a:rPr>
              <a:t>report</a:t>
            </a:r>
            <a:r>
              <a:rPr lang="hr-HR" sz="2400" dirty="0">
                <a:effectLst/>
                <a:latin typeface="+mj-lt"/>
              </a:rPr>
              <a:t>: </a:t>
            </a:r>
            <a:endParaRPr lang="hr-HR" sz="2400" dirty="0" smtClean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400" dirty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Char char="o"/>
            </a:pPr>
            <a:r>
              <a:rPr lang="hr-HR" sz="2000" dirty="0">
                <a:effectLst/>
                <a:latin typeface="+mj-lt"/>
              </a:rPr>
              <a:t>Title </a:t>
            </a:r>
            <a:r>
              <a:rPr lang="hr-HR" sz="2000" dirty="0" err="1">
                <a:effectLst/>
                <a:latin typeface="+mj-lt"/>
              </a:rPr>
              <a:t>page</a:t>
            </a:r>
            <a:r>
              <a:rPr lang="hr-HR" sz="2000" dirty="0">
                <a:effectLst/>
                <a:latin typeface="+mj-lt"/>
              </a:rPr>
              <a:t>, table of </a:t>
            </a:r>
            <a:r>
              <a:rPr lang="hr-HR" sz="2000" dirty="0" err="1">
                <a:effectLst/>
                <a:latin typeface="+mj-lt"/>
              </a:rPr>
              <a:t>contents</a:t>
            </a:r>
            <a:r>
              <a:rPr lang="hr-HR" sz="2000" dirty="0">
                <a:effectLst/>
                <a:latin typeface="+mj-lt"/>
              </a:rPr>
              <a:t>, </a:t>
            </a:r>
            <a:r>
              <a:rPr lang="hr-HR" sz="2000" dirty="0" err="1">
                <a:effectLst/>
                <a:latin typeface="+mj-lt"/>
              </a:rPr>
              <a:t>body</a:t>
            </a:r>
            <a:r>
              <a:rPr lang="hr-HR" sz="2000" dirty="0">
                <a:effectLst/>
                <a:latin typeface="+mj-lt"/>
              </a:rPr>
              <a:t> of the </a:t>
            </a:r>
            <a:r>
              <a:rPr lang="hr-HR" sz="2000" dirty="0" err="1">
                <a:effectLst/>
                <a:latin typeface="+mj-lt"/>
              </a:rPr>
              <a:t>report</a:t>
            </a:r>
            <a:r>
              <a:rPr lang="hr-HR" sz="2000" dirty="0">
                <a:effectLst/>
                <a:latin typeface="+mj-lt"/>
              </a:rPr>
              <a:t>, </a:t>
            </a:r>
            <a:r>
              <a:rPr lang="hr-HR" sz="2000" dirty="0" err="1">
                <a:effectLst/>
                <a:latin typeface="+mj-lt"/>
              </a:rPr>
              <a:t>bibliography</a:t>
            </a:r>
            <a:r>
              <a:rPr lang="hr-HR" sz="2000" dirty="0">
                <a:effectLst/>
                <a:latin typeface="+mj-lt"/>
              </a:rPr>
              <a:t> or reference list, </a:t>
            </a:r>
            <a:r>
              <a:rPr lang="hr-HR" sz="2000" dirty="0" err="1" smtClean="0">
                <a:effectLst/>
                <a:latin typeface="+mj-lt"/>
              </a:rPr>
              <a:t>appendices</a:t>
            </a:r>
            <a:r>
              <a:rPr lang="hr-HR" sz="2000" dirty="0" smtClean="0">
                <a:effectLst/>
                <a:latin typeface="+mj-lt"/>
              </a:rPr>
              <a:t>- </a:t>
            </a:r>
            <a:r>
              <a:rPr lang="hr-HR" sz="2000" dirty="0" err="1" smtClean="0">
                <a:effectLst/>
                <a:latin typeface="+mj-lt"/>
              </a:rPr>
              <a:t>include</a:t>
            </a:r>
            <a:r>
              <a:rPr lang="hr-HR" sz="2000" dirty="0" smtClean="0">
                <a:effectLst/>
                <a:latin typeface="+mj-lt"/>
              </a:rPr>
              <a:t> the </a:t>
            </a:r>
            <a:r>
              <a:rPr lang="hr-HR" sz="2000" dirty="0" err="1" smtClean="0">
                <a:effectLst/>
                <a:latin typeface="+mj-lt"/>
              </a:rPr>
              <a:t>extracts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from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the</a:t>
            </a:r>
            <a:r>
              <a:rPr lang="hr-HR" sz="2000" dirty="0" smtClean="0">
                <a:effectLst/>
                <a:latin typeface="+mj-lt"/>
              </a:rPr>
              <a:t> PP </a:t>
            </a:r>
            <a:r>
              <a:rPr lang="hr-HR" sz="2000" dirty="0" err="1" smtClean="0">
                <a:effectLst/>
                <a:latin typeface="+mj-lt"/>
              </a:rPr>
              <a:t>journal</a:t>
            </a:r>
            <a:endParaRPr lang="hr-HR" sz="2000" dirty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>
              <a:effectLst/>
              <a:latin typeface="+mn-lt"/>
            </a:endParaRPr>
          </a:p>
          <a:p>
            <a:pPr>
              <a:lnSpc>
                <a:spcPct val="80000"/>
              </a:lnSpc>
            </a:pPr>
            <a:endParaRPr lang="hr-HR" sz="1800" dirty="0">
              <a:latin typeface="+mn-lt"/>
            </a:endParaRPr>
          </a:p>
          <a:p>
            <a:pPr>
              <a:lnSpc>
                <a:spcPct val="80000"/>
              </a:lnSpc>
            </a:pP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7854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hr-HR" dirty="0" smtClean="0">
                <a:latin typeface="+mn-lt"/>
              </a:rPr>
              <a:t>ACADEMIC HONESTY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91000"/>
          </a:xfrm>
        </p:spPr>
        <p:txBody>
          <a:bodyPr/>
          <a:lstStyle/>
          <a:p>
            <a:r>
              <a:rPr lang="en-GB" dirty="0" smtClean="0">
                <a:effectLst/>
                <a:latin typeface="+mn-lt"/>
              </a:rPr>
              <a:t>must </a:t>
            </a:r>
            <a:r>
              <a:rPr lang="en-GB" dirty="0">
                <a:effectLst/>
                <a:latin typeface="+mn-lt"/>
              </a:rPr>
              <a:t>be your </a:t>
            </a:r>
            <a:r>
              <a:rPr lang="en-GB" dirty="0" smtClean="0">
                <a:effectLst/>
                <a:latin typeface="+mn-lt"/>
              </a:rPr>
              <a:t>own</a:t>
            </a:r>
            <a:r>
              <a:rPr lang="hr-HR" dirty="0" smtClean="0">
                <a:effectLst/>
                <a:latin typeface="+mn-lt"/>
              </a:rPr>
              <a:t> PP</a:t>
            </a:r>
            <a:endParaRPr lang="hr-HR" u="sng" dirty="0">
              <a:effectLst/>
              <a:latin typeface="+mn-lt"/>
            </a:endParaRPr>
          </a:p>
          <a:p>
            <a:r>
              <a:rPr lang="en-GB" u="sng" dirty="0" smtClean="0">
                <a:effectLst/>
                <a:latin typeface="+mn-lt"/>
              </a:rPr>
              <a:t>must </a:t>
            </a:r>
            <a:r>
              <a:rPr lang="en-GB" u="sng" dirty="0">
                <a:effectLst/>
                <a:latin typeface="+mn-lt"/>
              </a:rPr>
              <a:t>use the academic honesty </a:t>
            </a:r>
            <a:r>
              <a:rPr lang="hr-HR" u="sng" dirty="0" err="1" smtClean="0">
                <a:effectLst/>
                <a:latin typeface="+mn-lt"/>
              </a:rPr>
              <a:t>attached</a:t>
            </a:r>
            <a:r>
              <a:rPr lang="hr-HR" u="sng" dirty="0" smtClean="0">
                <a:effectLst/>
                <a:latin typeface="+mn-lt"/>
              </a:rPr>
              <a:t> to </a:t>
            </a:r>
            <a:r>
              <a:rPr lang="hr-HR" u="sng" dirty="0" err="1" smtClean="0">
                <a:effectLst/>
                <a:latin typeface="+mn-lt"/>
              </a:rPr>
              <a:t>the</a:t>
            </a:r>
            <a:r>
              <a:rPr lang="hr-HR" u="sng" dirty="0" smtClean="0">
                <a:effectLst/>
                <a:latin typeface="+mn-lt"/>
              </a:rPr>
              <a:t> PP </a:t>
            </a:r>
            <a:r>
              <a:rPr lang="hr-HR" u="sng" dirty="0" err="1" smtClean="0">
                <a:effectLst/>
                <a:latin typeface="+mn-lt"/>
              </a:rPr>
              <a:t>Guide</a:t>
            </a:r>
            <a:endParaRPr lang="hr-HR" dirty="0">
              <a:effectLst/>
              <a:latin typeface="+mn-lt"/>
            </a:endParaRPr>
          </a:p>
          <a:p>
            <a:r>
              <a:rPr lang="hr-HR" dirty="0" err="1">
                <a:effectLst/>
                <a:latin typeface="+mn-lt"/>
              </a:rPr>
              <a:t>f</a:t>
            </a:r>
            <a:r>
              <a:rPr lang="hr-HR" dirty="0" err="1" smtClean="0">
                <a:effectLst/>
                <a:latin typeface="+mn-lt"/>
              </a:rPr>
              <a:t>ailing</a:t>
            </a:r>
            <a:r>
              <a:rPr lang="hr-HR" dirty="0" smtClean="0">
                <a:effectLst/>
                <a:latin typeface="+mn-lt"/>
              </a:rPr>
              <a:t> to </a:t>
            </a:r>
            <a:r>
              <a:rPr lang="hr-HR" dirty="0" err="1" smtClean="0">
                <a:effectLst/>
                <a:latin typeface="+mn-lt"/>
              </a:rPr>
              <a:t>acknowledge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your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sources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results</a:t>
            </a:r>
            <a:r>
              <a:rPr lang="hr-HR" dirty="0" smtClean="0">
                <a:effectLst/>
                <a:latin typeface="+mn-lt"/>
              </a:rPr>
              <a:t> in </a:t>
            </a:r>
            <a:r>
              <a:rPr lang="hr-HR" dirty="0" err="1" smtClean="0">
                <a:effectLst/>
                <a:latin typeface="+mn-lt"/>
              </a:rPr>
              <a:t>failing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hr-HR" dirty="0" err="1" smtClean="0">
                <a:effectLst/>
                <a:latin typeface="+mn-lt"/>
              </a:rPr>
              <a:t>the</a:t>
            </a:r>
            <a:r>
              <a:rPr lang="hr-HR" dirty="0" smtClean="0">
                <a:effectLst/>
                <a:latin typeface="+mn-lt"/>
              </a:rPr>
              <a:t> PP</a:t>
            </a:r>
          </a:p>
          <a:p>
            <a:r>
              <a:rPr lang="en-GB" dirty="0" smtClean="0">
                <a:effectLst/>
                <a:latin typeface="+mn-lt"/>
              </a:rPr>
              <a:t>if </a:t>
            </a:r>
            <a:r>
              <a:rPr lang="en-GB" dirty="0">
                <a:effectLst/>
                <a:latin typeface="+mn-lt"/>
              </a:rPr>
              <a:t>you copy someone else’s </a:t>
            </a:r>
            <a:r>
              <a:rPr lang="hr-HR" dirty="0" smtClean="0">
                <a:effectLst/>
                <a:latin typeface="+mn-lt"/>
              </a:rPr>
              <a:t>PP </a:t>
            </a:r>
            <a:r>
              <a:rPr lang="hr-HR" dirty="0" err="1" smtClean="0">
                <a:effectLst/>
                <a:latin typeface="+mn-lt"/>
              </a:rPr>
              <a:t>you</a:t>
            </a:r>
            <a:r>
              <a:rPr lang="hr-HR" dirty="0" smtClean="0">
                <a:effectLst/>
                <a:latin typeface="+mn-lt"/>
              </a:rPr>
              <a:t> </a:t>
            </a:r>
            <a:r>
              <a:rPr lang="en-GB" dirty="0" smtClean="0">
                <a:effectLst/>
                <a:latin typeface="+mn-lt"/>
              </a:rPr>
              <a:t>will </a:t>
            </a:r>
            <a:r>
              <a:rPr lang="en-GB" dirty="0">
                <a:effectLst/>
                <a:latin typeface="+mn-lt"/>
              </a:rPr>
              <a:t>be required to do a </a:t>
            </a:r>
            <a:r>
              <a:rPr lang="en-GB" dirty="0" smtClean="0">
                <a:effectLst/>
                <a:latin typeface="+mn-lt"/>
              </a:rPr>
              <a:t>new</a:t>
            </a:r>
            <a:r>
              <a:rPr lang="hr-HR" dirty="0">
                <a:effectLst/>
                <a:latin typeface="+mn-lt"/>
              </a:rPr>
              <a:t> </a:t>
            </a:r>
            <a:r>
              <a:rPr lang="hr-HR" dirty="0" smtClean="0">
                <a:effectLst/>
                <a:latin typeface="+mn-lt"/>
              </a:rPr>
              <a:t>one</a:t>
            </a:r>
            <a:endParaRPr lang="hr-HR" dirty="0">
              <a:effectLst/>
              <a:latin typeface="+mn-lt"/>
            </a:endParaRPr>
          </a:p>
          <a:p>
            <a:r>
              <a:rPr lang="hr-HR" dirty="0"/>
              <a:t>t</a:t>
            </a:r>
            <a:r>
              <a:rPr lang="en-GB" dirty="0" smtClean="0">
                <a:effectLst/>
                <a:latin typeface="+mn-lt"/>
              </a:rPr>
              <a:t>he </a:t>
            </a:r>
            <a:r>
              <a:rPr lang="en-GB" dirty="0">
                <a:effectLst/>
                <a:latin typeface="+mn-lt"/>
              </a:rPr>
              <a:t>consequences of plagiarism and cheating are based on the school’s Book of Regulations and the Code of Conduct. </a:t>
            </a:r>
            <a:endParaRPr lang="hr-HR" dirty="0">
              <a:effectLst/>
              <a:latin typeface="+mn-lt"/>
            </a:endParaRPr>
          </a:p>
          <a:p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1686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hr-HR" sz="4000" b="1" dirty="0" smtClean="0">
                <a:latin typeface="+mn-lt"/>
              </a:rPr>
              <a:t>PERSONAL PROJECT TIMELINE</a:t>
            </a:r>
            <a:br>
              <a:rPr lang="hr-HR" sz="4000" b="1" dirty="0" smtClean="0">
                <a:latin typeface="+mn-lt"/>
              </a:rPr>
            </a:br>
            <a:r>
              <a:rPr lang="hr-HR" sz="4000" b="1" dirty="0" smtClean="0">
                <a:latin typeface="+mn-lt"/>
              </a:rPr>
              <a:t>May, June 2018</a:t>
            </a:r>
            <a:endParaRPr lang="en-GB" sz="4000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257242"/>
              </p:ext>
            </p:extLst>
          </p:nvPr>
        </p:nvGraphicFramePr>
        <p:xfrm>
          <a:off x="971600" y="1628801"/>
          <a:ext cx="7488832" cy="4633509"/>
        </p:xfrm>
        <a:graphic>
          <a:graphicData uri="http://schemas.openxmlformats.org/drawingml/2006/table">
            <a:tbl>
              <a:tblPr firstRow="1" firstCol="1" bandRow="1"/>
              <a:tblGrid>
                <a:gridCol w="3519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71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Timeline</a:t>
                      </a:r>
                      <a:r>
                        <a:rPr lang="hr-H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2017/2018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 2018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2018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7811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dirty="0" err="1">
                          <a:latin typeface="+mj-lt"/>
                        </a:rPr>
                        <a:t>Intro</a:t>
                      </a:r>
                      <a:r>
                        <a:rPr lang="hr-HR" dirty="0">
                          <a:latin typeface="+mj-lt"/>
                        </a:rPr>
                        <a:t> to the </a:t>
                      </a:r>
                      <a:r>
                        <a:rPr lang="hr-HR" dirty="0" smtClean="0">
                          <a:latin typeface="+mj-lt"/>
                        </a:rPr>
                        <a:t>PP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endParaRPr lang="en-GB" dirty="0">
                        <a:latin typeface="+mj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dirty="0" err="1">
                          <a:latin typeface="+mj-lt"/>
                        </a:rPr>
                        <a:t>Choosing</a:t>
                      </a:r>
                      <a:r>
                        <a:rPr lang="hr-HR" dirty="0">
                          <a:latin typeface="+mj-lt"/>
                        </a:rPr>
                        <a:t> the </a:t>
                      </a:r>
                      <a:r>
                        <a:rPr lang="hr-HR" dirty="0" err="1" smtClean="0">
                          <a:latin typeface="+mj-lt"/>
                        </a:rPr>
                        <a:t>topic-submit</a:t>
                      </a:r>
                      <a:r>
                        <a:rPr lang="hr-HR" dirty="0" smtClean="0">
                          <a:latin typeface="+mj-lt"/>
                        </a:rPr>
                        <a:t> the </a:t>
                      </a:r>
                      <a:r>
                        <a:rPr lang="hr-HR" dirty="0" err="1" smtClean="0">
                          <a:latin typeface="+mj-lt"/>
                        </a:rPr>
                        <a:t>topic</a:t>
                      </a:r>
                      <a:r>
                        <a:rPr lang="hr-HR" dirty="0" smtClean="0">
                          <a:latin typeface="+mj-lt"/>
                        </a:rPr>
                        <a:t> to </a:t>
                      </a:r>
                      <a:r>
                        <a:rPr lang="hr-HR" dirty="0" err="1" smtClean="0">
                          <a:latin typeface="+mj-lt"/>
                        </a:rPr>
                        <a:t>Ms</a:t>
                      </a:r>
                      <a:r>
                        <a:rPr lang="hr-HR" dirty="0" smtClean="0">
                          <a:latin typeface="+mj-lt"/>
                        </a:rPr>
                        <a:t> Kos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Calibri"/>
                        <a:buNone/>
                      </a:pPr>
                      <a:endParaRPr lang="hr-HR" dirty="0" smtClean="0">
                        <a:latin typeface="+mj-lt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dirty="0" err="1" smtClean="0">
                          <a:latin typeface="+mj-lt"/>
                        </a:rPr>
                        <a:t>Supervisor</a:t>
                      </a:r>
                      <a:r>
                        <a:rPr lang="hr-HR" dirty="0" smtClean="0">
                          <a:latin typeface="+mj-lt"/>
                        </a:rPr>
                        <a:t>  </a:t>
                      </a:r>
                      <a:r>
                        <a:rPr lang="hr-HR" dirty="0" err="1">
                          <a:latin typeface="+mj-lt"/>
                        </a:rPr>
                        <a:t>appointed</a:t>
                      </a:r>
                      <a:endParaRPr lang="en-GB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b="1" dirty="0" smtClean="0">
                          <a:latin typeface="+mj-lt"/>
                        </a:rPr>
                        <a:t>3 May  2018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dirty="0" smtClean="0"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dirty="0" err="1" smtClean="0">
                          <a:latin typeface="+mj-lt"/>
                        </a:rPr>
                        <a:t>By</a:t>
                      </a:r>
                      <a:r>
                        <a:rPr lang="hr-HR" dirty="0" smtClean="0">
                          <a:latin typeface="+mj-lt"/>
                        </a:rPr>
                        <a:t> 14:00  </a:t>
                      </a:r>
                      <a:r>
                        <a:rPr lang="hr-HR" dirty="0" err="1" smtClean="0">
                          <a:latin typeface="+mj-lt"/>
                        </a:rPr>
                        <a:t>Thursday</a:t>
                      </a:r>
                      <a:endParaRPr lang="hr-HR" dirty="0" smtClean="0"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b="1" dirty="0" smtClean="0">
                          <a:latin typeface="+mj-lt"/>
                        </a:rPr>
                        <a:t>17 May 2018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dirty="0" err="1" smtClean="0">
                          <a:latin typeface="+mj-lt"/>
                        </a:rPr>
                        <a:t>By</a:t>
                      </a:r>
                      <a:r>
                        <a:rPr lang="hr-HR" dirty="0" smtClean="0">
                          <a:latin typeface="+mj-lt"/>
                        </a:rPr>
                        <a:t> </a:t>
                      </a:r>
                      <a:r>
                        <a:rPr lang="hr-HR" dirty="0" err="1" smtClean="0">
                          <a:latin typeface="+mj-lt"/>
                        </a:rPr>
                        <a:t>Tuesday</a:t>
                      </a:r>
                      <a:r>
                        <a:rPr lang="hr-HR" dirty="0" smtClean="0">
                          <a:latin typeface="+mj-lt"/>
                        </a:rPr>
                        <a:t>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b="1" dirty="0" smtClean="0">
                          <a:latin typeface="+mj-lt"/>
                        </a:rPr>
                        <a:t>23 May  2018</a:t>
                      </a:r>
                      <a:endParaRPr lang="en-GB" b="1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3544">
                <a:tc gridSpan="2"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hr-HR" sz="1600" b="1" dirty="0" smtClean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First </a:t>
                      </a:r>
                      <a:r>
                        <a:rPr lang="hr-HR" sz="1600" b="1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meeting</a:t>
                      </a:r>
                      <a:r>
                        <a:rPr lang="hr-HR" sz="1600" b="1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b="1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with</a:t>
                      </a:r>
                      <a:r>
                        <a:rPr lang="hr-HR" sz="1600" b="1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 the </a:t>
                      </a:r>
                      <a:r>
                        <a:rPr lang="hr-HR" sz="1600" b="1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supervisor</a:t>
                      </a:r>
                      <a:r>
                        <a:rPr lang="hr-HR" sz="1600" b="1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b="1" dirty="0" smtClean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– to do list: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Calibri"/>
                        <a:buNone/>
                      </a:pPr>
                      <a:endParaRPr lang="en-GB" sz="1100" b="1" dirty="0">
                        <a:effectLst/>
                        <a:latin typeface="+mj-lt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PP Plan </a:t>
                      </a:r>
                      <a:r>
                        <a:rPr lang="hr-HR" sz="1600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document</a:t>
                      </a:r>
                      <a:r>
                        <a:rPr lang="hr-HR" sz="1600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complete</a:t>
                      </a:r>
                      <a:endParaRPr lang="en-GB" sz="1100" dirty="0">
                        <a:effectLst/>
                        <a:latin typeface="+mj-lt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Making</a:t>
                      </a:r>
                      <a:r>
                        <a:rPr lang="hr-HR" sz="1600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an</a:t>
                      </a:r>
                      <a:r>
                        <a:rPr lang="hr-HR" sz="1600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outline</a:t>
                      </a:r>
                      <a:r>
                        <a:rPr lang="hr-HR" sz="1600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 of the </a:t>
                      </a:r>
                      <a:r>
                        <a:rPr lang="hr-HR" sz="1600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goal</a:t>
                      </a:r>
                      <a:r>
                        <a:rPr lang="hr-HR" sz="1600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 of the PP</a:t>
                      </a:r>
                      <a:endParaRPr lang="en-GB" sz="1100" dirty="0">
                        <a:effectLst/>
                        <a:latin typeface="+mj-lt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Topic</a:t>
                      </a:r>
                      <a:r>
                        <a:rPr lang="hr-HR" sz="1600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narrowed</a:t>
                      </a:r>
                      <a:r>
                        <a:rPr lang="hr-HR" sz="1600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 smtClean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down</a:t>
                      </a:r>
                      <a:r>
                        <a:rPr lang="hr-HR" sz="1600" dirty="0" smtClean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, </a:t>
                      </a:r>
                      <a:r>
                        <a:rPr lang="hr-HR" sz="1600" dirty="0" err="1" smtClean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if</a:t>
                      </a:r>
                      <a:r>
                        <a:rPr lang="hr-HR" sz="1600" dirty="0" smtClean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 smtClean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necessary</a:t>
                      </a:r>
                      <a:endParaRPr lang="en-GB" sz="1100" dirty="0">
                        <a:effectLst/>
                        <a:latin typeface="+mj-lt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Global </a:t>
                      </a:r>
                      <a:r>
                        <a:rPr lang="hr-HR" sz="1600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context</a:t>
                      </a:r>
                      <a:r>
                        <a:rPr lang="hr-HR" sz="1600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decided</a:t>
                      </a:r>
                      <a:endParaRPr lang="en-GB" sz="1100" dirty="0">
                        <a:effectLst/>
                        <a:latin typeface="+mj-lt"/>
                        <a:ea typeface="Times New Roman"/>
                        <a:cs typeface="MyriadPro-Regular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•"/>
                      </a:pPr>
                      <a:r>
                        <a:rPr lang="hr-HR" sz="1600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PP </a:t>
                      </a:r>
                      <a:r>
                        <a:rPr lang="hr-HR" sz="1600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proposal</a:t>
                      </a:r>
                      <a:r>
                        <a:rPr lang="hr-HR" sz="1600" dirty="0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 </a:t>
                      </a:r>
                      <a:r>
                        <a:rPr lang="hr-HR" sz="1600" dirty="0" err="1">
                          <a:effectLst/>
                          <a:latin typeface="+mj-lt"/>
                          <a:ea typeface="Times New Roman"/>
                          <a:cs typeface="MyriadPro-Regular"/>
                        </a:rPr>
                        <a:t>defined</a:t>
                      </a:r>
                      <a:endParaRPr lang="en-GB" sz="1100" dirty="0">
                        <a:effectLst/>
                        <a:latin typeface="+mj-lt"/>
                        <a:ea typeface="Times New Roman"/>
                        <a:cs typeface="MyriadPro-Regular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By</a:t>
                      </a:r>
                      <a:r>
                        <a:rPr lang="hr-HR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20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Monday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r>
                        <a:rPr lang="hr-HR" sz="20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 2018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00213" y="2752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61981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600" b="1" dirty="0">
                <a:latin typeface="+mn-lt"/>
              </a:rPr>
              <a:t>PHASE </a:t>
            </a:r>
            <a:r>
              <a:rPr lang="hr-HR" sz="3600" b="1" dirty="0" smtClean="0">
                <a:latin typeface="+mn-lt"/>
              </a:rPr>
              <a:t>1   </a:t>
            </a:r>
            <a:r>
              <a:rPr lang="hr-HR" sz="3600" b="1" dirty="0">
                <a:latin typeface="+mn-lt"/>
              </a:rPr>
              <a:t>OF  </a:t>
            </a:r>
            <a:r>
              <a:rPr lang="hr-HR" sz="3600" b="1" dirty="0" smtClean="0">
                <a:latin typeface="+mn-lt"/>
              </a:rPr>
              <a:t>PP</a:t>
            </a:r>
            <a:r>
              <a:rPr lang="hr-HR" sz="3600" dirty="0" smtClean="0">
                <a:latin typeface="+mn-lt"/>
              </a:rPr>
              <a:t/>
            </a:r>
            <a:br>
              <a:rPr lang="hr-HR" sz="3600" dirty="0" smtClean="0">
                <a:latin typeface="+mn-lt"/>
              </a:rPr>
            </a:br>
            <a:r>
              <a:rPr lang="hr-HR" sz="3200" dirty="0" smtClean="0">
                <a:latin typeface="+mn-lt"/>
              </a:rPr>
              <a:t>May, June 2018</a:t>
            </a:r>
            <a:endParaRPr lang="hr-HR" sz="3200" dirty="0">
              <a:latin typeface="+mn-lt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800" dirty="0" err="1" smtClean="0">
                <a:effectLst/>
                <a:latin typeface="+mj-lt"/>
              </a:rPr>
              <a:t>choose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>
                <a:effectLst/>
                <a:latin typeface="+mj-lt"/>
              </a:rPr>
              <a:t>a </a:t>
            </a:r>
            <a:r>
              <a:rPr lang="hr-HR" sz="2800" dirty="0" err="1">
                <a:effectLst/>
                <a:latin typeface="+mj-lt"/>
              </a:rPr>
              <a:t>topic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and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b="1" u="sng" dirty="0" err="1">
                <a:effectLst/>
                <a:latin typeface="+mj-lt"/>
              </a:rPr>
              <a:t>submit</a:t>
            </a:r>
            <a:r>
              <a:rPr lang="hr-HR" sz="2800" b="1" u="sng" dirty="0">
                <a:effectLst/>
                <a:latin typeface="+mj-lt"/>
              </a:rPr>
              <a:t> the </a:t>
            </a:r>
            <a:r>
              <a:rPr lang="hr-HR" sz="2800" b="1" u="sng" dirty="0" err="1">
                <a:effectLst/>
                <a:latin typeface="+mj-lt"/>
              </a:rPr>
              <a:t>topic</a:t>
            </a:r>
            <a:r>
              <a:rPr lang="hr-HR" sz="2800" b="1" u="sng" dirty="0">
                <a:effectLst/>
                <a:latin typeface="+mj-lt"/>
              </a:rPr>
              <a:t> to </a:t>
            </a:r>
            <a:r>
              <a:rPr lang="hr-HR" sz="2800" b="1" u="sng" dirty="0" smtClean="0">
                <a:latin typeface="+mj-lt"/>
              </a:rPr>
              <a:t>Ms Kos, </a:t>
            </a:r>
            <a:r>
              <a:rPr lang="hr-HR" sz="2800" b="1" u="sng" dirty="0" smtClean="0">
                <a:effectLst/>
                <a:latin typeface="+mj-lt"/>
              </a:rPr>
              <a:t>MYP </a:t>
            </a:r>
            <a:r>
              <a:rPr lang="hr-HR" sz="2800" b="1" u="sng" dirty="0" err="1">
                <a:effectLst/>
                <a:latin typeface="+mj-lt"/>
              </a:rPr>
              <a:t>coordinator</a:t>
            </a:r>
            <a:r>
              <a:rPr lang="hr-HR" sz="2800" b="1" u="sng" dirty="0">
                <a:effectLst/>
                <a:latin typeface="+mj-lt"/>
              </a:rPr>
              <a:t> </a:t>
            </a:r>
            <a:r>
              <a:rPr lang="hr-HR" sz="2800" b="1" u="sng" dirty="0" err="1" smtClean="0">
                <a:effectLst/>
                <a:latin typeface="+mj-lt"/>
              </a:rPr>
              <a:t>by</a:t>
            </a:r>
            <a:r>
              <a:rPr lang="hr-HR" sz="2800" b="1" u="sng" dirty="0">
                <a:effectLst/>
                <a:latin typeface="+mj-lt"/>
              </a:rPr>
              <a:t> </a:t>
            </a:r>
            <a:r>
              <a:rPr lang="hr-HR" sz="2800" dirty="0">
                <a:latin typeface="+mj-lt"/>
              </a:rPr>
              <a:t> </a:t>
            </a:r>
            <a:r>
              <a:rPr lang="hr-HR" sz="2800" b="1" dirty="0" smtClean="0">
                <a:latin typeface="+mj-lt"/>
              </a:rPr>
              <a:t>14:00, </a:t>
            </a:r>
            <a:r>
              <a:rPr lang="hr-HR" sz="2800" b="1" dirty="0" err="1" smtClean="0">
                <a:latin typeface="+mj-lt"/>
              </a:rPr>
              <a:t>Thursday</a:t>
            </a:r>
            <a:r>
              <a:rPr lang="hr-HR" sz="2800" b="1" dirty="0" smtClean="0">
                <a:latin typeface="+mj-lt"/>
              </a:rPr>
              <a:t>, 17 May 2018</a:t>
            </a:r>
            <a:endParaRPr lang="hr-HR" sz="2800" b="1" u="sng" dirty="0" smtClean="0">
              <a:effectLst/>
              <a:latin typeface="+mj-lt"/>
            </a:endParaRPr>
          </a:p>
          <a:p>
            <a:r>
              <a:rPr lang="hr-HR" sz="2800" b="1" u="sng" dirty="0" smtClean="0">
                <a:effectLst/>
                <a:latin typeface="+mj-lt"/>
              </a:rPr>
              <a:t>a </a:t>
            </a:r>
            <a:r>
              <a:rPr lang="hr-HR" sz="2800" dirty="0" err="1" smtClean="0">
                <a:effectLst/>
                <a:latin typeface="+mj-lt"/>
              </a:rPr>
              <a:t>supervisor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will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be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assigned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and</a:t>
            </a:r>
            <a:r>
              <a:rPr lang="hr-HR" sz="2800" dirty="0">
                <a:effectLst/>
                <a:latin typeface="+mj-lt"/>
              </a:rPr>
              <a:t> the list of </a:t>
            </a:r>
            <a:r>
              <a:rPr lang="hr-HR" sz="2800" dirty="0" err="1">
                <a:effectLst/>
                <a:latin typeface="+mj-lt"/>
              </a:rPr>
              <a:t>topics</a:t>
            </a:r>
            <a:r>
              <a:rPr lang="hr-HR" sz="2800" dirty="0">
                <a:effectLst/>
                <a:latin typeface="+mj-lt"/>
              </a:rPr>
              <a:t>, </a:t>
            </a:r>
            <a:r>
              <a:rPr lang="hr-HR" sz="2800" dirty="0" err="1">
                <a:effectLst/>
                <a:latin typeface="+mj-lt"/>
              </a:rPr>
              <a:t>students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and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supervisors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will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be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posted</a:t>
            </a:r>
            <a:r>
              <a:rPr lang="hr-HR" sz="2800" dirty="0">
                <a:effectLst/>
                <a:latin typeface="+mj-lt"/>
              </a:rPr>
              <a:t> on the MYP </a:t>
            </a:r>
            <a:r>
              <a:rPr lang="hr-HR" sz="2800" dirty="0" err="1">
                <a:effectLst/>
                <a:latin typeface="+mj-lt"/>
              </a:rPr>
              <a:t>notice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board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across</a:t>
            </a:r>
            <a:r>
              <a:rPr lang="hr-HR" sz="2800" dirty="0">
                <a:effectLst/>
                <a:latin typeface="+mj-lt"/>
              </a:rPr>
              <a:t> from  the MYP </a:t>
            </a:r>
            <a:r>
              <a:rPr lang="hr-HR" sz="2800" dirty="0" err="1">
                <a:effectLst/>
                <a:latin typeface="+mj-lt"/>
              </a:rPr>
              <a:t>Coordinator's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office</a:t>
            </a:r>
            <a:r>
              <a:rPr lang="hr-HR" sz="2800" dirty="0" smtClean="0">
                <a:effectLst/>
                <a:latin typeface="+mj-lt"/>
              </a:rPr>
              <a:t> on </a:t>
            </a:r>
            <a:r>
              <a:rPr lang="hr-HR" sz="2800" b="1" dirty="0" err="1" smtClean="0">
                <a:latin typeface="+mj-lt"/>
              </a:rPr>
              <a:t>Wednesday</a:t>
            </a:r>
            <a:r>
              <a:rPr lang="hr-HR" sz="2800" b="1" dirty="0" smtClean="0">
                <a:latin typeface="+mj-lt"/>
              </a:rPr>
              <a:t>, 23 </a:t>
            </a:r>
            <a:r>
              <a:rPr lang="hr-HR" sz="2800" b="1" dirty="0" smtClean="0">
                <a:effectLst/>
                <a:latin typeface="+mj-lt"/>
              </a:rPr>
              <a:t>May,2018</a:t>
            </a:r>
          </a:p>
          <a:p>
            <a:r>
              <a:rPr lang="hr-HR" sz="2800" b="1" dirty="0" err="1" smtClean="0">
                <a:effectLst/>
                <a:latin typeface="+mj-lt"/>
              </a:rPr>
              <a:t>By</a:t>
            </a:r>
            <a:r>
              <a:rPr lang="hr-HR" sz="2800" b="1" dirty="0" smtClean="0">
                <a:effectLst/>
                <a:latin typeface="+mj-lt"/>
              </a:rPr>
              <a:t> 11 June,2018 </a:t>
            </a:r>
            <a:r>
              <a:rPr lang="hr-HR" sz="2800" dirty="0" smtClean="0">
                <a:effectLst/>
                <a:latin typeface="+mj-lt"/>
              </a:rPr>
              <a:t>a </a:t>
            </a:r>
            <a:r>
              <a:rPr lang="hr-HR" sz="2800" dirty="0" err="1" smtClean="0">
                <a:effectLst/>
                <a:latin typeface="+mj-lt"/>
              </a:rPr>
              <a:t>meeting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with</a:t>
            </a:r>
            <a:r>
              <a:rPr lang="hr-HR" sz="2800" dirty="0" smtClean="0">
                <a:effectLst/>
                <a:latin typeface="+mj-lt"/>
              </a:rPr>
              <a:t> the </a:t>
            </a:r>
            <a:r>
              <a:rPr lang="hr-HR" sz="2800" dirty="0" err="1" smtClean="0">
                <a:effectLst/>
                <a:latin typeface="+mj-lt"/>
              </a:rPr>
              <a:t>supervisor</a:t>
            </a:r>
            <a:r>
              <a:rPr lang="hr-HR" sz="2800" dirty="0" smtClean="0">
                <a:effectLst/>
                <a:latin typeface="+mj-lt"/>
              </a:rPr>
              <a:t>  </a:t>
            </a:r>
            <a:r>
              <a:rPr lang="hr-HR" sz="2800" b="1" dirty="0" smtClean="0">
                <a:effectLst/>
                <a:latin typeface="+mj-lt"/>
              </a:rPr>
              <a:t>MUST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be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held</a:t>
            </a:r>
            <a:r>
              <a:rPr lang="hr-HR" sz="2800" dirty="0" smtClean="0">
                <a:effectLst/>
                <a:latin typeface="+mj-lt"/>
              </a:rPr>
              <a:t>-global </a:t>
            </a:r>
            <a:r>
              <a:rPr lang="hr-HR" sz="2800" dirty="0" err="1" smtClean="0">
                <a:effectLst/>
                <a:latin typeface="+mj-lt"/>
              </a:rPr>
              <a:t>context,planning</a:t>
            </a:r>
            <a:r>
              <a:rPr lang="hr-HR" sz="2800" dirty="0" smtClean="0">
                <a:effectLst/>
                <a:latin typeface="+mj-lt"/>
              </a:rPr>
              <a:t>, </a:t>
            </a:r>
            <a:r>
              <a:rPr lang="hr-HR" sz="2800" dirty="0" err="1" smtClean="0">
                <a:effectLst/>
                <a:latin typeface="+mj-lt"/>
              </a:rPr>
              <a:t>etc.to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be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discussed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and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filled</a:t>
            </a:r>
            <a:r>
              <a:rPr lang="hr-HR" sz="2800" dirty="0" smtClean="0">
                <a:effectLst/>
                <a:latin typeface="+mj-lt"/>
              </a:rPr>
              <a:t> in the </a:t>
            </a:r>
            <a:r>
              <a:rPr lang="hr-HR" sz="2800" dirty="0" err="1" smtClean="0">
                <a:effectLst/>
                <a:latin typeface="+mj-lt"/>
              </a:rPr>
              <a:t>Planning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 smtClean="0">
                <a:effectLst/>
                <a:latin typeface="+mj-lt"/>
              </a:rPr>
              <a:t>doc</a:t>
            </a:r>
            <a:r>
              <a:rPr lang="hr-HR" sz="2800" dirty="0" err="1" smtClean="0">
                <a:latin typeface="+mj-lt"/>
              </a:rPr>
              <a:t>ument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smtClean="0">
                <a:effectLst/>
                <a:latin typeface="+mj-lt"/>
              </a:rPr>
              <a:t>(</a:t>
            </a:r>
            <a:r>
              <a:rPr lang="hr-HR" sz="2800" dirty="0" err="1" smtClean="0">
                <a:effectLst/>
                <a:latin typeface="+mj-lt"/>
              </a:rPr>
              <a:t>check</a:t>
            </a:r>
            <a:r>
              <a:rPr lang="hr-HR" sz="2800" dirty="0" smtClean="0">
                <a:effectLst/>
                <a:latin typeface="+mj-lt"/>
              </a:rPr>
              <a:t> the PP </a:t>
            </a:r>
            <a:r>
              <a:rPr lang="hr-HR" sz="2800" dirty="0" err="1" smtClean="0">
                <a:effectLst/>
                <a:latin typeface="+mj-lt"/>
              </a:rPr>
              <a:t>guide</a:t>
            </a:r>
            <a:r>
              <a:rPr lang="hr-HR" sz="2800" dirty="0" smtClean="0">
                <a:effectLst/>
                <a:latin typeface="+mj-lt"/>
              </a:rPr>
              <a:t>)</a:t>
            </a:r>
            <a:endParaRPr lang="hr-HR" sz="28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692936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b="1" dirty="0">
                <a:latin typeface="+mn-lt"/>
              </a:rPr>
              <a:t>PHASE 2  OF PP </a:t>
            </a:r>
            <a:r>
              <a:rPr lang="hr-HR" sz="4000" dirty="0">
                <a:latin typeface="+mn-lt"/>
              </a:rPr>
              <a:t/>
            </a:r>
            <a:br>
              <a:rPr lang="hr-HR" sz="4000" dirty="0">
                <a:latin typeface="+mn-lt"/>
              </a:rPr>
            </a:br>
            <a:r>
              <a:rPr lang="hr-HR" sz="4000" dirty="0" err="1" smtClean="0">
                <a:latin typeface="+mn-lt"/>
              </a:rPr>
              <a:t>September</a:t>
            </a:r>
            <a:r>
              <a:rPr lang="hr-HR" sz="4000" dirty="0" smtClean="0">
                <a:latin typeface="+mn-lt"/>
              </a:rPr>
              <a:t>  2018-</a:t>
            </a:r>
            <a:r>
              <a:rPr lang="hr-HR" sz="4000" b="1" dirty="0" smtClean="0">
                <a:latin typeface="+mn-lt"/>
              </a:rPr>
              <a:t>RESEARCH</a:t>
            </a:r>
            <a:endParaRPr lang="hr-HR" sz="3600" b="1" dirty="0">
              <a:latin typeface="+mn-lt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3200" dirty="0">
                <a:effectLst/>
                <a:latin typeface="+mj-lt"/>
              </a:rPr>
              <a:t>Finalize the criteria / specifications for the product/outcome</a:t>
            </a:r>
            <a:endParaRPr lang="hr-HR" sz="3200" dirty="0">
              <a:effectLst/>
              <a:latin typeface="+mj-lt"/>
            </a:endParaRPr>
          </a:p>
          <a:p>
            <a:pPr lvl="0"/>
            <a:r>
              <a:rPr lang="en-GB" sz="3200" dirty="0">
                <a:effectLst/>
                <a:latin typeface="+mj-lt"/>
              </a:rPr>
              <a:t>Select, evaluate and acknowledge information</a:t>
            </a:r>
            <a:endParaRPr lang="hr-HR" sz="3200" dirty="0">
              <a:effectLst/>
              <a:latin typeface="+mj-lt"/>
            </a:endParaRPr>
          </a:p>
          <a:p>
            <a:pPr lvl="0"/>
            <a:r>
              <a:rPr lang="en-GB" sz="3200" dirty="0">
                <a:effectLst/>
                <a:latin typeface="+mj-lt"/>
              </a:rPr>
              <a:t>Meet with supervisor on regular basis and keep record of the </a:t>
            </a:r>
            <a:r>
              <a:rPr lang="en-GB" sz="3200" dirty="0" smtClean="0">
                <a:effectLst/>
                <a:latin typeface="+mj-lt"/>
              </a:rPr>
              <a:t>meetings</a:t>
            </a:r>
            <a:r>
              <a:rPr lang="hr-HR" sz="3200" dirty="0" smtClean="0">
                <a:effectLst/>
                <a:latin typeface="+mj-lt"/>
              </a:rPr>
              <a:t>, </a:t>
            </a:r>
            <a:r>
              <a:rPr lang="hr-HR" sz="3200" dirty="0" err="1" smtClean="0">
                <a:effectLst/>
                <a:latin typeface="+mj-lt"/>
              </a:rPr>
              <a:t>keep</a:t>
            </a:r>
            <a:r>
              <a:rPr lang="hr-HR" sz="3200" dirty="0" smtClean="0">
                <a:effectLst/>
                <a:latin typeface="+mj-lt"/>
              </a:rPr>
              <a:t> all the </a:t>
            </a:r>
            <a:r>
              <a:rPr lang="hr-HR" sz="3200" dirty="0" err="1" smtClean="0">
                <a:effectLst/>
                <a:latin typeface="+mj-lt"/>
              </a:rPr>
              <a:t>relevant</a:t>
            </a:r>
            <a:r>
              <a:rPr lang="hr-HR" sz="3200" dirty="0" smtClean="0">
                <a:effectLst/>
                <a:latin typeface="+mj-lt"/>
              </a:rPr>
              <a:t> </a:t>
            </a:r>
            <a:r>
              <a:rPr lang="hr-HR" sz="3200" dirty="0" err="1" smtClean="0">
                <a:effectLst/>
                <a:latin typeface="+mj-lt"/>
              </a:rPr>
              <a:t>info</a:t>
            </a:r>
            <a:r>
              <a:rPr lang="hr-HR" sz="3200" dirty="0" smtClean="0">
                <a:effectLst/>
                <a:latin typeface="+mj-lt"/>
              </a:rPr>
              <a:t>,</a:t>
            </a:r>
            <a:r>
              <a:rPr lang="hr-HR" sz="3200" dirty="0" err="1" smtClean="0">
                <a:effectLst/>
                <a:latin typeface="+mj-lt"/>
              </a:rPr>
              <a:t>research</a:t>
            </a:r>
            <a:r>
              <a:rPr lang="hr-HR" sz="3200" dirty="0" smtClean="0">
                <a:effectLst/>
                <a:latin typeface="+mj-lt"/>
              </a:rPr>
              <a:t>, </a:t>
            </a:r>
            <a:r>
              <a:rPr lang="hr-HR" sz="3200" dirty="0" err="1" smtClean="0">
                <a:effectLst/>
                <a:latin typeface="+mj-lt"/>
              </a:rPr>
              <a:t>screen</a:t>
            </a:r>
            <a:r>
              <a:rPr lang="hr-HR" sz="3200" dirty="0" smtClean="0">
                <a:effectLst/>
                <a:latin typeface="+mj-lt"/>
              </a:rPr>
              <a:t> </a:t>
            </a:r>
            <a:r>
              <a:rPr lang="hr-HR" sz="3200" dirty="0" err="1" smtClean="0">
                <a:effectLst/>
                <a:latin typeface="+mj-lt"/>
              </a:rPr>
              <a:t>shots</a:t>
            </a:r>
            <a:r>
              <a:rPr lang="hr-HR" sz="3200" dirty="0" smtClean="0">
                <a:effectLst/>
                <a:latin typeface="+mj-lt"/>
              </a:rPr>
              <a:t> of </a:t>
            </a:r>
            <a:r>
              <a:rPr lang="hr-HR" sz="3200" dirty="0" err="1" smtClean="0">
                <a:effectLst/>
                <a:latin typeface="+mj-lt"/>
              </a:rPr>
              <a:t>relevant</a:t>
            </a:r>
            <a:r>
              <a:rPr lang="hr-HR" sz="3200" dirty="0" smtClean="0">
                <a:effectLst/>
                <a:latin typeface="+mj-lt"/>
              </a:rPr>
              <a:t> </a:t>
            </a:r>
            <a:r>
              <a:rPr lang="hr-HR" sz="3200" dirty="0" err="1" smtClean="0">
                <a:effectLst/>
                <a:latin typeface="+mj-lt"/>
              </a:rPr>
              <a:t>pages</a:t>
            </a:r>
            <a:r>
              <a:rPr lang="hr-HR" sz="3200" dirty="0" smtClean="0">
                <a:effectLst/>
                <a:latin typeface="+mj-lt"/>
              </a:rPr>
              <a:t> </a:t>
            </a:r>
            <a:r>
              <a:rPr lang="hr-HR" sz="3200" dirty="0" err="1" smtClean="0">
                <a:effectLst/>
                <a:latin typeface="+mj-lt"/>
              </a:rPr>
              <a:t>and</a:t>
            </a:r>
            <a:r>
              <a:rPr lang="hr-HR" sz="3200" dirty="0" smtClean="0">
                <a:effectLst/>
                <a:latin typeface="+mj-lt"/>
              </a:rPr>
              <a:t> </a:t>
            </a:r>
            <a:r>
              <a:rPr lang="hr-HR" sz="3200" dirty="0" err="1" smtClean="0">
                <a:effectLst/>
                <a:latin typeface="+mj-lt"/>
              </a:rPr>
              <a:t>links</a:t>
            </a:r>
            <a:endParaRPr lang="hr-HR" sz="3200" dirty="0">
              <a:effectLst/>
              <a:latin typeface="+mj-lt"/>
            </a:endParaRPr>
          </a:p>
          <a:p>
            <a:pPr lvl="0"/>
            <a:r>
              <a:rPr lang="en-GB" sz="3200" dirty="0">
                <a:effectLst/>
                <a:latin typeface="+mj-lt"/>
              </a:rPr>
              <a:t>Keep the process journal notes /entries</a:t>
            </a:r>
            <a:endParaRPr lang="hr-HR" sz="3200" dirty="0">
              <a:effectLst/>
              <a:latin typeface="+mj-lt"/>
            </a:endParaRPr>
          </a:p>
          <a:p>
            <a:pPr marL="0" indent="0">
              <a:lnSpc>
                <a:spcPct val="80000"/>
              </a:lnSpc>
              <a:buNone/>
            </a:pPr>
            <a:endParaRPr lang="hr-H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744779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b="1" dirty="0">
                <a:latin typeface="+mn-lt"/>
              </a:rPr>
              <a:t>PHASE 3</a:t>
            </a:r>
            <a:r>
              <a:rPr lang="hr-HR" sz="3600" b="1" dirty="0" smtClean="0">
                <a:latin typeface="+mn-lt"/>
              </a:rPr>
              <a:t> </a:t>
            </a:r>
            <a:r>
              <a:rPr lang="hr-HR" sz="3600" b="1" dirty="0">
                <a:latin typeface="+mn-lt"/>
              </a:rPr>
              <a:t>OF </a:t>
            </a:r>
            <a:r>
              <a:rPr lang="hr-HR" sz="3600" b="1" dirty="0" smtClean="0">
                <a:latin typeface="+mn-lt"/>
              </a:rPr>
              <a:t>PP</a:t>
            </a:r>
            <a:br>
              <a:rPr lang="hr-HR" sz="3600" b="1" dirty="0" smtClean="0">
                <a:latin typeface="+mn-lt"/>
              </a:rPr>
            </a:br>
            <a:r>
              <a:rPr lang="hr-HR" sz="3600" dirty="0" err="1" smtClean="0">
                <a:latin typeface="+mn-lt"/>
              </a:rPr>
              <a:t>October</a:t>
            </a:r>
            <a:r>
              <a:rPr lang="hr-HR" sz="3600" dirty="0" smtClean="0">
                <a:latin typeface="+mn-lt"/>
              </a:rPr>
              <a:t> 2018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r-HR" dirty="0" err="1">
                <a:latin typeface="+mj-lt"/>
              </a:rPr>
              <a:t>Finalize</a:t>
            </a:r>
            <a:r>
              <a:rPr lang="hr-HR" dirty="0">
                <a:latin typeface="+mj-lt"/>
              </a:rPr>
              <a:t> the </a:t>
            </a:r>
            <a:r>
              <a:rPr lang="hr-HR" dirty="0" err="1">
                <a:latin typeface="+mj-lt"/>
              </a:rPr>
              <a:t>criteria</a:t>
            </a:r>
            <a:r>
              <a:rPr lang="hr-HR" dirty="0">
                <a:latin typeface="+mj-lt"/>
              </a:rPr>
              <a:t>/</a:t>
            </a:r>
            <a:r>
              <a:rPr lang="hr-HR" dirty="0" err="1">
                <a:latin typeface="+mj-lt"/>
              </a:rPr>
              <a:t>specifications</a:t>
            </a:r>
            <a:r>
              <a:rPr lang="hr-HR" dirty="0">
                <a:latin typeface="+mj-lt"/>
              </a:rPr>
              <a:t> for the </a:t>
            </a:r>
            <a:r>
              <a:rPr lang="hr-HR" dirty="0" err="1">
                <a:latin typeface="+mj-lt"/>
              </a:rPr>
              <a:t>product</a:t>
            </a:r>
            <a:r>
              <a:rPr lang="hr-HR" dirty="0">
                <a:latin typeface="+mj-lt"/>
              </a:rPr>
              <a:t>/</a:t>
            </a:r>
            <a:r>
              <a:rPr lang="hr-HR" dirty="0" err="1">
                <a:latin typeface="+mj-lt"/>
              </a:rPr>
              <a:t>outcome</a:t>
            </a:r>
            <a:endParaRPr lang="en-GB" dirty="0">
              <a:latin typeface="+mj-lt"/>
            </a:endParaRPr>
          </a:p>
          <a:p>
            <a:pPr lvl="0"/>
            <a:r>
              <a:rPr lang="hr-HR" dirty="0" err="1">
                <a:latin typeface="+mj-lt"/>
              </a:rPr>
              <a:t>Work</a:t>
            </a:r>
            <a:r>
              <a:rPr lang="hr-HR" dirty="0">
                <a:latin typeface="+mj-lt"/>
              </a:rPr>
              <a:t> on </a:t>
            </a:r>
            <a:r>
              <a:rPr lang="hr-HR" dirty="0" err="1">
                <a:latin typeface="+mj-lt"/>
              </a:rPr>
              <a:t>product</a:t>
            </a:r>
            <a:endParaRPr lang="en-GB" dirty="0">
              <a:latin typeface="+mj-lt"/>
            </a:endParaRPr>
          </a:p>
          <a:p>
            <a:pPr lvl="0"/>
            <a:r>
              <a:rPr lang="hr-HR" dirty="0" err="1">
                <a:latin typeface="+mj-lt"/>
              </a:rPr>
              <a:t>Regular</a:t>
            </a:r>
            <a:r>
              <a:rPr lang="hr-HR" dirty="0">
                <a:latin typeface="+mj-lt"/>
              </a:rPr>
              <a:t> </a:t>
            </a:r>
            <a:r>
              <a:rPr lang="hr-HR" dirty="0" err="1">
                <a:latin typeface="+mj-lt"/>
              </a:rPr>
              <a:t>meetings</a:t>
            </a:r>
            <a:r>
              <a:rPr lang="hr-HR" dirty="0">
                <a:latin typeface="+mj-lt"/>
              </a:rPr>
              <a:t> </a:t>
            </a:r>
            <a:r>
              <a:rPr lang="hr-HR" dirty="0" err="1">
                <a:latin typeface="+mj-lt"/>
              </a:rPr>
              <a:t>with</a:t>
            </a:r>
            <a:r>
              <a:rPr lang="hr-HR" dirty="0">
                <a:latin typeface="+mj-lt"/>
              </a:rPr>
              <a:t> </a:t>
            </a:r>
            <a:r>
              <a:rPr lang="hr-HR" dirty="0" err="1">
                <a:latin typeface="+mj-lt"/>
              </a:rPr>
              <a:t>supervisor</a:t>
            </a:r>
            <a:r>
              <a:rPr lang="hr-HR" dirty="0">
                <a:latin typeface="+mj-lt"/>
              </a:rPr>
              <a:t>-</a:t>
            </a:r>
            <a:r>
              <a:rPr lang="hr-HR" dirty="0" err="1">
                <a:latin typeface="+mj-lt"/>
              </a:rPr>
              <a:t>show</a:t>
            </a:r>
            <a:r>
              <a:rPr lang="hr-HR" dirty="0">
                <a:latin typeface="+mj-lt"/>
              </a:rPr>
              <a:t> </a:t>
            </a:r>
            <a:r>
              <a:rPr lang="hr-HR" dirty="0" err="1">
                <a:latin typeface="+mj-lt"/>
              </a:rPr>
              <a:t>progress</a:t>
            </a:r>
            <a:endParaRPr lang="en-GB" dirty="0">
              <a:latin typeface="+mj-lt"/>
            </a:endParaRPr>
          </a:p>
          <a:p>
            <a:r>
              <a:rPr lang="hr-HR" dirty="0" err="1">
                <a:latin typeface="+mj-lt"/>
              </a:rPr>
              <a:t>Use</a:t>
            </a:r>
            <a:r>
              <a:rPr lang="hr-HR" dirty="0">
                <a:latin typeface="+mj-lt"/>
              </a:rPr>
              <a:t> PP </a:t>
            </a:r>
            <a:r>
              <a:rPr lang="hr-HR" dirty="0" err="1">
                <a:latin typeface="+mj-lt"/>
              </a:rPr>
              <a:t>journal</a:t>
            </a:r>
            <a:r>
              <a:rPr lang="hr-HR" dirty="0">
                <a:latin typeface="+mj-lt"/>
              </a:rPr>
              <a:t> –</a:t>
            </a:r>
            <a:r>
              <a:rPr lang="hr-HR" dirty="0" err="1">
                <a:latin typeface="+mj-lt"/>
              </a:rPr>
              <a:t>keep</a:t>
            </a:r>
            <a:r>
              <a:rPr lang="hr-HR" dirty="0">
                <a:latin typeface="+mj-lt"/>
              </a:rPr>
              <a:t> notes </a:t>
            </a:r>
            <a:r>
              <a:rPr lang="hr-HR" dirty="0" err="1">
                <a:latin typeface="+mj-lt"/>
              </a:rPr>
              <a:t>and</a:t>
            </a:r>
            <a:r>
              <a:rPr lang="hr-HR" dirty="0">
                <a:latin typeface="+mj-lt"/>
              </a:rPr>
              <a:t> </a:t>
            </a:r>
            <a:r>
              <a:rPr lang="hr-HR" dirty="0" err="1" smtClean="0">
                <a:latin typeface="+mj-lt"/>
              </a:rPr>
              <a:t>entries</a:t>
            </a:r>
            <a:endParaRPr lang="hr-HR" dirty="0" smtClean="0">
              <a:latin typeface="+mj-lt"/>
            </a:endParaRPr>
          </a:p>
          <a:p>
            <a:endParaRPr lang="hr-HR" dirty="0">
              <a:latin typeface="+mj-lt"/>
            </a:endParaRPr>
          </a:p>
          <a:p>
            <a:pPr marL="0" indent="0" algn="ctr">
              <a:buNone/>
            </a:pPr>
            <a:r>
              <a:rPr lang="hr-HR" sz="3200" b="1" dirty="0" smtClean="0">
                <a:solidFill>
                  <a:srgbClr val="04617B"/>
                </a:solidFill>
                <a:ea typeface="+mj-ea"/>
                <a:cs typeface="+mj-cs"/>
              </a:rPr>
              <a:t>PHASE </a:t>
            </a:r>
            <a:r>
              <a:rPr lang="hr-HR" sz="3200" b="1" dirty="0">
                <a:solidFill>
                  <a:srgbClr val="04617B"/>
                </a:solidFill>
                <a:ea typeface="+mj-ea"/>
                <a:cs typeface="+mj-cs"/>
              </a:rPr>
              <a:t>4  OF PP </a:t>
            </a:r>
            <a:br>
              <a:rPr lang="hr-HR" sz="3200" b="1" dirty="0">
                <a:solidFill>
                  <a:srgbClr val="04617B"/>
                </a:solidFill>
                <a:ea typeface="+mj-ea"/>
                <a:cs typeface="+mj-cs"/>
              </a:rPr>
            </a:br>
            <a:r>
              <a:rPr lang="hr-HR" sz="3200" dirty="0" err="1">
                <a:solidFill>
                  <a:srgbClr val="04617B"/>
                </a:solidFill>
                <a:ea typeface="+mj-ea"/>
                <a:cs typeface="+mj-cs"/>
              </a:rPr>
              <a:t>November,December</a:t>
            </a:r>
            <a:r>
              <a:rPr lang="hr-HR" sz="3200" dirty="0">
                <a:solidFill>
                  <a:srgbClr val="04617B"/>
                </a:solidFill>
                <a:ea typeface="+mj-ea"/>
                <a:cs typeface="+mj-cs"/>
              </a:rPr>
              <a:t> </a:t>
            </a:r>
            <a:r>
              <a:rPr lang="hr-HR" sz="3200" dirty="0" smtClean="0">
                <a:solidFill>
                  <a:srgbClr val="04617B"/>
                </a:solidFill>
                <a:ea typeface="+mj-ea"/>
                <a:cs typeface="+mj-cs"/>
              </a:rPr>
              <a:t>2018</a:t>
            </a:r>
          </a:p>
          <a:p>
            <a:pPr lvl="0"/>
            <a:r>
              <a:rPr lang="hr-HR" sz="3000" dirty="0" err="1">
                <a:latin typeface="+mj-lt"/>
              </a:rPr>
              <a:t>Work</a:t>
            </a:r>
            <a:r>
              <a:rPr lang="hr-HR" sz="3000" dirty="0">
                <a:latin typeface="+mj-lt"/>
              </a:rPr>
              <a:t> on </a:t>
            </a:r>
            <a:r>
              <a:rPr lang="hr-HR" sz="3000" dirty="0" err="1">
                <a:latin typeface="+mj-lt"/>
              </a:rPr>
              <a:t>product</a:t>
            </a:r>
            <a:endParaRPr lang="en-GB" sz="3000" dirty="0">
              <a:latin typeface="+mj-lt"/>
            </a:endParaRPr>
          </a:p>
          <a:p>
            <a:pPr lvl="0"/>
            <a:r>
              <a:rPr lang="hr-HR" sz="3000" dirty="0" err="1">
                <a:latin typeface="+mj-lt"/>
              </a:rPr>
              <a:t>Use</a:t>
            </a:r>
            <a:r>
              <a:rPr lang="hr-HR" sz="3000" dirty="0">
                <a:latin typeface="+mj-lt"/>
              </a:rPr>
              <a:t> </a:t>
            </a:r>
            <a:r>
              <a:rPr lang="hr-HR" sz="3000" dirty="0" err="1">
                <a:latin typeface="+mj-lt"/>
              </a:rPr>
              <a:t>process</a:t>
            </a:r>
            <a:r>
              <a:rPr lang="hr-HR" sz="3000" dirty="0">
                <a:latin typeface="+mj-lt"/>
              </a:rPr>
              <a:t> </a:t>
            </a:r>
            <a:r>
              <a:rPr lang="hr-HR" sz="3000" dirty="0" err="1">
                <a:latin typeface="+mj-lt"/>
              </a:rPr>
              <a:t>journal</a:t>
            </a:r>
            <a:r>
              <a:rPr lang="hr-HR" sz="3000" dirty="0">
                <a:latin typeface="+mj-lt"/>
              </a:rPr>
              <a:t>-</a:t>
            </a:r>
            <a:r>
              <a:rPr lang="hr-HR" sz="3000" dirty="0" err="1">
                <a:latin typeface="+mj-lt"/>
              </a:rPr>
              <a:t>keep</a:t>
            </a:r>
            <a:r>
              <a:rPr lang="hr-HR" sz="3000" dirty="0">
                <a:latin typeface="+mj-lt"/>
              </a:rPr>
              <a:t> notes of  </a:t>
            </a:r>
            <a:r>
              <a:rPr lang="hr-HR" sz="3000" dirty="0" err="1">
                <a:latin typeface="+mj-lt"/>
              </a:rPr>
              <a:t>meetings</a:t>
            </a:r>
            <a:r>
              <a:rPr lang="hr-HR" sz="3000" dirty="0">
                <a:latin typeface="+mj-lt"/>
              </a:rPr>
              <a:t>, </a:t>
            </a:r>
            <a:r>
              <a:rPr lang="hr-HR" sz="3000" dirty="0" err="1">
                <a:latin typeface="+mj-lt"/>
              </a:rPr>
              <a:t>development</a:t>
            </a:r>
            <a:r>
              <a:rPr lang="hr-HR" sz="3000" dirty="0">
                <a:latin typeface="+mj-lt"/>
              </a:rPr>
              <a:t> of </a:t>
            </a:r>
            <a:r>
              <a:rPr lang="hr-HR" sz="3000" dirty="0" err="1">
                <a:latin typeface="+mj-lt"/>
              </a:rPr>
              <a:t>product</a:t>
            </a:r>
            <a:r>
              <a:rPr lang="hr-HR" sz="3000" dirty="0">
                <a:latin typeface="+mj-lt"/>
              </a:rPr>
              <a:t>, </a:t>
            </a:r>
            <a:r>
              <a:rPr lang="hr-HR" sz="3000" dirty="0" err="1">
                <a:latin typeface="+mj-lt"/>
              </a:rPr>
              <a:t>photos</a:t>
            </a:r>
            <a:r>
              <a:rPr lang="hr-HR" sz="3000" dirty="0">
                <a:latin typeface="+mj-lt"/>
              </a:rPr>
              <a:t>, </a:t>
            </a:r>
            <a:r>
              <a:rPr lang="hr-HR" sz="3000" dirty="0" err="1">
                <a:latin typeface="+mj-lt"/>
              </a:rPr>
              <a:t>sketches</a:t>
            </a:r>
            <a:r>
              <a:rPr lang="hr-HR" sz="3000" dirty="0">
                <a:latin typeface="+mj-lt"/>
              </a:rPr>
              <a:t>,</a:t>
            </a:r>
            <a:r>
              <a:rPr lang="hr-HR" sz="3000" dirty="0" err="1">
                <a:latin typeface="+mj-lt"/>
              </a:rPr>
              <a:t>interviews</a:t>
            </a:r>
            <a:r>
              <a:rPr lang="hr-HR" sz="3000" dirty="0">
                <a:latin typeface="+mj-lt"/>
              </a:rPr>
              <a:t>,</a:t>
            </a:r>
            <a:r>
              <a:rPr lang="hr-HR" sz="3000" dirty="0" err="1">
                <a:latin typeface="+mj-lt"/>
              </a:rPr>
              <a:t>etc</a:t>
            </a:r>
            <a:r>
              <a:rPr lang="hr-HR" sz="3000" dirty="0">
                <a:latin typeface="+mj-lt"/>
              </a:rPr>
              <a:t>.</a:t>
            </a:r>
            <a:endParaRPr lang="en-GB" sz="3000" dirty="0">
              <a:latin typeface="+mj-lt"/>
            </a:endParaRPr>
          </a:p>
          <a:p>
            <a:r>
              <a:rPr lang="hr-HR" sz="3000" dirty="0" err="1">
                <a:latin typeface="+mj-lt"/>
              </a:rPr>
              <a:t>Regular</a:t>
            </a:r>
            <a:r>
              <a:rPr lang="hr-HR" sz="3000" dirty="0">
                <a:latin typeface="+mj-lt"/>
              </a:rPr>
              <a:t> </a:t>
            </a:r>
            <a:r>
              <a:rPr lang="hr-HR" sz="3000" dirty="0" err="1">
                <a:latin typeface="+mj-lt"/>
              </a:rPr>
              <a:t>meetings</a:t>
            </a:r>
            <a:r>
              <a:rPr lang="hr-HR" sz="3000" dirty="0">
                <a:latin typeface="+mj-lt"/>
              </a:rPr>
              <a:t> </a:t>
            </a:r>
            <a:r>
              <a:rPr lang="hr-HR" sz="3000" dirty="0" err="1">
                <a:latin typeface="+mj-lt"/>
              </a:rPr>
              <a:t>with</a:t>
            </a:r>
            <a:r>
              <a:rPr lang="hr-HR" sz="3000" dirty="0">
                <a:latin typeface="+mj-lt"/>
              </a:rPr>
              <a:t> </a:t>
            </a:r>
            <a:r>
              <a:rPr lang="hr-HR" sz="3000" dirty="0" err="1">
                <a:latin typeface="+mj-lt"/>
              </a:rPr>
              <a:t>supervisor</a:t>
            </a:r>
            <a:endParaRPr lang="en-GB" sz="3000" dirty="0">
              <a:latin typeface="+mj-lt"/>
            </a:endParaRP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872378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33" y="260648"/>
            <a:ext cx="8229600" cy="138430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dirty="0" smtClean="0">
                <a:latin typeface="+mn-lt"/>
              </a:rPr>
              <a:t/>
            </a:r>
            <a:br>
              <a:rPr lang="hr-HR" sz="4000" dirty="0" smtClean="0">
                <a:latin typeface="+mn-lt"/>
              </a:rPr>
            </a:br>
            <a:r>
              <a:rPr lang="hr-HR" sz="4000" b="1" dirty="0" smtClean="0">
                <a:latin typeface="+mn-lt"/>
              </a:rPr>
              <a:t>PHASE </a:t>
            </a:r>
            <a:r>
              <a:rPr lang="hr-HR" sz="4000" b="1" dirty="0">
                <a:latin typeface="+mn-lt"/>
              </a:rPr>
              <a:t>5</a:t>
            </a:r>
            <a:r>
              <a:rPr lang="hr-HR" sz="4000" b="1" dirty="0" smtClean="0">
                <a:latin typeface="+mn-lt"/>
              </a:rPr>
              <a:t> </a:t>
            </a:r>
            <a:r>
              <a:rPr lang="hr-HR" sz="4000" b="1" dirty="0">
                <a:latin typeface="+mn-lt"/>
              </a:rPr>
              <a:t>OF PP </a:t>
            </a:r>
            <a:r>
              <a:rPr lang="hr-HR" sz="4000" dirty="0">
                <a:latin typeface="+mn-lt"/>
              </a:rPr>
              <a:t/>
            </a:r>
            <a:br>
              <a:rPr lang="hr-HR" sz="4000" dirty="0">
                <a:latin typeface="+mn-lt"/>
              </a:rPr>
            </a:br>
            <a:r>
              <a:rPr lang="hr-HR" sz="4000" dirty="0" smtClean="0">
                <a:latin typeface="+mn-lt"/>
              </a:rPr>
              <a:t> </a:t>
            </a:r>
            <a:r>
              <a:rPr lang="hr-HR" sz="3600" dirty="0" err="1" smtClean="0">
                <a:latin typeface="+mn-lt"/>
              </a:rPr>
              <a:t>January</a:t>
            </a:r>
            <a:r>
              <a:rPr lang="hr-HR" sz="3600" dirty="0" smtClean="0">
                <a:latin typeface="+mn-lt"/>
              </a:rPr>
              <a:t> 2019</a:t>
            </a:r>
            <a:r>
              <a:rPr lang="hr-HR" sz="4000" dirty="0">
                <a:latin typeface="+mn-lt"/>
              </a:rPr>
              <a:t>	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2204864"/>
            <a:ext cx="8229600" cy="4047728"/>
          </a:xfrm>
        </p:spPr>
        <p:txBody>
          <a:bodyPr>
            <a:normAutofit/>
          </a:bodyPr>
          <a:lstStyle/>
          <a:p>
            <a:pPr lvl="0"/>
            <a:r>
              <a:rPr lang="hr-HR" sz="2800" dirty="0" err="1" smtClean="0">
                <a:effectLst/>
                <a:latin typeface="+mj-lt"/>
              </a:rPr>
              <a:t>Complete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product</a:t>
            </a:r>
            <a:r>
              <a:rPr lang="hr-HR" sz="2800" dirty="0">
                <a:effectLst/>
                <a:latin typeface="+mj-lt"/>
              </a:rPr>
              <a:t>/</a:t>
            </a:r>
            <a:r>
              <a:rPr lang="hr-HR" sz="2800" dirty="0" err="1">
                <a:effectLst/>
                <a:latin typeface="+mj-lt"/>
              </a:rPr>
              <a:t>outcome</a:t>
            </a:r>
            <a:endParaRPr lang="hr-HR" sz="2800" dirty="0">
              <a:effectLst/>
              <a:latin typeface="+mj-lt"/>
            </a:endParaRPr>
          </a:p>
          <a:p>
            <a:pPr lvl="0"/>
            <a:r>
              <a:rPr lang="hr-HR" sz="2800" dirty="0" err="1">
                <a:latin typeface="+mj-lt"/>
              </a:rPr>
              <a:t>S</a:t>
            </a:r>
            <a:r>
              <a:rPr lang="hr-HR" sz="2800" dirty="0" err="1" smtClean="0">
                <a:effectLst/>
                <a:latin typeface="+mj-lt"/>
              </a:rPr>
              <a:t>ubmit</a:t>
            </a:r>
            <a:r>
              <a:rPr lang="hr-HR" sz="2800" dirty="0" smtClean="0">
                <a:effectLst/>
                <a:latin typeface="+mj-lt"/>
              </a:rPr>
              <a:t>  </a:t>
            </a:r>
            <a:r>
              <a:rPr lang="hr-HR" sz="2800" dirty="0" err="1">
                <a:effectLst/>
                <a:latin typeface="+mj-lt"/>
              </a:rPr>
              <a:t>first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draft</a:t>
            </a:r>
            <a:r>
              <a:rPr lang="hr-HR" sz="2800" dirty="0">
                <a:effectLst/>
                <a:latin typeface="+mj-lt"/>
              </a:rPr>
              <a:t> of the </a:t>
            </a:r>
            <a:r>
              <a:rPr lang="hr-HR" sz="2800" dirty="0" err="1">
                <a:effectLst/>
                <a:latin typeface="+mj-lt"/>
              </a:rPr>
              <a:t>report</a:t>
            </a:r>
            <a:r>
              <a:rPr lang="hr-HR" sz="2800" dirty="0">
                <a:effectLst/>
                <a:latin typeface="+mj-lt"/>
              </a:rPr>
              <a:t> to the </a:t>
            </a:r>
            <a:r>
              <a:rPr lang="hr-HR" sz="2800" dirty="0" err="1" smtClean="0">
                <a:effectLst/>
                <a:latin typeface="+mj-lt"/>
              </a:rPr>
              <a:t>superviosor</a:t>
            </a:r>
            <a:r>
              <a:rPr lang="hr-HR" sz="2800" dirty="0" smtClean="0">
                <a:effectLst/>
                <a:latin typeface="+mj-lt"/>
              </a:rPr>
              <a:t> </a:t>
            </a:r>
            <a:endParaRPr lang="hr-HR" sz="2800" dirty="0">
              <a:effectLst/>
              <a:latin typeface="+mj-lt"/>
            </a:endParaRPr>
          </a:p>
          <a:p>
            <a:pPr lvl="0"/>
            <a:r>
              <a:rPr lang="hr-HR" sz="2800" dirty="0" err="1" smtClean="0">
                <a:effectLst/>
                <a:latin typeface="+mj-lt"/>
              </a:rPr>
              <a:t>Continue</a:t>
            </a:r>
            <a:r>
              <a:rPr lang="hr-HR" sz="2800" dirty="0" smtClean="0">
                <a:effectLst/>
                <a:latin typeface="+mj-lt"/>
              </a:rPr>
              <a:t>  </a:t>
            </a:r>
            <a:r>
              <a:rPr lang="hr-HR" sz="2800" dirty="0" err="1" smtClean="0">
                <a:effectLst/>
                <a:latin typeface="+mj-lt"/>
              </a:rPr>
              <a:t>meetings</a:t>
            </a:r>
            <a:r>
              <a:rPr lang="hr-HR" sz="2800" dirty="0" smtClean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with</a:t>
            </a:r>
            <a:r>
              <a:rPr lang="hr-HR" sz="2800" dirty="0">
                <a:effectLst/>
                <a:latin typeface="+mj-lt"/>
              </a:rPr>
              <a:t> the </a:t>
            </a:r>
            <a:r>
              <a:rPr lang="hr-HR" sz="2800" dirty="0" err="1">
                <a:effectLst/>
                <a:latin typeface="+mj-lt"/>
              </a:rPr>
              <a:t>supervisor</a:t>
            </a:r>
            <a:endParaRPr lang="hr-HR" sz="2800" dirty="0">
              <a:effectLst/>
              <a:latin typeface="+mj-lt"/>
            </a:endParaRPr>
          </a:p>
          <a:p>
            <a:r>
              <a:rPr lang="hr-HR" sz="2800" dirty="0" err="1">
                <a:effectLst/>
                <a:latin typeface="+mj-lt"/>
              </a:rPr>
              <a:t>Submit</a:t>
            </a:r>
            <a:r>
              <a:rPr lang="hr-HR" sz="2800" dirty="0">
                <a:effectLst/>
                <a:latin typeface="+mj-lt"/>
              </a:rPr>
              <a:t> the </a:t>
            </a:r>
            <a:r>
              <a:rPr lang="hr-HR" sz="2800" dirty="0" err="1">
                <a:effectLst/>
                <a:latin typeface="+mj-lt"/>
              </a:rPr>
              <a:t>process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err="1">
                <a:effectLst/>
                <a:latin typeface="+mj-lt"/>
              </a:rPr>
              <a:t>journal</a:t>
            </a:r>
            <a:r>
              <a:rPr lang="hr-HR" sz="2800" dirty="0">
                <a:effectLst/>
                <a:latin typeface="+mj-lt"/>
              </a:rPr>
              <a:t> </a:t>
            </a:r>
            <a:r>
              <a:rPr lang="hr-HR" sz="2800" dirty="0" smtClean="0">
                <a:effectLst/>
                <a:latin typeface="+mj-lt"/>
              </a:rPr>
              <a:t>notes/</a:t>
            </a:r>
            <a:r>
              <a:rPr lang="hr-HR" sz="2800" dirty="0" err="1" smtClean="0">
                <a:effectLst/>
                <a:latin typeface="+mj-lt"/>
              </a:rPr>
              <a:t>entries</a:t>
            </a:r>
            <a:endParaRPr lang="hr-HR" sz="2800" dirty="0" smtClean="0">
              <a:effectLst/>
              <a:latin typeface="+mj-lt"/>
            </a:endParaRPr>
          </a:p>
          <a:p>
            <a:pPr marL="0" indent="0" algn="ctr">
              <a:buNone/>
            </a:pPr>
            <a:endParaRPr lang="hr-HR" sz="3600" dirty="0" smtClean="0">
              <a:solidFill>
                <a:srgbClr val="04617B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endParaRPr lang="hr-HR" sz="3600" dirty="0">
              <a:solidFill>
                <a:srgbClr val="04617B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endParaRPr lang="hr-HR" sz="3600" dirty="0" smtClean="0">
              <a:solidFill>
                <a:srgbClr val="04617B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hr-HR" sz="3600" i="1" dirty="0"/>
          </a:p>
        </p:txBody>
      </p:sp>
    </p:spTree>
    <p:extLst>
      <p:ext uri="{BB962C8B-B14F-4D97-AF65-F5344CB8AC3E}">
        <p14:creationId xmlns:p14="http://schemas.microsoft.com/office/powerpoint/2010/main" val="337838726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hr-HR" sz="4000" b="1" dirty="0">
                <a:latin typeface="+mn-lt"/>
              </a:rPr>
              <a:t>WHAT </a:t>
            </a:r>
            <a:r>
              <a:rPr lang="hr-HR" sz="4000" b="1" dirty="0" smtClean="0">
                <a:latin typeface="+mn-lt"/>
              </a:rPr>
              <a:t>IS </a:t>
            </a:r>
            <a:r>
              <a:rPr lang="hr-HR" sz="4000" b="1" dirty="0">
                <a:latin typeface="+mn-lt"/>
              </a:rPr>
              <a:t>PERSONAL PROJECT?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/>
              <a:t>an </a:t>
            </a:r>
            <a:r>
              <a:rPr lang="en-GB" sz="2800" dirty="0">
                <a:latin typeface="+mj-lt"/>
              </a:rPr>
              <a:t>independent, individual project that you have to complete in </a:t>
            </a:r>
            <a:r>
              <a:rPr lang="en-GB" sz="2800" dirty="0" smtClean="0">
                <a:latin typeface="+mj-lt"/>
              </a:rPr>
              <a:t>MYP5</a:t>
            </a:r>
            <a:endParaRPr lang="hr-HR" sz="2800" dirty="0" smtClean="0">
              <a:latin typeface="+mj-lt"/>
            </a:endParaRPr>
          </a:p>
          <a:p>
            <a:r>
              <a:rPr lang="hr-HR" sz="2800" dirty="0" err="1" smtClean="0">
                <a:latin typeface="+mj-lt"/>
              </a:rPr>
              <a:t>should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be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based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around</a:t>
            </a:r>
            <a:r>
              <a:rPr lang="hr-HR" sz="2800" dirty="0" smtClean="0">
                <a:latin typeface="+mj-lt"/>
              </a:rPr>
              <a:t> the </a:t>
            </a:r>
            <a:r>
              <a:rPr lang="hr-HR" sz="2800" dirty="0" err="1" smtClean="0">
                <a:latin typeface="+mj-lt"/>
              </a:rPr>
              <a:t>topic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that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motivates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you</a:t>
            </a:r>
            <a:r>
              <a:rPr lang="hr-HR" sz="2800" dirty="0" smtClean="0">
                <a:latin typeface="+mj-lt"/>
              </a:rPr>
              <a:t>  </a:t>
            </a:r>
            <a:r>
              <a:rPr lang="hr-HR" sz="2800" dirty="0" err="1" smtClean="0">
                <a:latin typeface="+mj-lt"/>
              </a:rPr>
              <a:t>and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be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very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400" b="1" dirty="0" smtClean="0">
                <a:latin typeface="+mj-lt"/>
              </a:rPr>
              <a:t>CHALLENGING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and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highly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b="1" dirty="0" smtClean="0">
                <a:latin typeface="+mj-lt"/>
              </a:rPr>
              <a:t>PERSONAL</a:t>
            </a:r>
          </a:p>
          <a:p>
            <a:r>
              <a:rPr lang="hr-HR" sz="2800" dirty="0">
                <a:latin typeface="+mj-lt"/>
              </a:rPr>
              <a:t>i</a:t>
            </a:r>
            <a:r>
              <a:rPr lang="hr-HR" sz="2800" dirty="0" smtClean="0">
                <a:latin typeface="+mj-lt"/>
              </a:rPr>
              <a:t>s </a:t>
            </a:r>
            <a:r>
              <a:rPr lang="hr-HR" sz="2800" dirty="0" err="1" smtClean="0">
                <a:latin typeface="+mj-lt"/>
              </a:rPr>
              <a:t>unrelated</a:t>
            </a:r>
            <a:r>
              <a:rPr lang="hr-HR" sz="2800" dirty="0" smtClean="0">
                <a:latin typeface="+mj-lt"/>
              </a:rPr>
              <a:t> to </a:t>
            </a:r>
            <a:r>
              <a:rPr lang="hr-HR" sz="2800" dirty="0" err="1" smtClean="0">
                <a:latin typeface="+mj-lt"/>
              </a:rPr>
              <a:t>subjects</a:t>
            </a:r>
            <a:endParaRPr lang="hr-HR" sz="2800" dirty="0" smtClean="0">
              <a:latin typeface="+mj-lt"/>
            </a:endParaRPr>
          </a:p>
          <a:p>
            <a:r>
              <a:rPr lang="hr-HR" sz="2800" dirty="0" err="1" smtClean="0">
                <a:latin typeface="+mj-lt"/>
              </a:rPr>
              <a:t>should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reflect</a:t>
            </a:r>
            <a:r>
              <a:rPr lang="hr-HR" sz="2800" dirty="0" smtClean="0">
                <a:latin typeface="+mj-lt"/>
              </a:rPr>
              <a:t> the </a:t>
            </a:r>
            <a:r>
              <a:rPr lang="hr-HR" sz="2800" b="1" dirty="0" err="1" smtClean="0">
                <a:latin typeface="+mj-lt"/>
              </a:rPr>
              <a:t>development</a:t>
            </a:r>
            <a:r>
              <a:rPr lang="hr-HR" sz="2800" b="1" dirty="0" smtClean="0">
                <a:latin typeface="+mj-lt"/>
              </a:rPr>
              <a:t> of </a:t>
            </a:r>
            <a:r>
              <a:rPr lang="en-US" sz="2800" b="1" dirty="0" smtClean="0">
                <a:latin typeface="+mj-lt"/>
              </a:rPr>
              <a:t>the ATL skills, </a:t>
            </a:r>
            <a:r>
              <a:rPr lang="en-US" sz="2800" dirty="0" smtClean="0">
                <a:latin typeface="+mj-lt"/>
              </a:rPr>
              <a:t>attitudes and knowledge acquired in the MYP</a:t>
            </a:r>
            <a:endParaRPr lang="hr-HR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should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result</a:t>
            </a:r>
            <a:r>
              <a:rPr lang="hr-HR" sz="2800" dirty="0" smtClean="0">
                <a:latin typeface="+mj-lt"/>
              </a:rPr>
              <a:t> in </a:t>
            </a:r>
            <a:r>
              <a:rPr lang="en-US" sz="2800" b="1" u="sng" dirty="0" smtClean="0">
                <a:latin typeface="+mj-lt"/>
              </a:rPr>
              <a:t>responsible action </a:t>
            </a:r>
            <a:r>
              <a:rPr lang="en-US" sz="2800" dirty="0" smtClean="0">
                <a:latin typeface="+mj-lt"/>
              </a:rPr>
              <a:t>through, or as a result of learning</a:t>
            </a:r>
            <a:endParaRPr lang="hr-HR" sz="2800" dirty="0" smtClean="0">
              <a:latin typeface="+mj-lt"/>
            </a:endParaRPr>
          </a:p>
          <a:p>
            <a:r>
              <a:rPr lang="en-US" sz="2800" dirty="0">
                <a:latin typeface="+mj-lt"/>
              </a:rPr>
              <a:t>IB requirement for all MYP students in year 5 </a:t>
            </a:r>
          </a:p>
          <a:p>
            <a:endParaRPr lang="hr-HR" sz="2800" dirty="0" smtClean="0">
              <a:latin typeface="+mn-lt"/>
            </a:endParaRPr>
          </a:p>
          <a:p>
            <a:pPr marL="0" indent="0">
              <a:buNone/>
            </a:pPr>
            <a:endParaRPr lang="hr-HR" dirty="0">
              <a:latin typeface="+mn-lt"/>
            </a:endParaRP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32728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/>
            </a:r>
            <a:br>
              <a:rPr lang="en-GB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/>
              <a:t/>
            </a:r>
            <a:br>
              <a:rPr lang="hr-HR" sz="3100" dirty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/>
              <a:t/>
            </a:r>
            <a:br>
              <a:rPr lang="hr-HR" sz="3100" dirty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600" b="1" dirty="0" smtClean="0">
                <a:latin typeface="+mn-lt"/>
              </a:rPr>
              <a:t>PHASE 6 </a:t>
            </a:r>
            <a:r>
              <a:rPr lang="hr-HR" sz="3600" b="1" dirty="0">
                <a:latin typeface="+mn-lt"/>
              </a:rPr>
              <a:t>OF </a:t>
            </a:r>
            <a:r>
              <a:rPr lang="hr-HR" sz="3600" b="1" dirty="0" smtClean="0">
                <a:latin typeface="+mn-lt"/>
              </a:rPr>
              <a:t>PP</a:t>
            </a:r>
            <a:br>
              <a:rPr lang="hr-HR" sz="3600" b="1" dirty="0" smtClean="0">
                <a:latin typeface="+mn-lt"/>
              </a:rPr>
            </a:br>
            <a:r>
              <a:rPr lang="hr-HR" sz="3600" dirty="0" err="1" smtClean="0">
                <a:latin typeface="+mn-lt"/>
              </a:rPr>
              <a:t>February</a:t>
            </a:r>
            <a:r>
              <a:rPr lang="hr-HR" sz="3600" dirty="0" smtClean="0">
                <a:latin typeface="+mn-lt"/>
              </a:rPr>
              <a:t> 2019</a:t>
            </a:r>
            <a:r>
              <a:rPr lang="en-GB" sz="3100" dirty="0"/>
              <a:t/>
            </a:r>
            <a:br>
              <a:rPr lang="en-GB" sz="3100" dirty="0"/>
            </a:b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184576"/>
          </a:xfrm>
        </p:spPr>
        <p:txBody>
          <a:bodyPr>
            <a:noAutofit/>
          </a:bodyPr>
          <a:lstStyle/>
          <a:p>
            <a:r>
              <a:rPr lang="hr-HR" sz="2400" dirty="0" smtClean="0">
                <a:latin typeface="+mj-lt"/>
              </a:rPr>
              <a:t>First </a:t>
            </a:r>
            <a:r>
              <a:rPr lang="hr-HR" sz="2400" dirty="0" err="1">
                <a:latin typeface="+mj-lt"/>
              </a:rPr>
              <a:t>draft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with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comments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returned</a:t>
            </a:r>
            <a:r>
              <a:rPr lang="hr-HR" sz="2400" dirty="0">
                <a:latin typeface="+mj-lt"/>
              </a:rPr>
              <a:t> to student </a:t>
            </a:r>
            <a:r>
              <a:rPr lang="hr-HR" sz="2000" dirty="0" smtClean="0">
                <a:latin typeface="+mj-lt"/>
              </a:rPr>
              <a:t>(1</a:t>
            </a:r>
            <a:r>
              <a:rPr lang="hr-HR" sz="2000" baseline="30000" dirty="0" smtClean="0">
                <a:latin typeface="+mj-lt"/>
              </a:rPr>
              <a:t>st</a:t>
            </a:r>
            <a:r>
              <a:rPr lang="hr-HR" sz="2000" dirty="0" smtClean="0">
                <a:latin typeface="+mj-lt"/>
              </a:rPr>
              <a:t>week </a:t>
            </a:r>
            <a:r>
              <a:rPr lang="hr-HR" sz="2000" dirty="0">
                <a:latin typeface="+mj-lt"/>
              </a:rPr>
              <a:t>of </a:t>
            </a:r>
            <a:r>
              <a:rPr lang="hr-HR" sz="2000" dirty="0" err="1">
                <a:latin typeface="+mj-lt"/>
              </a:rPr>
              <a:t>February</a:t>
            </a:r>
            <a:r>
              <a:rPr lang="hr-HR" sz="2000" dirty="0" smtClean="0">
                <a:latin typeface="+mj-lt"/>
              </a:rPr>
              <a:t>)</a:t>
            </a:r>
          </a:p>
          <a:p>
            <a:pPr marL="0" lvl="0" indent="0">
              <a:buNone/>
            </a:pPr>
            <a:endParaRPr lang="en-GB" sz="2000" dirty="0">
              <a:latin typeface="+mj-lt"/>
            </a:endParaRPr>
          </a:p>
          <a:p>
            <a:pPr marL="0" indent="0">
              <a:buNone/>
            </a:pPr>
            <a:r>
              <a:rPr lang="hr-HR" sz="2400" b="1" u="sng" dirty="0" err="1">
                <a:latin typeface="+mj-lt"/>
              </a:rPr>
              <a:t>Submit</a:t>
            </a:r>
            <a:r>
              <a:rPr lang="hr-HR" sz="2400" b="1" u="sng" dirty="0">
                <a:latin typeface="+mj-lt"/>
              </a:rPr>
              <a:t> </a:t>
            </a:r>
            <a:r>
              <a:rPr lang="hr-HR" sz="2400" b="1" u="sng" dirty="0" err="1" smtClean="0">
                <a:latin typeface="+mj-lt"/>
              </a:rPr>
              <a:t>by</a:t>
            </a:r>
            <a:r>
              <a:rPr lang="hr-HR" sz="2400" b="1" u="sng" dirty="0" smtClean="0">
                <a:latin typeface="+mj-lt"/>
              </a:rPr>
              <a:t> </a:t>
            </a:r>
            <a:r>
              <a:rPr lang="hr-HR" sz="2400" b="1" u="sng" dirty="0" err="1" smtClean="0">
                <a:latin typeface="+mj-lt"/>
              </a:rPr>
              <a:t>end</a:t>
            </a:r>
            <a:r>
              <a:rPr lang="hr-HR" sz="2400" b="1" u="sng" dirty="0" smtClean="0">
                <a:latin typeface="+mj-lt"/>
              </a:rPr>
              <a:t> </a:t>
            </a:r>
            <a:r>
              <a:rPr lang="hr-HR" sz="2400" b="1" u="sng" dirty="0">
                <a:latin typeface="+mj-lt"/>
              </a:rPr>
              <a:t>of </a:t>
            </a:r>
            <a:r>
              <a:rPr lang="hr-HR" sz="2400" b="1" u="sng" dirty="0" err="1">
                <a:latin typeface="+mj-lt"/>
              </a:rPr>
              <a:t>February</a:t>
            </a:r>
            <a:r>
              <a:rPr lang="hr-HR" sz="2400" b="1" u="sng" dirty="0">
                <a:latin typeface="+mj-lt"/>
              </a:rPr>
              <a:t> –</a:t>
            </a:r>
            <a:r>
              <a:rPr lang="hr-HR" sz="2400" b="1" u="sng" dirty="0" err="1">
                <a:latin typeface="+mj-lt"/>
              </a:rPr>
              <a:t>both</a:t>
            </a:r>
            <a:r>
              <a:rPr lang="hr-HR" sz="2400" b="1" u="sng" dirty="0">
                <a:latin typeface="+mj-lt"/>
              </a:rPr>
              <a:t> </a:t>
            </a:r>
            <a:r>
              <a:rPr lang="hr-HR" sz="2400" b="1" u="sng" dirty="0" err="1">
                <a:latin typeface="+mj-lt"/>
              </a:rPr>
              <a:t>hard</a:t>
            </a:r>
            <a:r>
              <a:rPr lang="hr-HR" sz="2400" b="1" u="sng" dirty="0">
                <a:latin typeface="+mj-lt"/>
              </a:rPr>
              <a:t> </a:t>
            </a:r>
            <a:r>
              <a:rPr lang="hr-HR" sz="2400" b="1" u="sng" dirty="0" err="1">
                <a:latin typeface="+mj-lt"/>
              </a:rPr>
              <a:t>copy</a:t>
            </a:r>
            <a:r>
              <a:rPr lang="hr-HR" sz="2400" b="1" u="sng" dirty="0">
                <a:latin typeface="+mj-lt"/>
              </a:rPr>
              <a:t> </a:t>
            </a:r>
            <a:r>
              <a:rPr lang="hr-HR" sz="2400" b="1" u="sng" dirty="0" err="1">
                <a:latin typeface="+mj-lt"/>
              </a:rPr>
              <a:t>and</a:t>
            </a:r>
            <a:r>
              <a:rPr lang="hr-HR" sz="2400" b="1" u="sng" dirty="0">
                <a:latin typeface="+mj-lt"/>
              </a:rPr>
              <a:t> in </a:t>
            </a:r>
            <a:r>
              <a:rPr lang="hr-HR" sz="2400" b="1" u="sng" dirty="0" err="1" smtClean="0">
                <a:latin typeface="+mj-lt"/>
              </a:rPr>
              <a:t>digital</a:t>
            </a:r>
            <a:r>
              <a:rPr lang="hr-HR" sz="2400" b="1" u="sng" dirty="0">
                <a:latin typeface="+mj-lt"/>
              </a:rPr>
              <a:t> </a:t>
            </a:r>
            <a:r>
              <a:rPr lang="hr-HR" sz="2400" b="1" u="sng" dirty="0" smtClean="0">
                <a:latin typeface="+mj-lt"/>
              </a:rPr>
              <a:t>format </a:t>
            </a:r>
            <a:endParaRPr lang="en-GB" sz="2400" dirty="0">
              <a:latin typeface="+mj-lt"/>
            </a:endParaRPr>
          </a:p>
          <a:p>
            <a:pPr lvl="0"/>
            <a:r>
              <a:rPr lang="hr-HR" sz="2400" dirty="0" err="1">
                <a:latin typeface="+mj-lt"/>
              </a:rPr>
              <a:t>Final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draft</a:t>
            </a:r>
            <a:r>
              <a:rPr lang="hr-HR" sz="2400" dirty="0">
                <a:latin typeface="+mj-lt"/>
              </a:rPr>
              <a:t> of the </a:t>
            </a:r>
            <a:r>
              <a:rPr lang="hr-HR" sz="2400" dirty="0" err="1">
                <a:latin typeface="+mj-lt"/>
              </a:rPr>
              <a:t>report</a:t>
            </a:r>
            <a:r>
              <a:rPr lang="hr-HR" sz="2400" dirty="0">
                <a:latin typeface="+mj-lt"/>
              </a:rPr>
              <a:t>  (3 </a:t>
            </a:r>
            <a:r>
              <a:rPr lang="hr-HR" sz="2400" dirty="0" err="1">
                <a:latin typeface="+mj-lt"/>
              </a:rPr>
              <a:t>copies</a:t>
            </a:r>
            <a:r>
              <a:rPr lang="hr-HR" sz="2400" dirty="0">
                <a:latin typeface="+mj-lt"/>
              </a:rPr>
              <a:t>)</a:t>
            </a:r>
            <a:endParaRPr lang="en-GB" sz="2400" dirty="0">
              <a:latin typeface="+mj-lt"/>
            </a:endParaRPr>
          </a:p>
          <a:p>
            <a:pPr lvl="0"/>
            <a:r>
              <a:rPr lang="hr-HR" sz="2400" dirty="0" err="1">
                <a:latin typeface="+mj-lt"/>
              </a:rPr>
              <a:t>Product</a:t>
            </a:r>
            <a:r>
              <a:rPr lang="hr-HR" sz="2400" dirty="0">
                <a:latin typeface="+mj-lt"/>
              </a:rPr>
              <a:t> /</a:t>
            </a:r>
            <a:r>
              <a:rPr lang="hr-HR" sz="2400" dirty="0" err="1">
                <a:latin typeface="+mj-lt"/>
              </a:rPr>
              <a:t>outcome</a:t>
            </a:r>
            <a:r>
              <a:rPr lang="hr-HR" sz="2400" dirty="0">
                <a:latin typeface="+mj-lt"/>
              </a:rPr>
              <a:t> or </a:t>
            </a:r>
            <a:r>
              <a:rPr lang="hr-HR" sz="2400" dirty="0" err="1">
                <a:latin typeface="+mj-lt"/>
              </a:rPr>
              <a:t>evidence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of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it</a:t>
            </a:r>
            <a:endParaRPr lang="en-GB" sz="2400" dirty="0">
              <a:latin typeface="+mj-lt"/>
            </a:endParaRPr>
          </a:p>
          <a:p>
            <a:pPr lvl="0"/>
            <a:r>
              <a:rPr lang="hr-HR" sz="2400" dirty="0" err="1" smtClean="0">
                <a:latin typeface="+mj-lt"/>
              </a:rPr>
              <a:t>Process</a:t>
            </a:r>
            <a:r>
              <a:rPr lang="hr-HR" sz="2400" dirty="0" smtClean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journal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extracts</a:t>
            </a:r>
            <a:r>
              <a:rPr lang="hr-HR" sz="2400" dirty="0">
                <a:latin typeface="+mj-lt"/>
              </a:rPr>
              <a:t>( max.10) </a:t>
            </a:r>
            <a:r>
              <a:rPr lang="hr-HR" sz="2400" dirty="0" err="1">
                <a:latin typeface="+mj-lt"/>
              </a:rPr>
              <a:t>and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any</a:t>
            </a:r>
            <a:r>
              <a:rPr lang="hr-HR" sz="2400" dirty="0">
                <a:latin typeface="+mj-lt"/>
              </a:rPr>
              <a:t>  </a:t>
            </a:r>
            <a:r>
              <a:rPr lang="hr-HR" sz="2400" dirty="0" err="1">
                <a:latin typeface="+mj-lt"/>
              </a:rPr>
              <a:t>supporting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visual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aids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used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during</a:t>
            </a:r>
            <a:r>
              <a:rPr lang="hr-HR" sz="2400" dirty="0">
                <a:latin typeface="+mj-lt"/>
              </a:rPr>
              <a:t> the </a:t>
            </a:r>
            <a:r>
              <a:rPr lang="hr-HR" sz="2400" dirty="0" err="1">
                <a:latin typeface="+mj-lt"/>
              </a:rPr>
              <a:t>presentation</a:t>
            </a:r>
            <a:r>
              <a:rPr lang="hr-HR" sz="2400" dirty="0">
                <a:latin typeface="+mj-lt"/>
              </a:rPr>
              <a:t>, </a:t>
            </a:r>
            <a:r>
              <a:rPr lang="hr-HR" sz="2400" dirty="0" err="1">
                <a:latin typeface="+mj-lt"/>
              </a:rPr>
              <a:t>if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applicable</a:t>
            </a:r>
            <a:r>
              <a:rPr lang="hr-HR" sz="2400" dirty="0">
                <a:latin typeface="+mj-lt"/>
              </a:rPr>
              <a:t> ( 3 </a:t>
            </a:r>
            <a:r>
              <a:rPr lang="hr-HR" sz="2400" dirty="0" err="1">
                <a:latin typeface="+mj-lt"/>
              </a:rPr>
              <a:t>copies</a:t>
            </a:r>
            <a:r>
              <a:rPr lang="hr-HR" sz="2400" dirty="0">
                <a:latin typeface="+mj-lt"/>
              </a:rPr>
              <a:t>)</a:t>
            </a:r>
            <a:endParaRPr lang="en-GB" sz="2400" dirty="0">
              <a:latin typeface="+mj-lt"/>
            </a:endParaRPr>
          </a:p>
          <a:p>
            <a:pPr lvl="0"/>
            <a:r>
              <a:rPr lang="hr-HR" sz="2400" dirty="0">
                <a:latin typeface="+mj-lt"/>
              </a:rPr>
              <a:t>Personal </a:t>
            </a:r>
            <a:r>
              <a:rPr lang="hr-HR" sz="2400" dirty="0" err="1">
                <a:latin typeface="+mj-lt"/>
              </a:rPr>
              <a:t>project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coversheet</a:t>
            </a:r>
            <a:endParaRPr lang="en-GB" sz="2400" dirty="0">
              <a:latin typeface="+mj-lt"/>
            </a:endParaRPr>
          </a:p>
          <a:p>
            <a:pPr lvl="0"/>
            <a:r>
              <a:rPr lang="hr-HR" sz="2400" dirty="0" err="1">
                <a:latin typeface="+mj-lt"/>
              </a:rPr>
              <a:t>Turnitin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similarity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report</a:t>
            </a:r>
            <a:endParaRPr lang="en-GB" sz="2400" dirty="0">
              <a:latin typeface="+mj-lt"/>
            </a:endParaRPr>
          </a:p>
          <a:p>
            <a:pPr lvl="0"/>
            <a:r>
              <a:rPr lang="hr-HR" sz="2400" dirty="0" err="1">
                <a:latin typeface="+mj-lt"/>
              </a:rPr>
              <a:t>Completed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academic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honesty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>
                <a:latin typeface="+mj-lt"/>
              </a:rPr>
              <a:t>form</a:t>
            </a:r>
            <a:endParaRPr lang="en-GB" sz="2400" dirty="0">
              <a:latin typeface="+mj-lt"/>
            </a:endParaRPr>
          </a:p>
          <a:p>
            <a:r>
              <a:rPr lang="hr-HR" sz="2400" dirty="0" err="1">
                <a:latin typeface="+mj-lt"/>
              </a:rPr>
              <a:t>Bibliography</a:t>
            </a:r>
            <a:r>
              <a:rPr lang="hr-HR" sz="2400" dirty="0">
                <a:latin typeface="+mj-lt"/>
              </a:rPr>
              <a:t>/</a:t>
            </a:r>
            <a:r>
              <a:rPr lang="hr-HR" sz="2400" dirty="0" err="1">
                <a:latin typeface="+mj-lt"/>
              </a:rPr>
              <a:t>sources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0805079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effectLst/>
                <a:latin typeface="+mn-lt"/>
              </a:rPr>
              <a:t/>
            </a:r>
            <a:br>
              <a:rPr lang="hr-HR" b="1" dirty="0" smtClean="0">
                <a:effectLst/>
                <a:latin typeface="+mn-lt"/>
              </a:rPr>
            </a:br>
            <a:r>
              <a:rPr lang="hr-HR" b="1" dirty="0" smtClean="0">
                <a:effectLst/>
                <a:latin typeface="+mn-lt"/>
              </a:rPr>
              <a:t>PP festival,    </a:t>
            </a:r>
            <a:br>
              <a:rPr lang="hr-HR" b="1" dirty="0" smtClean="0">
                <a:effectLst/>
                <a:latin typeface="+mn-lt"/>
              </a:rPr>
            </a:br>
            <a:r>
              <a:rPr lang="hr-HR" b="1" dirty="0" smtClean="0">
                <a:effectLst/>
                <a:latin typeface="+mn-lt"/>
              </a:rPr>
              <a:t>14th </a:t>
            </a:r>
            <a:r>
              <a:rPr lang="hr-HR" b="1" dirty="0" err="1" smtClean="0">
                <a:effectLst/>
                <a:latin typeface="+mn-lt"/>
              </a:rPr>
              <a:t>March</a:t>
            </a:r>
            <a:r>
              <a:rPr lang="hr-HR" b="1" dirty="0" smtClean="0">
                <a:effectLst/>
                <a:latin typeface="+mn-lt"/>
              </a:rPr>
              <a:t> 2019 </a:t>
            </a:r>
            <a:endParaRPr lang="hr-HR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89120"/>
          </a:xfrm>
        </p:spPr>
        <p:txBody>
          <a:bodyPr/>
          <a:lstStyle/>
          <a:p>
            <a:pPr lvl="0"/>
            <a:endParaRPr lang="hr-HR" dirty="0" smtClean="0">
              <a:effectLst/>
              <a:latin typeface="+mj-lt"/>
            </a:endParaRPr>
          </a:p>
          <a:p>
            <a:pPr lvl="0"/>
            <a:r>
              <a:rPr lang="hr-HR" dirty="0" err="1" smtClean="0">
                <a:effectLst/>
                <a:latin typeface="+mj-lt"/>
              </a:rPr>
              <a:t>Presentation</a:t>
            </a:r>
            <a:r>
              <a:rPr lang="hr-HR" dirty="0" smtClean="0">
                <a:effectLst/>
                <a:latin typeface="+mj-lt"/>
              </a:rPr>
              <a:t> </a:t>
            </a:r>
            <a:r>
              <a:rPr lang="hr-HR" dirty="0">
                <a:effectLst/>
                <a:latin typeface="+mj-lt"/>
              </a:rPr>
              <a:t>/</a:t>
            </a:r>
            <a:r>
              <a:rPr lang="hr-HR" dirty="0" err="1">
                <a:effectLst/>
                <a:latin typeface="+mj-lt"/>
              </a:rPr>
              <a:t>exhibition</a:t>
            </a:r>
            <a:r>
              <a:rPr lang="hr-HR" dirty="0">
                <a:effectLst/>
                <a:latin typeface="+mj-lt"/>
              </a:rPr>
              <a:t>/</a:t>
            </a:r>
            <a:r>
              <a:rPr lang="hr-HR" dirty="0" err="1">
                <a:effectLst/>
                <a:latin typeface="+mj-lt"/>
              </a:rPr>
              <a:t>showcase</a:t>
            </a:r>
            <a:r>
              <a:rPr lang="hr-HR" dirty="0">
                <a:effectLst/>
                <a:latin typeface="+mj-lt"/>
              </a:rPr>
              <a:t> </a:t>
            </a:r>
            <a:endParaRPr lang="hr-HR" dirty="0" smtClean="0">
              <a:effectLst/>
              <a:latin typeface="+mj-lt"/>
            </a:endParaRPr>
          </a:p>
          <a:p>
            <a:pPr marL="0" lvl="0" indent="0">
              <a:buNone/>
            </a:pPr>
            <a:r>
              <a:rPr lang="hr-HR" dirty="0" smtClean="0">
                <a:effectLst/>
                <a:latin typeface="+mj-lt"/>
              </a:rPr>
              <a:t>    of </a:t>
            </a:r>
            <a:r>
              <a:rPr lang="hr-HR" dirty="0">
                <a:effectLst/>
                <a:latin typeface="+mj-lt"/>
              </a:rPr>
              <a:t>all </a:t>
            </a:r>
            <a:r>
              <a:rPr lang="hr-HR" dirty="0" err="1">
                <a:effectLst/>
                <a:latin typeface="+mj-lt"/>
              </a:rPr>
              <a:t>PPs</a:t>
            </a:r>
            <a:r>
              <a:rPr lang="hr-HR" dirty="0">
                <a:effectLst/>
                <a:latin typeface="+mj-lt"/>
              </a:rPr>
              <a:t> at </a:t>
            </a:r>
            <a:r>
              <a:rPr lang="hr-HR" dirty="0" err="1">
                <a:effectLst/>
                <a:latin typeface="+mj-lt"/>
              </a:rPr>
              <a:t>the</a:t>
            </a:r>
            <a:r>
              <a:rPr lang="hr-HR" dirty="0">
                <a:effectLst/>
                <a:latin typeface="+mj-lt"/>
              </a:rPr>
              <a:t> </a:t>
            </a:r>
            <a:r>
              <a:rPr lang="hr-HR" dirty="0" err="1">
                <a:effectLst/>
                <a:latin typeface="+mj-lt"/>
              </a:rPr>
              <a:t>School</a:t>
            </a:r>
            <a:r>
              <a:rPr lang="hr-HR" dirty="0">
                <a:effectLst/>
                <a:latin typeface="+mj-lt"/>
              </a:rPr>
              <a:t> </a:t>
            </a:r>
            <a:r>
              <a:rPr lang="hr-HR" dirty="0" err="1">
                <a:effectLst/>
                <a:latin typeface="+mj-lt"/>
              </a:rPr>
              <a:t>day</a:t>
            </a:r>
            <a:r>
              <a:rPr lang="hr-HR" dirty="0">
                <a:effectLst/>
                <a:latin typeface="+mj-lt"/>
              </a:rPr>
              <a:t> </a:t>
            </a:r>
            <a:r>
              <a:rPr lang="hr-HR" dirty="0" smtClean="0">
                <a:effectLst/>
                <a:latin typeface="+mj-lt"/>
              </a:rPr>
              <a:t>festival</a:t>
            </a:r>
          </a:p>
          <a:p>
            <a:pPr lvl="0"/>
            <a:endParaRPr lang="hr-HR" dirty="0" smtClean="0">
              <a:effectLst/>
              <a:latin typeface="+mj-lt"/>
            </a:endParaRPr>
          </a:p>
          <a:p>
            <a:pPr lvl="0"/>
            <a:endParaRPr lang="hr-HR" dirty="0">
              <a:effectLst/>
              <a:latin typeface="+mj-lt"/>
            </a:endParaRPr>
          </a:p>
          <a:p>
            <a:r>
              <a:rPr lang="hr-HR" dirty="0" err="1" smtClean="0">
                <a:latin typeface="+mj-lt"/>
              </a:rPr>
              <a:t>Parents</a:t>
            </a:r>
            <a:r>
              <a:rPr lang="hr-HR" dirty="0" smtClean="0">
                <a:latin typeface="+mj-lt"/>
              </a:rPr>
              <a:t>, MYP4 </a:t>
            </a:r>
            <a:r>
              <a:rPr lang="hr-HR" dirty="0" err="1" smtClean="0">
                <a:latin typeface="+mj-lt"/>
              </a:rPr>
              <a:t>students</a:t>
            </a:r>
            <a:r>
              <a:rPr lang="hr-HR" dirty="0" smtClean="0">
                <a:latin typeface="+mj-lt"/>
              </a:rPr>
              <a:t>,</a:t>
            </a:r>
            <a:r>
              <a:rPr lang="hr-HR" dirty="0" err="1" smtClean="0">
                <a:latin typeface="+mj-lt"/>
              </a:rPr>
              <a:t>other</a:t>
            </a:r>
            <a:r>
              <a:rPr lang="hr-HR" dirty="0" smtClean="0">
                <a:latin typeface="+mj-lt"/>
              </a:rPr>
              <a:t> </a:t>
            </a:r>
            <a:r>
              <a:rPr lang="hr-HR" dirty="0" err="1" smtClean="0">
                <a:latin typeface="+mj-lt"/>
              </a:rPr>
              <a:t>teachers</a:t>
            </a:r>
            <a:r>
              <a:rPr lang="hr-HR" dirty="0" smtClean="0">
                <a:latin typeface="+mj-lt"/>
              </a:rPr>
              <a:t> are all </a:t>
            </a:r>
            <a:r>
              <a:rPr lang="hr-HR" dirty="0" err="1" smtClean="0">
                <a:latin typeface="+mj-lt"/>
              </a:rPr>
              <a:t>invited</a:t>
            </a:r>
            <a:r>
              <a:rPr lang="hr-HR" dirty="0" smtClean="0">
                <a:latin typeface="+mj-lt"/>
              </a:rPr>
              <a:t> </a:t>
            </a:r>
            <a:endParaRPr lang="hr-HR" dirty="0">
              <a:latin typeface="+mj-lt"/>
            </a:endParaRPr>
          </a:p>
        </p:txBody>
      </p:sp>
      <p:pic>
        <p:nvPicPr>
          <p:cNvPr id="5123" name="Picture 3" descr="C:\Users\dkos\AppData\Local\Microsoft\Windows\Temporary Internet Files\Content.IE5\DXEKRD80\presentation-boy-color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988840"/>
            <a:ext cx="2213865" cy="196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37650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33375"/>
            <a:ext cx="8229600" cy="1384300"/>
          </a:xfrm>
        </p:spPr>
        <p:txBody>
          <a:bodyPr/>
          <a:lstStyle/>
          <a:p>
            <a:r>
              <a:rPr lang="hr-HR" dirty="0" smtClean="0">
                <a:latin typeface="+mn-lt"/>
              </a:rPr>
              <a:t>     KEEPING  </a:t>
            </a:r>
            <a:endParaRPr lang="en-US" dirty="0">
              <a:latin typeface="+mn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hr-HR" sz="2800" dirty="0" smtClean="0">
              <a:latin typeface="+mn-lt"/>
            </a:endParaRPr>
          </a:p>
          <a:p>
            <a:pPr algn="ctr">
              <a:lnSpc>
                <a:spcPct val="90000"/>
              </a:lnSpc>
            </a:pPr>
            <a:r>
              <a:rPr lang="hr-HR" sz="2800" dirty="0" smtClean="0">
                <a:latin typeface="+mn-lt"/>
              </a:rPr>
              <a:t>IF YOU </a:t>
            </a:r>
            <a:r>
              <a:rPr lang="hr-HR" sz="2800" dirty="0">
                <a:latin typeface="+mn-lt"/>
              </a:rPr>
              <a:t>FAIL TO FOLLOW/ KEEP THE DEADLINES THERE WILL BE POINTS TAKEN OFF THE </a:t>
            </a:r>
            <a:r>
              <a:rPr lang="hr-HR" sz="2800" dirty="0" smtClean="0">
                <a:latin typeface="+mn-lt"/>
              </a:rPr>
              <a:t>PP</a:t>
            </a:r>
            <a:endParaRPr lang="hr-HR" sz="2800" dirty="0">
              <a:latin typeface="+mn-lt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hr-HR" sz="3600" b="1" dirty="0">
                <a:latin typeface="+mn-lt"/>
              </a:rPr>
              <a:t>NO PERSONAL PROJECT </a:t>
            </a:r>
            <a:endParaRPr lang="hr-HR" sz="3600" b="1" dirty="0" smtClean="0">
              <a:latin typeface="+mn-lt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hr-HR" sz="3600" b="1" dirty="0" smtClean="0">
                <a:latin typeface="+mn-lt"/>
              </a:rPr>
              <a:t>( </a:t>
            </a:r>
            <a:r>
              <a:rPr lang="hr-HR" sz="3600" b="1" dirty="0">
                <a:latin typeface="+mn-lt"/>
              </a:rPr>
              <a:t>FINAL DRAFT) WILL BE ACCEPTED </a:t>
            </a:r>
            <a:r>
              <a:rPr lang="hr-HR" sz="3600" b="1" u="sng" dirty="0">
                <a:latin typeface="+mn-lt"/>
              </a:rPr>
              <a:t>AFTER</a:t>
            </a:r>
            <a:r>
              <a:rPr lang="hr-HR" sz="3600" b="1" dirty="0">
                <a:latin typeface="+mn-lt"/>
              </a:rPr>
              <a:t> THE DETERMINED DEADLINE !!!!!!!!</a:t>
            </a:r>
            <a:endParaRPr lang="en-US" sz="3600" b="1" dirty="0">
              <a:latin typeface="+mn-lt"/>
            </a:endParaRPr>
          </a:p>
        </p:txBody>
      </p:sp>
      <p:pic>
        <p:nvPicPr>
          <p:cNvPr id="7171" name="Picture 3" descr="C:\Users\dkos\AppData\Local\Microsoft\Windows\Temporary Internet Files\Content.IE5\08QF8B6S\Deadline-cloc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95982"/>
            <a:ext cx="2808311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91541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b="1" dirty="0" smtClean="0">
                <a:latin typeface="+mn-lt"/>
              </a:rPr>
              <a:t>THANK YOU </a:t>
            </a:r>
            <a:br>
              <a:rPr lang="hr-HR" b="1" dirty="0" smtClean="0">
                <a:latin typeface="+mn-lt"/>
              </a:rPr>
            </a:br>
            <a:r>
              <a:rPr lang="hr-HR" b="1" dirty="0" smtClean="0">
                <a:latin typeface="+mn-lt"/>
              </a:rPr>
              <a:t>FOR LISTENING !!!</a:t>
            </a:r>
            <a:endParaRPr lang="en-GB" b="1" dirty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b="1" dirty="0" smtClean="0"/>
          </a:p>
          <a:p>
            <a:endParaRPr lang="hr-HR" b="1" dirty="0"/>
          </a:p>
          <a:p>
            <a:pPr marL="0" indent="0">
              <a:buNone/>
            </a:pPr>
            <a:endParaRPr lang="hr-HR" sz="2400" b="1" dirty="0" smtClean="0">
              <a:latin typeface="+mj-lt"/>
            </a:endParaRPr>
          </a:p>
          <a:p>
            <a:pPr marL="0" indent="0">
              <a:buNone/>
            </a:pPr>
            <a:endParaRPr lang="hr-HR" sz="2400" b="1" dirty="0">
              <a:latin typeface="+mj-lt"/>
            </a:endParaRPr>
          </a:p>
          <a:p>
            <a:pPr marL="0" indent="0">
              <a:buNone/>
            </a:pPr>
            <a:r>
              <a:rPr lang="en-GB" sz="2400" b="1" dirty="0" smtClean="0">
                <a:latin typeface="+mj-lt"/>
              </a:rPr>
              <a:t>Acknowledgement :</a:t>
            </a:r>
            <a:r>
              <a:rPr lang="hr-HR" sz="2400" b="1" dirty="0" smtClean="0">
                <a:latin typeface="+mj-lt"/>
              </a:rPr>
              <a:t> </a:t>
            </a:r>
            <a:r>
              <a:rPr lang="hr-HR" sz="2400" dirty="0" err="1" smtClean="0">
                <a:latin typeface="+mj-lt"/>
              </a:rPr>
              <a:t>This</a:t>
            </a:r>
            <a:r>
              <a:rPr lang="en-GB" sz="2400" dirty="0" smtClean="0">
                <a:latin typeface="+mj-lt"/>
              </a:rPr>
              <a:t> </a:t>
            </a:r>
            <a:r>
              <a:rPr lang="hr-HR" sz="2400" dirty="0" smtClean="0">
                <a:latin typeface="+mj-lt"/>
              </a:rPr>
              <a:t>PPT </a:t>
            </a:r>
            <a:r>
              <a:rPr lang="en-GB" sz="2400" dirty="0" smtClean="0">
                <a:latin typeface="+mj-lt"/>
              </a:rPr>
              <a:t>is </a:t>
            </a:r>
            <a:r>
              <a:rPr lang="en-GB" sz="2400" dirty="0">
                <a:latin typeface="+mj-lt"/>
              </a:rPr>
              <a:t>adapted from the new IB Projects guide for use from May 2016, previously published PP guides  </a:t>
            </a:r>
            <a:r>
              <a:rPr lang="hr-HR" sz="2400" dirty="0" err="1" smtClean="0">
                <a:latin typeface="+mj-lt"/>
              </a:rPr>
              <a:t>and</a:t>
            </a:r>
            <a:r>
              <a:rPr lang="hr-HR" sz="2400" dirty="0" smtClean="0">
                <a:latin typeface="+mj-lt"/>
              </a:rPr>
              <a:t> </a:t>
            </a:r>
            <a:r>
              <a:rPr lang="hr-HR" sz="2400" dirty="0" err="1" smtClean="0">
                <a:latin typeface="+mj-lt"/>
              </a:rPr>
              <a:t>PPTs</a:t>
            </a:r>
            <a:r>
              <a:rPr lang="hr-HR" sz="2400" dirty="0" smtClean="0">
                <a:latin typeface="+mj-lt"/>
              </a:rPr>
              <a:t> </a:t>
            </a:r>
            <a:r>
              <a:rPr lang="en-GB" sz="2400" dirty="0" smtClean="0">
                <a:latin typeface="+mj-lt"/>
              </a:rPr>
              <a:t>of </a:t>
            </a:r>
            <a:r>
              <a:rPr lang="en-GB" sz="2400" dirty="0">
                <a:latin typeface="+mj-lt"/>
              </a:rPr>
              <a:t>XV. </a:t>
            </a:r>
            <a:r>
              <a:rPr lang="en-GB" sz="2400" dirty="0" err="1" smtClean="0">
                <a:latin typeface="+mj-lt"/>
              </a:rPr>
              <a:t>gimnazija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73611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3058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>
                <a:latin typeface="+mn-lt"/>
              </a:rPr>
              <a:t>WHAT DOES THE PP INCLUDE?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16113"/>
            <a:ext cx="8229600" cy="4114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 algn="ctr">
              <a:lnSpc>
                <a:spcPct val="90000"/>
              </a:lnSpc>
            </a:pPr>
            <a:r>
              <a:rPr lang="hr-HR" dirty="0">
                <a:latin typeface="+mj-lt"/>
              </a:rPr>
              <a:t>A </a:t>
            </a:r>
            <a:r>
              <a:rPr lang="hr-HR" dirty="0" err="1">
                <a:latin typeface="+mj-lt"/>
              </a:rPr>
              <a:t>detailed</a:t>
            </a:r>
            <a:r>
              <a:rPr lang="hr-HR" dirty="0">
                <a:latin typeface="+mj-lt"/>
              </a:rPr>
              <a:t> </a:t>
            </a:r>
            <a:r>
              <a:rPr lang="hr-HR" dirty="0" err="1">
                <a:latin typeface="+mj-lt"/>
              </a:rPr>
              <a:t>report</a:t>
            </a:r>
            <a:r>
              <a:rPr lang="hr-HR" dirty="0">
                <a:latin typeface="+mj-lt"/>
              </a:rPr>
              <a:t> </a:t>
            </a:r>
            <a:endParaRPr lang="hr-HR" dirty="0" smtClean="0">
              <a:latin typeface="+mj-lt"/>
            </a:endParaRPr>
          </a:p>
          <a:p>
            <a:pPr algn="ctr">
              <a:lnSpc>
                <a:spcPct val="90000"/>
              </a:lnSpc>
            </a:pPr>
            <a:endParaRPr lang="hr-HR" dirty="0">
              <a:latin typeface="+mj-lt"/>
            </a:endParaRPr>
          </a:p>
          <a:p>
            <a:pPr algn="ctr">
              <a:lnSpc>
                <a:spcPct val="90000"/>
              </a:lnSpc>
            </a:pPr>
            <a:r>
              <a:rPr lang="hr-HR" dirty="0" err="1" smtClean="0">
                <a:latin typeface="+mj-lt"/>
              </a:rPr>
              <a:t>An</a:t>
            </a:r>
            <a:r>
              <a:rPr lang="hr-HR" dirty="0" smtClean="0">
                <a:latin typeface="+mj-lt"/>
              </a:rPr>
              <a:t> </a:t>
            </a:r>
            <a:r>
              <a:rPr lang="hr-HR" dirty="0" err="1">
                <a:latin typeface="+mj-lt"/>
              </a:rPr>
              <a:t>outcome</a:t>
            </a:r>
            <a:r>
              <a:rPr lang="hr-HR" dirty="0">
                <a:latin typeface="+mj-lt"/>
              </a:rPr>
              <a:t> or </a:t>
            </a:r>
            <a:r>
              <a:rPr lang="hr-HR" dirty="0" err="1">
                <a:latin typeface="+mj-lt"/>
              </a:rPr>
              <a:t>product</a:t>
            </a:r>
            <a:endParaRPr lang="hr-HR" dirty="0">
              <a:latin typeface="+mj-lt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+mj-lt"/>
            </a:endParaRPr>
          </a:p>
          <a:p>
            <a:pPr lvl="0" algn="ctr">
              <a:lnSpc>
                <a:spcPct val="90000"/>
              </a:lnSpc>
              <a:buClr>
                <a:srgbClr val="0BD0D9"/>
              </a:buClr>
            </a:pPr>
            <a:r>
              <a:rPr lang="hr-HR" dirty="0" smtClean="0">
                <a:solidFill>
                  <a:prstClr val="black"/>
                </a:solidFill>
                <a:latin typeface="+mj-lt"/>
              </a:rPr>
              <a:t>A </a:t>
            </a:r>
            <a:r>
              <a:rPr lang="hr-HR" dirty="0" err="1">
                <a:solidFill>
                  <a:prstClr val="black"/>
                </a:solidFill>
                <a:latin typeface="+mj-lt"/>
              </a:rPr>
              <a:t>process</a:t>
            </a:r>
            <a:r>
              <a:rPr lang="hr-HR" dirty="0">
                <a:solidFill>
                  <a:prstClr val="black"/>
                </a:solidFill>
                <a:latin typeface="+mj-lt"/>
              </a:rPr>
              <a:t> </a:t>
            </a:r>
            <a:r>
              <a:rPr lang="hr-HR" dirty="0" err="1">
                <a:solidFill>
                  <a:prstClr val="black"/>
                </a:solidFill>
                <a:latin typeface="+mj-lt"/>
              </a:rPr>
              <a:t>journal</a:t>
            </a:r>
            <a:r>
              <a:rPr lang="hr-HR" dirty="0">
                <a:solidFill>
                  <a:prstClr val="black"/>
                </a:solidFill>
                <a:latin typeface="+mj-lt"/>
              </a:rPr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dirty="0">
              <a:latin typeface="+mn-lt"/>
            </a:endParaRPr>
          </a:p>
          <a:p>
            <a:pPr>
              <a:lnSpc>
                <a:spcPct val="90000"/>
              </a:lnSpc>
            </a:pPr>
            <a:endParaRPr lang="hr-HR" dirty="0">
              <a:latin typeface="+mn-lt"/>
            </a:endParaRPr>
          </a:p>
        </p:txBody>
      </p:sp>
      <p:pic>
        <p:nvPicPr>
          <p:cNvPr id="2050" name="Picture 2" descr="C:\Users\dkos\AppData\Local\Microsoft\Windows\Temporary Internet Files\Content.IE5\G8HO6K0J\Journal[2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3951348"/>
            <a:ext cx="1152373" cy="147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94429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b="1" dirty="0"/>
              <a:t/>
            </a:r>
            <a:br>
              <a:rPr lang="hr-HR" sz="4000" b="1" dirty="0"/>
            </a:br>
            <a:r>
              <a:rPr lang="hr-HR" sz="4000" b="1" dirty="0">
                <a:latin typeface="+mn-lt"/>
              </a:rPr>
              <a:t>A PRODUCT OR OUTCOME </a:t>
            </a:r>
            <a:endParaRPr lang="en-US" sz="4000" b="1" dirty="0">
              <a:latin typeface="+mn-lt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495984" y="1628800"/>
            <a:ext cx="8229600" cy="471884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hr-HR" sz="2400" dirty="0" err="1">
                <a:latin typeface="+mj-lt"/>
              </a:rPr>
              <a:t>an</a:t>
            </a:r>
            <a:r>
              <a:rPr lang="hr-HR" sz="2400" dirty="0">
                <a:latin typeface="+mj-lt"/>
              </a:rPr>
              <a:t> original work of </a:t>
            </a:r>
            <a:r>
              <a:rPr lang="hr-HR" sz="2400" dirty="0" err="1" smtClean="0">
                <a:latin typeface="+mj-lt"/>
              </a:rPr>
              <a:t>art</a:t>
            </a:r>
            <a:r>
              <a:rPr lang="hr-HR" sz="2400" dirty="0" smtClean="0">
                <a:latin typeface="+mj-lt"/>
              </a:rPr>
              <a:t> -</a:t>
            </a:r>
            <a:r>
              <a:rPr lang="hr-HR" sz="2400" dirty="0" err="1">
                <a:latin typeface="+mj-lt"/>
              </a:rPr>
              <a:t>piece</a:t>
            </a:r>
            <a:r>
              <a:rPr lang="hr-HR" sz="2400" dirty="0">
                <a:latin typeface="+mj-lt"/>
              </a:rPr>
              <a:t> of </a:t>
            </a:r>
            <a:r>
              <a:rPr lang="hr-HR" sz="2400" dirty="0" err="1">
                <a:latin typeface="+mj-lt"/>
              </a:rPr>
              <a:t>creative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err="1" smtClean="0">
                <a:latin typeface="+mj-lt"/>
              </a:rPr>
              <a:t>writing</a:t>
            </a:r>
            <a:r>
              <a:rPr lang="hr-HR" sz="2400" dirty="0" smtClean="0">
                <a:latin typeface="+mj-lt"/>
              </a:rPr>
              <a:t>- a </a:t>
            </a:r>
            <a:r>
              <a:rPr lang="hr-HR" sz="2400" dirty="0" err="1" smtClean="0">
                <a:latin typeface="+mj-lt"/>
              </a:rPr>
              <a:t>novel</a:t>
            </a:r>
            <a:r>
              <a:rPr lang="hr-HR" sz="2400" dirty="0" smtClean="0">
                <a:latin typeface="+mj-lt"/>
              </a:rPr>
              <a:t>,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sz="2400" dirty="0">
                <a:latin typeface="+mj-lt"/>
              </a:rPr>
              <a:t> </a:t>
            </a:r>
            <a:r>
              <a:rPr lang="hr-HR" sz="2400" dirty="0" smtClean="0">
                <a:latin typeface="+mj-lt"/>
              </a:rPr>
              <a:t>    a </a:t>
            </a:r>
            <a:r>
              <a:rPr lang="hr-HR" sz="2400" dirty="0" err="1" smtClean="0">
                <a:latin typeface="+mj-lt"/>
              </a:rPr>
              <a:t>collection</a:t>
            </a:r>
            <a:r>
              <a:rPr lang="hr-HR" sz="2400" dirty="0" smtClean="0">
                <a:latin typeface="+mj-lt"/>
              </a:rPr>
              <a:t> of </a:t>
            </a:r>
            <a:r>
              <a:rPr lang="hr-HR" sz="2400" dirty="0" err="1" smtClean="0">
                <a:latin typeface="+mj-lt"/>
              </a:rPr>
              <a:t>short</a:t>
            </a:r>
            <a:r>
              <a:rPr lang="hr-HR" sz="2400" dirty="0" smtClean="0">
                <a:latin typeface="+mj-lt"/>
              </a:rPr>
              <a:t> </a:t>
            </a:r>
            <a:r>
              <a:rPr lang="hr-HR" sz="2400" dirty="0" err="1" smtClean="0">
                <a:latin typeface="+mj-lt"/>
              </a:rPr>
              <a:t>stories</a:t>
            </a:r>
            <a:r>
              <a:rPr lang="hr-HR" sz="2400" dirty="0" smtClean="0">
                <a:latin typeface="+mj-lt"/>
              </a:rPr>
              <a:t>,  a song </a:t>
            </a: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j-lt"/>
              </a:rPr>
              <a:t>a </a:t>
            </a:r>
            <a:r>
              <a:rPr lang="hr-HR" sz="2400" dirty="0" err="1" smtClean="0">
                <a:latin typeface="+mj-lt"/>
              </a:rPr>
              <a:t>sculpture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smtClean="0">
                <a:latin typeface="+mj-lt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j-lt"/>
              </a:rPr>
              <a:t>a </a:t>
            </a:r>
            <a:r>
              <a:rPr lang="hr-HR" sz="2400" dirty="0">
                <a:latin typeface="+mj-lt"/>
              </a:rPr>
              <a:t>model</a:t>
            </a:r>
          </a:p>
          <a:p>
            <a:pPr>
              <a:lnSpc>
                <a:spcPct val="80000"/>
              </a:lnSpc>
            </a:pPr>
            <a:r>
              <a:rPr lang="hr-HR" sz="2400" dirty="0">
                <a:latin typeface="+mj-lt"/>
              </a:rPr>
              <a:t>a business </a:t>
            </a:r>
            <a:r>
              <a:rPr lang="hr-HR" sz="2400" dirty="0" smtClean="0">
                <a:latin typeface="+mj-lt"/>
              </a:rPr>
              <a:t>plan </a:t>
            </a:r>
            <a:r>
              <a:rPr lang="hr-HR" sz="2400" dirty="0" err="1" smtClean="0">
                <a:latin typeface="+mj-lt"/>
              </a:rPr>
              <a:t>e.g</a:t>
            </a:r>
            <a:r>
              <a:rPr lang="hr-HR" sz="2400" dirty="0" smtClean="0">
                <a:latin typeface="+mj-lt"/>
              </a:rPr>
              <a:t>. </a:t>
            </a:r>
            <a:r>
              <a:rPr lang="hr-HR" sz="2400" b="1" dirty="0" err="1" smtClean="0">
                <a:solidFill>
                  <a:schemeClr val="accent1"/>
                </a:solidFill>
                <a:latin typeface="+mj-lt"/>
              </a:rPr>
              <a:t>How</a:t>
            </a:r>
            <a:r>
              <a:rPr lang="hr-HR" sz="2400" b="1" dirty="0" smtClean="0">
                <a:solidFill>
                  <a:schemeClr val="accent1"/>
                </a:solidFill>
                <a:latin typeface="+mj-lt"/>
              </a:rPr>
              <a:t> to </a:t>
            </a:r>
            <a:r>
              <a:rPr lang="hr-HR" sz="2400" b="1" dirty="0" err="1" smtClean="0">
                <a:solidFill>
                  <a:schemeClr val="accent1"/>
                </a:solidFill>
                <a:latin typeface="+mj-lt"/>
              </a:rPr>
              <a:t>help</a:t>
            </a:r>
            <a:r>
              <a:rPr lang="hr-HR" sz="2400" b="1" dirty="0" smtClean="0">
                <a:solidFill>
                  <a:schemeClr val="accent1"/>
                </a:solidFill>
                <a:latin typeface="+mj-lt"/>
              </a:rPr>
              <a:t> Croatia </a:t>
            </a:r>
            <a:r>
              <a:rPr lang="hr-HR" sz="2400" b="1" dirty="0" err="1" smtClean="0">
                <a:solidFill>
                  <a:schemeClr val="accent1"/>
                </a:solidFill>
                <a:latin typeface="+mj-lt"/>
              </a:rPr>
              <a:t>get</a:t>
            </a:r>
            <a:r>
              <a:rPr lang="hr-HR" sz="24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hr-HR" sz="2400" b="1" dirty="0" err="1" smtClean="0">
                <a:solidFill>
                  <a:schemeClr val="accent1"/>
                </a:solidFill>
                <a:latin typeface="+mj-lt"/>
              </a:rPr>
              <a:t>out</a:t>
            </a:r>
            <a:r>
              <a:rPr lang="hr-HR" sz="2400" b="1" dirty="0" smtClean="0">
                <a:solidFill>
                  <a:schemeClr val="accent1"/>
                </a:solidFill>
                <a:latin typeface="+mj-lt"/>
              </a:rPr>
              <a:t> of the </a:t>
            </a:r>
            <a:r>
              <a:rPr lang="hr-HR" sz="2400" b="1" dirty="0" err="1" smtClean="0">
                <a:solidFill>
                  <a:schemeClr val="accent1"/>
                </a:solidFill>
                <a:latin typeface="+mj-lt"/>
              </a:rPr>
              <a:t>recession</a:t>
            </a:r>
            <a:r>
              <a:rPr lang="hr-HR" sz="2400" b="1" dirty="0" smtClean="0">
                <a:solidFill>
                  <a:schemeClr val="accent1"/>
                </a:solidFill>
                <a:latin typeface="+mj-lt"/>
              </a:rPr>
              <a:t>?</a:t>
            </a:r>
            <a:endParaRPr lang="hr-HR" sz="2400" b="1" dirty="0">
              <a:solidFill>
                <a:schemeClr val="accent1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hr-HR" sz="2400" dirty="0">
                <a:latin typeface="+mj-lt"/>
              </a:rPr>
              <a:t>a </a:t>
            </a:r>
            <a:r>
              <a:rPr lang="hr-HR" sz="2400" dirty="0" err="1" smtClean="0">
                <a:latin typeface="+mj-lt"/>
              </a:rPr>
              <a:t>campaign</a:t>
            </a:r>
            <a:r>
              <a:rPr lang="hr-HR" sz="2400" dirty="0" smtClean="0">
                <a:latin typeface="+mj-lt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sz="2400" dirty="0" smtClean="0">
                <a:latin typeface="+mj-lt"/>
              </a:rPr>
              <a:t> </a:t>
            </a:r>
            <a:endParaRPr lang="hr-H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hr-HR" sz="2400" dirty="0" smtClean="0">
              <a:latin typeface="+mj-lt"/>
            </a:endParaRPr>
          </a:p>
          <a:p>
            <a:pPr marL="0" indent="0">
              <a:lnSpc>
                <a:spcPct val="80000"/>
              </a:lnSpc>
              <a:buNone/>
            </a:pPr>
            <a:endParaRPr lang="hr-H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j-lt"/>
              </a:rPr>
              <a:t>a </a:t>
            </a:r>
            <a:r>
              <a:rPr lang="hr-HR" sz="2400" dirty="0" err="1">
                <a:latin typeface="+mj-lt"/>
              </a:rPr>
              <a:t>blueprint</a:t>
            </a:r>
            <a:r>
              <a:rPr lang="hr-HR" sz="2400" dirty="0">
                <a:latin typeface="+mj-lt"/>
              </a:rPr>
              <a:t> </a:t>
            </a:r>
            <a:r>
              <a:rPr lang="hr-HR" sz="2400" dirty="0" smtClean="0">
                <a:latin typeface="+mj-lt"/>
              </a:rPr>
              <a:t> or </a:t>
            </a:r>
            <a:r>
              <a:rPr lang="hr-HR" sz="2400" dirty="0" err="1" smtClean="0">
                <a:latin typeface="+mj-lt"/>
              </a:rPr>
              <a:t>drawing</a:t>
            </a:r>
            <a:endParaRPr lang="hr-HR" sz="2400" dirty="0" smtClean="0">
              <a:latin typeface="+mj-lt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sz="2400" dirty="0" err="1" smtClean="0">
                <a:latin typeface="+mj-lt"/>
              </a:rPr>
              <a:t>an</a:t>
            </a:r>
            <a:r>
              <a:rPr lang="hr-HR" sz="2400" dirty="0" smtClean="0">
                <a:latin typeface="+mj-lt"/>
              </a:rPr>
              <a:t> </a:t>
            </a:r>
            <a:r>
              <a:rPr lang="hr-HR" sz="2400" dirty="0" err="1" smtClean="0">
                <a:latin typeface="+mj-lt"/>
              </a:rPr>
              <a:t>essay</a:t>
            </a:r>
            <a:r>
              <a:rPr lang="hr-HR" sz="2400" dirty="0" smtClean="0">
                <a:latin typeface="+mj-lt"/>
              </a:rPr>
              <a:t> (</a:t>
            </a:r>
            <a:r>
              <a:rPr lang="hr-HR" sz="2400" dirty="0" err="1" smtClean="0">
                <a:latin typeface="+mj-lt"/>
              </a:rPr>
              <a:t>scientific</a:t>
            </a:r>
            <a:r>
              <a:rPr lang="hr-HR" sz="2400" dirty="0" smtClean="0">
                <a:latin typeface="+mj-lt"/>
              </a:rPr>
              <a:t>, </a:t>
            </a:r>
            <a:r>
              <a:rPr lang="hr-HR" sz="2400" dirty="0" err="1" smtClean="0">
                <a:latin typeface="+mj-lt"/>
              </a:rPr>
              <a:t>litereary</a:t>
            </a:r>
            <a:r>
              <a:rPr lang="hr-HR" sz="2400" dirty="0" smtClean="0">
                <a:latin typeface="+mj-lt"/>
              </a:rPr>
              <a:t> or </a:t>
            </a:r>
            <a:r>
              <a:rPr lang="hr-HR" sz="2400" dirty="0" err="1" smtClean="0">
                <a:latin typeface="+mj-lt"/>
              </a:rPr>
              <a:t>other</a:t>
            </a:r>
            <a:r>
              <a:rPr lang="hr-HR" sz="2400" dirty="0" smtClean="0">
                <a:latin typeface="+mj-lt"/>
              </a:rPr>
              <a:t>) 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hr-H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j-lt"/>
              </a:rPr>
              <a:t>a video/</a:t>
            </a:r>
            <a:r>
              <a:rPr lang="hr-HR" sz="2400" dirty="0" err="1" smtClean="0">
                <a:latin typeface="+mj-lt"/>
              </a:rPr>
              <a:t>computer</a:t>
            </a:r>
            <a:r>
              <a:rPr lang="hr-HR" sz="2400" dirty="0" smtClean="0">
                <a:latin typeface="+mj-lt"/>
              </a:rPr>
              <a:t> game,</a:t>
            </a:r>
            <a:r>
              <a:rPr lang="hr-HR" sz="2400" dirty="0" err="1" smtClean="0">
                <a:latin typeface="+mj-lt"/>
              </a:rPr>
              <a:t>website</a:t>
            </a:r>
            <a:endParaRPr lang="hr-HR" sz="2400" dirty="0" smtClean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j-lt"/>
              </a:rPr>
              <a:t>a </a:t>
            </a:r>
            <a:r>
              <a:rPr lang="hr-HR" sz="2400" dirty="0" err="1">
                <a:latin typeface="+mj-lt"/>
              </a:rPr>
              <a:t>course</a:t>
            </a:r>
            <a:r>
              <a:rPr lang="hr-HR" sz="2400" dirty="0">
                <a:latin typeface="+mj-lt"/>
              </a:rPr>
              <a:t> of </a:t>
            </a:r>
            <a:r>
              <a:rPr lang="hr-HR" sz="2400" dirty="0" err="1" smtClean="0">
                <a:latin typeface="+mj-lt"/>
              </a:rPr>
              <a:t>study</a:t>
            </a:r>
            <a:r>
              <a:rPr lang="hr-HR" sz="2400" dirty="0" smtClean="0">
                <a:latin typeface="+mj-lt"/>
              </a:rPr>
              <a:t>  e.g.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How to </a:t>
            </a:r>
            <a:r>
              <a:rPr lang="hr-HR" sz="2400" dirty="0" err="1" smtClean="0">
                <a:solidFill>
                  <a:schemeClr val="accent1"/>
                </a:solidFill>
                <a:latin typeface="+mj-lt"/>
              </a:rPr>
              <a:t>play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 a 	</a:t>
            </a:r>
            <a:r>
              <a:rPr lang="hr-HR" sz="24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    </a:t>
            </a:r>
            <a:r>
              <a:rPr lang="hr-HR" sz="2400" dirty="0" err="1" smtClean="0">
                <a:solidFill>
                  <a:schemeClr val="accent1"/>
                </a:solidFill>
                <a:latin typeface="+mj-lt"/>
              </a:rPr>
              <a:t>in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 4 </a:t>
            </a:r>
            <a:r>
              <a:rPr lang="hr-HR" sz="2400" dirty="0" err="1" smtClean="0">
                <a:solidFill>
                  <a:schemeClr val="accent1"/>
                </a:solidFill>
                <a:latin typeface="+mj-lt"/>
              </a:rPr>
              <a:t>months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? </a:t>
            </a:r>
            <a:r>
              <a:rPr lang="hr-HR" sz="2400" dirty="0" err="1" smtClean="0">
                <a:solidFill>
                  <a:schemeClr val="accent1"/>
                </a:solidFill>
                <a:latin typeface="+mj-lt"/>
              </a:rPr>
              <a:t>How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 to </a:t>
            </a:r>
            <a:r>
              <a:rPr lang="hr-HR" sz="2400" dirty="0" err="1" smtClean="0">
                <a:solidFill>
                  <a:schemeClr val="accent1"/>
                </a:solidFill>
                <a:latin typeface="+mj-lt"/>
              </a:rPr>
              <a:t>learn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  in 3 </a:t>
            </a:r>
            <a:r>
              <a:rPr lang="hr-HR" sz="2400" dirty="0" err="1" smtClean="0">
                <a:solidFill>
                  <a:schemeClr val="accent1"/>
                </a:solidFill>
                <a:latin typeface="+mj-lt"/>
              </a:rPr>
              <a:t>months</a:t>
            </a:r>
            <a:r>
              <a:rPr lang="hr-HR" sz="2400" dirty="0" smtClean="0">
                <a:solidFill>
                  <a:schemeClr val="accent1"/>
                </a:solidFill>
                <a:latin typeface="+mj-lt"/>
              </a:rPr>
              <a:t>? 		</a:t>
            </a:r>
            <a:endParaRPr lang="hr-HR" sz="2400" dirty="0">
              <a:solidFill>
                <a:schemeClr val="accent1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hr-HR" sz="2400" dirty="0" smtClean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hr-HR" sz="2400" dirty="0" smtClean="0">
                <a:latin typeface="+mj-lt"/>
              </a:rPr>
              <a:t>a film/video </a:t>
            </a:r>
          </a:p>
          <a:p>
            <a:pPr>
              <a:lnSpc>
                <a:spcPct val="80000"/>
              </a:lnSpc>
            </a:pPr>
            <a:r>
              <a:rPr lang="hr-HR" sz="2400" dirty="0" err="1">
                <a:latin typeface="+mj-lt"/>
              </a:rPr>
              <a:t>e</a:t>
            </a:r>
            <a:r>
              <a:rPr lang="hr-HR" sz="2400" dirty="0" err="1" smtClean="0">
                <a:latin typeface="+mj-lt"/>
              </a:rPr>
              <a:t>tc</a:t>
            </a:r>
            <a:r>
              <a:rPr lang="hr-HR" sz="2400" dirty="0" smtClean="0">
                <a:latin typeface="+mj-lt"/>
              </a:rPr>
              <a:t>.</a:t>
            </a:r>
            <a:endParaRPr lang="hr-HR" sz="2400" dirty="0"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2400" dirty="0">
                <a:latin typeface="+mj-lt"/>
              </a:rPr>
              <a:t> </a:t>
            </a:r>
            <a:endParaRPr lang="en-US" sz="2400" dirty="0">
              <a:latin typeface="+mj-lt"/>
            </a:endParaRPr>
          </a:p>
        </p:txBody>
      </p:sp>
      <p:pic>
        <p:nvPicPr>
          <p:cNvPr id="3076" name="Picture 4" descr="C:\Users\dkos\AppData\Local\Microsoft\Windows\Temporary Internet Files\Content.IE5\DXEKRD80\Smear-Campaign-300x29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636912"/>
            <a:ext cx="1258224" cy="102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kos\AppData\Local\Microsoft\Windows\Temporary Internet Files\Content.IE5\08QF8B6S\Film-Kopf-Filmklapp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300" y="5157192"/>
            <a:ext cx="1219144" cy="102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kos\AppData\Local\Microsoft\Windows\Temporary Internet Files\Content.IE5\PSP5QOKX\blurb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852936"/>
            <a:ext cx="222235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kos\AppData\Local\Microsoft\Windows\Temporary Internet Files\Content.IE5\08QF8B6S\cardtrumpet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435529"/>
            <a:ext cx="878622" cy="89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dkos\AppData\Local\Microsoft\Windows\Temporary Internet Files\Content.IE5\08QF8B6S\music_notes_png_by_doloresdevelde-d5gt35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609" y="1412776"/>
            <a:ext cx="1559146" cy="76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kos\AppData\Local\Microsoft\Windows\Temporary Internet Files\Content.IE5\G8HO6K0J\Japanese-language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227" y="4589530"/>
            <a:ext cx="7910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5982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hr-HR" sz="4400" b="1" dirty="0">
                <a:latin typeface="+mn-lt"/>
              </a:rPr>
              <a:t>THE </a:t>
            </a:r>
            <a:r>
              <a:rPr lang="hr-HR" sz="4400" b="1" dirty="0" smtClean="0">
                <a:latin typeface="+mn-lt"/>
              </a:rPr>
              <a:t>SUPERVISOR</a:t>
            </a:r>
            <a:endParaRPr lang="hr-HR" sz="4400" b="1" dirty="0">
              <a:latin typeface="+mn-lt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hr-HR" sz="2800" dirty="0" err="1">
                <a:latin typeface="+mj-lt"/>
              </a:rPr>
              <a:t>e</a:t>
            </a:r>
            <a:r>
              <a:rPr lang="hr-HR" sz="2800" dirty="0" err="1" smtClean="0">
                <a:latin typeface="+mj-lt"/>
              </a:rPr>
              <a:t>ach</a:t>
            </a:r>
            <a:r>
              <a:rPr lang="hr-HR" sz="2800" dirty="0" smtClean="0">
                <a:latin typeface="+mj-lt"/>
              </a:rPr>
              <a:t> student is </a:t>
            </a:r>
            <a:r>
              <a:rPr lang="hr-HR" sz="2800" dirty="0" err="1" smtClean="0">
                <a:latin typeface="+mj-lt"/>
              </a:rPr>
              <a:t>assigned</a:t>
            </a:r>
            <a:r>
              <a:rPr lang="hr-HR" sz="2800" dirty="0" smtClean="0">
                <a:latin typeface="+mj-lt"/>
              </a:rPr>
              <a:t> a </a:t>
            </a:r>
            <a:r>
              <a:rPr lang="hr-HR" sz="2800" dirty="0" err="1" smtClean="0">
                <a:latin typeface="+mj-lt"/>
              </a:rPr>
              <a:t>supervisor</a:t>
            </a:r>
            <a:endParaRPr lang="hr-HR" sz="2800" dirty="0" smtClean="0">
              <a:latin typeface="+mj-lt"/>
            </a:endParaRPr>
          </a:p>
          <a:p>
            <a:r>
              <a:rPr lang="hr-HR" sz="2800" dirty="0" err="1" smtClean="0">
                <a:latin typeface="+mj-lt"/>
              </a:rPr>
              <a:t>an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>
                <a:latin typeface="+mj-lt"/>
              </a:rPr>
              <a:t>MYP </a:t>
            </a:r>
            <a:r>
              <a:rPr lang="hr-HR" sz="2800" dirty="0" err="1">
                <a:latin typeface="+mj-lt"/>
              </a:rPr>
              <a:t>teacher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whose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responsibility</a:t>
            </a:r>
            <a:r>
              <a:rPr lang="hr-HR" sz="2800" dirty="0">
                <a:latin typeface="+mj-lt"/>
              </a:rPr>
              <a:t> is to</a:t>
            </a:r>
            <a:r>
              <a:rPr lang="hr-HR" sz="2800" u="sng" dirty="0">
                <a:latin typeface="+mj-lt"/>
              </a:rPr>
              <a:t> </a:t>
            </a:r>
            <a:r>
              <a:rPr lang="hr-HR" sz="2800" u="sng" dirty="0" err="1">
                <a:latin typeface="+mj-lt"/>
              </a:rPr>
              <a:t>guide</a:t>
            </a:r>
            <a:r>
              <a:rPr lang="hr-HR" sz="2800" u="sng" dirty="0">
                <a:latin typeface="+mj-lt"/>
              </a:rPr>
              <a:t> </a:t>
            </a:r>
            <a:r>
              <a:rPr lang="hr-HR" sz="2800" u="sng" dirty="0" err="1">
                <a:latin typeface="+mj-lt"/>
              </a:rPr>
              <a:t>you</a:t>
            </a:r>
            <a:r>
              <a:rPr lang="hr-HR" sz="2800" u="sng" dirty="0">
                <a:latin typeface="+mj-lt"/>
              </a:rPr>
              <a:t> </a:t>
            </a:r>
            <a:r>
              <a:rPr lang="hr-HR" sz="2800" u="sng" dirty="0" err="1">
                <a:latin typeface="+mj-lt"/>
              </a:rPr>
              <a:t>and</a:t>
            </a:r>
            <a:r>
              <a:rPr lang="hr-HR" sz="2800" u="sng" dirty="0">
                <a:latin typeface="+mj-lt"/>
              </a:rPr>
              <a:t> </a:t>
            </a:r>
            <a:r>
              <a:rPr lang="hr-HR" sz="2800" u="sng" dirty="0" err="1">
                <a:latin typeface="+mj-lt"/>
              </a:rPr>
              <a:t>advise</a:t>
            </a:r>
            <a:r>
              <a:rPr lang="hr-HR" sz="2800" u="sng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you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while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working</a:t>
            </a:r>
            <a:r>
              <a:rPr lang="hr-HR" sz="2800" dirty="0">
                <a:latin typeface="+mj-lt"/>
              </a:rPr>
              <a:t> on </a:t>
            </a:r>
            <a:r>
              <a:rPr lang="hr-HR" sz="2800" dirty="0" err="1">
                <a:latin typeface="+mj-lt"/>
              </a:rPr>
              <a:t>your</a:t>
            </a:r>
            <a:r>
              <a:rPr lang="hr-HR" sz="2800" dirty="0">
                <a:latin typeface="+mj-lt"/>
              </a:rPr>
              <a:t> personal </a:t>
            </a:r>
            <a:r>
              <a:rPr lang="hr-HR" sz="2800" dirty="0" err="1">
                <a:latin typeface="+mj-lt"/>
              </a:rPr>
              <a:t>project</a:t>
            </a:r>
            <a:endParaRPr lang="hr-HR" sz="2800" dirty="0">
              <a:latin typeface="+mj-lt"/>
            </a:endParaRPr>
          </a:p>
          <a:p>
            <a:r>
              <a:rPr lang="hr-HR" sz="2800" dirty="0" err="1">
                <a:latin typeface="+mj-lt"/>
              </a:rPr>
              <a:t>an</a:t>
            </a:r>
            <a:r>
              <a:rPr lang="hr-HR" sz="2800" dirty="0">
                <a:latin typeface="+mj-lt"/>
              </a:rPr>
              <a:t> MYP </a:t>
            </a:r>
            <a:r>
              <a:rPr lang="hr-HR" sz="2800" dirty="0" err="1">
                <a:latin typeface="+mj-lt"/>
              </a:rPr>
              <a:t>teacher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with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whom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you</a:t>
            </a:r>
            <a:r>
              <a:rPr lang="hr-HR" sz="2800" dirty="0">
                <a:latin typeface="+mj-lt"/>
              </a:rPr>
              <a:t> </a:t>
            </a:r>
            <a:r>
              <a:rPr lang="hr-HR" sz="2800" b="1" dirty="0" err="1">
                <a:latin typeface="+mj-lt"/>
              </a:rPr>
              <a:t>meet</a:t>
            </a:r>
            <a:r>
              <a:rPr lang="hr-HR" sz="2800" b="1" dirty="0">
                <a:latin typeface="+mj-lt"/>
              </a:rPr>
              <a:t> on </a:t>
            </a:r>
            <a:r>
              <a:rPr lang="hr-HR" sz="2800" b="1" dirty="0" err="1">
                <a:latin typeface="+mj-lt"/>
              </a:rPr>
              <a:t>regular</a:t>
            </a:r>
            <a:r>
              <a:rPr lang="hr-HR" sz="2800" b="1" dirty="0">
                <a:latin typeface="+mj-lt"/>
              </a:rPr>
              <a:t> </a:t>
            </a:r>
            <a:r>
              <a:rPr lang="hr-HR" sz="2800" b="1" dirty="0" err="1">
                <a:latin typeface="+mj-lt"/>
              </a:rPr>
              <a:t>basis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whilst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working</a:t>
            </a:r>
            <a:r>
              <a:rPr lang="hr-HR" sz="2800" dirty="0">
                <a:latin typeface="+mj-lt"/>
              </a:rPr>
              <a:t> </a:t>
            </a:r>
            <a:r>
              <a:rPr lang="hr-HR" sz="2800" dirty="0" err="1">
                <a:latin typeface="+mj-lt"/>
              </a:rPr>
              <a:t>on</a:t>
            </a:r>
            <a:r>
              <a:rPr lang="hr-HR" sz="2800" dirty="0">
                <a:latin typeface="+mj-lt"/>
              </a:rPr>
              <a:t> the </a:t>
            </a:r>
            <a:r>
              <a:rPr lang="hr-HR" sz="2800" dirty="0" smtClean="0">
                <a:latin typeface="+mj-lt"/>
              </a:rPr>
              <a:t>PP-</a:t>
            </a:r>
            <a:r>
              <a:rPr lang="hr-HR" sz="2800" dirty="0" err="1" smtClean="0">
                <a:latin typeface="+mj-lt"/>
              </a:rPr>
              <a:t>once</a:t>
            </a:r>
            <a:r>
              <a:rPr lang="hr-HR" sz="2800" dirty="0" smtClean="0">
                <a:latin typeface="+mj-lt"/>
              </a:rPr>
              <a:t> a </a:t>
            </a:r>
            <a:r>
              <a:rPr lang="hr-HR" sz="2800" dirty="0" err="1" smtClean="0">
                <a:latin typeface="+mj-lt"/>
              </a:rPr>
              <a:t>month</a:t>
            </a:r>
            <a:r>
              <a:rPr lang="hr-HR" sz="2800" dirty="0" smtClean="0">
                <a:latin typeface="+mj-lt"/>
              </a:rPr>
              <a:t> is </a:t>
            </a:r>
            <a:r>
              <a:rPr lang="hr-HR" sz="2800" dirty="0" err="1" smtClean="0">
                <a:latin typeface="+mj-lt"/>
              </a:rPr>
              <a:t>recommended</a:t>
            </a:r>
            <a:endParaRPr lang="hr-HR" sz="2800" dirty="0" smtClean="0">
              <a:latin typeface="+mj-lt"/>
            </a:endParaRPr>
          </a:p>
          <a:p>
            <a:r>
              <a:rPr lang="hr-HR" sz="2800" dirty="0" err="1">
                <a:latin typeface="+mj-lt"/>
              </a:rPr>
              <a:t>s</a:t>
            </a:r>
            <a:r>
              <a:rPr lang="hr-HR" sz="2800" dirty="0" err="1" smtClean="0">
                <a:latin typeface="+mj-lt"/>
              </a:rPr>
              <a:t>hould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follow</a:t>
            </a:r>
            <a:r>
              <a:rPr lang="hr-HR" sz="2800" dirty="0" smtClean="0">
                <a:latin typeface="+mj-lt"/>
              </a:rPr>
              <a:t> student’s </a:t>
            </a:r>
            <a:r>
              <a:rPr lang="en-GB" sz="2800" dirty="0" smtClean="0">
                <a:latin typeface="+mj-lt"/>
              </a:rPr>
              <a:t>progress </a:t>
            </a:r>
            <a:r>
              <a:rPr lang="en-GB" sz="2800" dirty="0">
                <a:latin typeface="+mj-lt"/>
              </a:rPr>
              <a:t>on personal project </a:t>
            </a:r>
            <a:endParaRPr lang="hr-HR" sz="2800" dirty="0">
              <a:latin typeface="+mj-lt"/>
            </a:endParaRPr>
          </a:p>
          <a:p>
            <a:r>
              <a:rPr lang="hr-HR" sz="2800" dirty="0">
                <a:latin typeface="+mj-lt"/>
              </a:rPr>
              <a:t>i</a:t>
            </a:r>
            <a:r>
              <a:rPr lang="hr-HR" sz="2800" dirty="0" smtClean="0">
                <a:latin typeface="+mj-lt"/>
              </a:rPr>
              <a:t>s </a:t>
            </a:r>
            <a:r>
              <a:rPr lang="hr-HR" sz="2800" dirty="0" err="1" smtClean="0">
                <a:latin typeface="+mj-lt"/>
              </a:rPr>
              <a:t>responsible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>
                <a:latin typeface="+mj-lt"/>
              </a:rPr>
              <a:t>for the </a:t>
            </a:r>
            <a:r>
              <a:rPr lang="hr-HR" sz="2800" dirty="0" err="1">
                <a:latin typeface="+mj-lt"/>
              </a:rPr>
              <a:t>assessment</a:t>
            </a:r>
            <a:r>
              <a:rPr lang="hr-HR" sz="2800" dirty="0">
                <a:latin typeface="+mj-lt"/>
              </a:rPr>
              <a:t> of the </a:t>
            </a:r>
            <a:r>
              <a:rPr lang="hr-HR" sz="2800" dirty="0" err="1">
                <a:latin typeface="+mj-lt"/>
              </a:rPr>
              <a:t>project</a:t>
            </a:r>
            <a:endParaRPr lang="hr-HR" sz="2800" dirty="0">
              <a:latin typeface="+mj-lt"/>
            </a:endParaRPr>
          </a:p>
          <a:p>
            <a:pPr marL="0" indent="0">
              <a:buNone/>
            </a:pPr>
            <a:endParaRPr lang="hr-H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98364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400" dirty="0" smtClean="0">
                <a:solidFill>
                  <a:srgbClr val="04617B"/>
                </a:solidFill>
                <a:latin typeface="Constantia"/>
              </a:rPr>
              <a:t/>
            </a:r>
            <a:br>
              <a:rPr lang="hr-HR" sz="4400" dirty="0" smtClean="0">
                <a:solidFill>
                  <a:srgbClr val="04617B"/>
                </a:solidFill>
                <a:latin typeface="Constantia"/>
              </a:rPr>
            </a:br>
            <a:r>
              <a:rPr lang="hr-HR" sz="4400" b="1" dirty="0" smtClean="0">
                <a:solidFill>
                  <a:srgbClr val="04617B"/>
                </a:solidFill>
                <a:latin typeface="Constantia"/>
              </a:rPr>
              <a:t>AIMS </a:t>
            </a:r>
            <a:r>
              <a:rPr lang="hr-HR" sz="4400" b="1" dirty="0">
                <a:solidFill>
                  <a:srgbClr val="04617B"/>
                </a:solidFill>
                <a:latin typeface="Constantia"/>
              </a:rPr>
              <a:t>AND </a:t>
            </a:r>
            <a:r>
              <a:rPr lang="hr-HR" sz="4400" b="1" dirty="0" smtClean="0">
                <a:solidFill>
                  <a:srgbClr val="04617B"/>
                </a:solidFill>
                <a:latin typeface="Constantia"/>
              </a:rPr>
              <a:t>OBJECTIVES</a:t>
            </a:r>
            <a:r>
              <a:rPr lang="hr-HR" sz="3600" b="1" dirty="0">
                <a:solidFill>
                  <a:srgbClr val="04617B"/>
                </a:solidFill>
                <a:latin typeface="Constantia"/>
              </a:rPr>
              <a:t/>
            </a:r>
            <a:br>
              <a:rPr lang="hr-HR" sz="3600" b="1" dirty="0">
                <a:solidFill>
                  <a:srgbClr val="04617B"/>
                </a:solidFill>
                <a:latin typeface="Constantia"/>
              </a:rPr>
            </a:br>
            <a:r>
              <a:rPr lang="hr-HR" sz="3600" b="1" dirty="0" err="1">
                <a:solidFill>
                  <a:srgbClr val="04617B"/>
                </a:solidFill>
                <a:latin typeface="Constantia"/>
              </a:rPr>
              <a:t>Correspond</a:t>
            </a:r>
            <a:r>
              <a:rPr lang="hr-HR" sz="3600" b="1" dirty="0">
                <a:solidFill>
                  <a:srgbClr val="04617B"/>
                </a:solidFill>
                <a:latin typeface="Constantia"/>
              </a:rPr>
              <a:t> to PP </a:t>
            </a:r>
            <a:r>
              <a:rPr lang="hr-HR" sz="3600" b="1" dirty="0" err="1">
                <a:solidFill>
                  <a:srgbClr val="04617B"/>
                </a:solidFill>
                <a:latin typeface="Constantia"/>
              </a:rPr>
              <a:t>Assessment</a:t>
            </a:r>
            <a:r>
              <a:rPr lang="hr-HR" sz="3600" b="1" dirty="0">
                <a:solidFill>
                  <a:srgbClr val="04617B"/>
                </a:solidFill>
                <a:latin typeface="Constantia"/>
              </a:rPr>
              <a:t> </a:t>
            </a:r>
            <a:r>
              <a:rPr lang="hr-HR" sz="3600" b="1" dirty="0" err="1">
                <a:solidFill>
                  <a:srgbClr val="04617B"/>
                </a:solidFill>
                <a:latin typeface="Constantia"/>
              </a:rPr>
              <a:t>criteria</a:t>
            </a:r>
            <a:r>
              <a:rPr lang="hr-HR" sz="3600" b="1" dirty="0">
                <a:solidFill>
                  <a:srgbClr val="04617B"/>
                </a:solidFill>
                <a:latin typeface="Constantia"/>
              </a:rPr>
              <a:t> </a:t>
            </a:r>
            <a:endParaRPr lang="en-GB" sz="3600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1772817"/>
            <a:ext cx="5832648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174027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hr-HR" sz="3600" b="1" dirty="0" smtClean="0">
                <a:latin typeface="+mn-lt"/>
              </a:rPr>
              <a:t>COMPLETING THE PROJECT</a:t>
            </a:r>
            <a:endParaRPr lang="hr-HR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select </a:t>
            </a:r>
            <a:r>
              <a:rPr lang="en-US" sz="2800" dirty="0" smtClean="0">
                <a:latin typeface="+mj-lt"/>
              </a:rPr>
              <a:t>a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highly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challenging</a:t>
            </a:r>
            <a:r>
              <a:rPr lang="hr-HR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topic </a:t>
            </a:r>
            <a:r>
              <a:rPr lang="en-US" sz="2800" dirty="0">
                <a:latin typeface="+mj-lt"/>
              </a:rPr>
              <a:t>of </a:t>
            </a:r>
            <a:r>
              <a:rPr lang="en-US" sz="2800" b="1" dirty="0">
                <a:latin typeface="+mj-lt"/>
              </a:rPr>
              <a:t>personal </a:t>
            </a:r>
            <a:r>
              <a:rPr lang="en-US" sz="2800" b="1" dirty="0" smtClean="0">
                <a:latin typeface="+mj-lt"/>
              </a:rPr>
              <a:t>interest</a:t>
            </a:r>
            <a:endParaRPr lang="hr-HR" sz="2800" b="1" dirty="0">
              <a:latin typeface="+mj-lt"/>
            </a:endParaRPr>
          </a:p>
          <a:p>
            <a:r>
              <a:rPr lang="en-US" sz="2800" b="1" dirty="0" smtClean="0">
                <a:latin typeface="+mj-lt"/>
              </a:rPr>
              <a:t>document </a:t>
            </a:r>
            <a:r>
              <a:rPr lang="en-US" sz="2800" dirty="0">
                <a:latin typeface="+mj-lt"/>
              </a:rPr>
              <a:t>the process in the Process </a:t>
            </a:r>
            <a:r>
              <a:rPr lang="en-US" sz="2800" dirty="0" smtClean="0">
                <a:latin typeface="+mj-lt"/>
              </a:rPr>
              <a:t>Journal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from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the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very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beginning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till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you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submit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err="1" smtClean="0">
                <a:latin typeface="+mj-lt"/>
              </a:rPr>
              <a:t>it</a:t>
            </a:r>
            <a:endParaRPr lang="en-US" sz="2800" dirty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focus </a:t>
            </a:r>
            <a:r>
              <a:rPr lang="en-US" sz="2800" dirty="0">
                <a:latin typeface="+mj-lt"/>
              </a:rPr>
              <a:t>the personal project through ONE global context</a:t>
            </a:r>
          </a:p>
          <a:p>
            <a:r>
              <a:rPr lang="en-US" sz="2800" dirty="0" smtClean="0">
                <a:latin typeface="+mj-lt"/>
              </a:rPr>
              <a:t>structure </a:t>
            </a:r>
            <a:r>
              <a:rPr lang="en-US" sz="2800" dirty="0">
                <a:latin typeface="+mj-lt"/>
              </a:rPr>
              <a:t>the personal project report according to the information provided in </a:t>
            </a:r>
            <a:r>
              <a:rPr lang="en-US" sz="2800" b="1" dirty="0" err="1" smtClean="0">
                <a:latin typeface="+mj-lt"/>
              </a:rPr>
              <a:t>th</a:t>
            </a:r>
            <a:r>
              <a:rPr lang="hr-HR" sz="2800" b="1" dirty="0" smtClean="0">
                <a:latin typeface="+mj-lt"/>
              </a:rPr>
              <a:t>e</a:t>
            </a:r>
            <a:r>
              <a:rPr lang="en-US" sz="2800" b="1" dirty="0" smtClean="0">
                <a:latin typeface="+mj-lt"/>
              </a:rPr>
              <a:t> </a:t>
            </a:r>
            <a:r>
              <a:rPr lang="hr-HR" sz="2800" b="1" dirty="0" smtClean="0">
                <a:latin typeface="+mj-lt"/>
              </a:rPr>
              <a:t>PP </a:t>
            </a:r>
            <a:r>
              <a:rPr lang="en-US" sz="2800" b="1" dirty="0" smtClean="0">
                <a:latin typeface="+mj-lt"/>
              </a:rPr>
              <a:t>guide</a:t>
            </a:r>
            <a:endParaRPr lang="en-US" sz="2800" b="1" dirty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respect </a:t>
            </a:r>
            <a:r>
              <a:rPr lang="en-US" sz="2800" dirty="0">
                <a:latin typeface="+mj-lt"/>
              </a:rPr>
              <a:t>word or time limits for the report</a:t>
            </a:r>
          </a:p>
          <a:p>
            <a:r>
              <a:rPr lang="en-US" sz="2800" dirty="0" smtClean="0">
                <a:latin typeface="+mj-lt"/>
              </a:rPr>
              <a:t>fulfil </a:t>
            </a:r>
            <a:r>
              <a:rPr lang="en-US" sz="2800" dirty="0">
                <a:latin typeface="+mj-lt"/>
              </a:rPr>
              <a:t>ethical and academic honesty requirements </a:t>
            </a:r>
          </a:p>
          <a:p>
            <a:endParaRPr lang="hr-H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41711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err="1">
                <a:latin typeface="+mn-lt"/>
              </a:rPr>
              <a:t>What</a:t>
            </a:r>
            <a:r>
              <a:rPr lang="hr-HR" dirty="0">
                <a:latin typeface="+mn-lt"/>
              </a:rPr>
              <a:t> is </a:t>
            </a:r>
            <a:r>
              <a:rPr lang="hr-HR" dirty="0" err="1">
                <a:latin typeface="+mn-lt"/>
              </a:rPr>
              <a:t>process</a:t>
            </a:r>
            <a:r>
              <a:rPr lang="hr-HR" dirty="0">
                <a:latin typeface="+mn-lt"/>
              </a:rPr>
              <a:t> </a:t>
            </a:r>
            <a:r>
              <a:rPr lang="hr-HR" dirty="0" err="1">
                <a:latin typeface="+mn-lt"/>
              </a:rPr>
              <a:t>journal</a:t>
            </a:r>
            <a:r>
              <a:rPr lang="hr-HR" dirty="0" smtClean="0">
                <a:latin typeface="+mn-lt"/>
              </a:rPr>
              <a:t>?</a:t>
            </a:r>
            <a:br>
              <a:rPr lang="hr-HR" dirty="0" smtClean="0">
                <a:latin typeface="+mn-lt"/>
              </a:rPr>
            </a:br>
            <a:r>
              <a:rPr lang="hr-HR" sz="3200" dirty="0" smtClean="0">
                <a:latin typeface="+mn-lt"/>
              </a:rPr>
              <a:t>A </a:t>
            </a:r>
            <a:r>
              <a:rPr lang="hr-HR" sz="3200" dirty="0" err="1" smtClean="0">
                <a:latin typeface="+mn-lt"/>
              </a:rPr>
              <a:t>document</a:t>
            </a:r>
            <a:r>
              <a:rPr lang="hr-HR" sz="3200" dirty="0" smtClean="0">
                <a:latin typeface="+mn-lt"/>
              </a:rPr>
              <a:t> </a:t>
            </a:r>
            <a:r>
              <a:rPr lang="hr-HR" sz="3200" dirty="0" err="1" smtClean="0">
                <a:latin typeface="+mn-lt"/>
              </a:rPr>
              <a:t>where</a:t>
            </a:r>
            <a:r>
              <a:rPr lang="hr-HR" sz="3200" dirty="0" smtClean="0">
                <a:latin typeface="+mn-lt"/>
              </a:rPr>
              <a:t> </a:t>
            </a:r>
            <a:r>
              <a:rPr lang="hr-HR" sz="3200" dirty="0" err="1" smtClean="0">
                <a:latin typeface="+mn-lt"/>
              </a:rPr>
              <a:t>you</a:t>
            </a:r>
            <a:r>
              <a:rPr lang="hr-HR" sz="3200" dirty="0" smtClean="0">
                <a:latin typeface="+mn-lt"/>
              </a:rPr>
              <a:t>: </a:t>
            </a:r>
            <a:endParaRPr lang="en-US" dirty="0">
              <a:latin typeface="+mn-lt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47632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effectLst/>
                <a:latin typeface="+mn-lt"/>
              </a:rPr>
              <a:t>•</a:t>
            </a:r>
            <a:r>
              <a:rPr lang="en-US" sz="2000" dirty="0">
                <a:effectLst/>
                <a:latin typeface="+mj-lt"/>
              </a:rPr>
              <a:t>	</a:t>
            </a:r>
            <a:r>
              <a:rPr lang="hr-HR" sz="2000" dirty="0" smtClean="0">
                <a:effectLst/>
                <a:latin typeface="+mj-lt"/>
              </a:rPr>
              <a:t>d</a:t>
            </a:r>
            <a:r>
              <a:rPr lang="en-US" sz="2000" dirty="0" err="1" smtClean="0">
                <a:effectLst/>
                <a:latin typeface="+mj-lt"/>
              </a:rPr>
              <a:t>ocument</a:t>
            </a:r>
            <a:r>
              <a:rPr lang="en-US" sz="2000" dirty="0" smtClean="0">
                <a:effectLst/>
                <a:latin typeface="+mj-lt"/>
              </a:rPr>
              <a:t> </a:t>
            </a:r>
            <a:r>
              <a:rPr lang="en-US" sz="2000" dirty="0">
                <a:effectLst/>
                <a:latin typeface="+mj-lt"/>
              </a:rPr>
              <a:t>the </a:t>
            </a:r>
            <a:r>
              <a:rPr lang="en-US" sz="2000" b="1" dirty="0">
                <a:effectLst/>
                <a:latin typeface="+mj-lt"/>
              </a:rPr>
              <a:t>planning and the development </a:t>
            </a:r>
            <a:r>
              <a:rPr lang="en-US" sz="2000" dirty="0">
                <a:effectLst/>
                <a:latin typeface="+mj-lt"/>
              </a:rPr>
              <a:t>of the </a:t>
            </a:r>
            <a:r>
              <a:rPr lang="en-US" sz="2000" dirty="0" smtClean="0">
                <a:effectLst/>
                <a:latin typeface="+mj-lt"/>
              </a:rPr>
              <a:t>project</a:t>
            </a:r>
            <a:r>
              <a:rPr lang="hr-HR" sz="2000" dirty="0" smtClean="0">
                <a:effectLst/>
                <a:latin typeface="+mj-lt"/>
              </a:rPr>
              <a:t> (</a:t>
            </a:r>
            <a:r>
              <a:rPr lang="hr-HR" sz="2000" dirty="0" err="1" smtClean="0">
                <a:effectLst/>
                <a:latin typeface="+mj-lt"/>
              </a:rPr>
              <a:t>keep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weekly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planning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chart</a:t>
            </a:r>
            <a:r>
              <a:rPr lang="hr-HR" sz="2000" dirty="0" smtClean="0">
                <a:effectLst/>
                <a:latin typeface="+mj-lt"/>
              </a:rPr>
              <a:t> , </a:t>
            </a:r>
            <a:r>
              <a:rPr lang="hr-HR" sz="2000" dirty="0" err="1" smtClean="0">
                <a:effectLst/>
                <a:latin typeface="+mj-lt"/>
              </a:rPr>
              <a:t>etc</a:t>
            </a:r>
            <a:r>
              <a:rPr lang="hr-HR" sz="2000" dirty="0" smtClean="0">
                <a:effectLst/>
                <a:latin typeface="+mj-lt"/>
              </a:rPr>
              <a:t>.) </a:t>
            </a:r>
            <a:r>
              <a:rPr lang="en-US" sz="2000" dirty="0" smtClean="0">
                <a:effectLst/>
                <a:latin typeface="+mj-lt"/>
              </a:rPr>
              <a:t> </a:t>
            </a:r>
            <a:endParaRPr lang="en-US" sz="2000" dirty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</a:t>
            </a:r>
            <a:r>
              <a:rPr lang="hr-HR" sz="2000" dirty="0" smtClean="0">
                <a:effectLst/>
                <a:latin typeface="+mj-lt"/>
              </a:rPr>
              <a:t>k</a:t>
            </a:r>
            <a:r>
              <a:rPr lang="en-US" sz="2000" dirty="0" err="1" smtClean="0">
                <a:effectLst/>
                <a:latin typeface="+mj-lt"/>
              </a:rPr>
              <a:t>eep</a:t>
            </a:r>
            <a:r>
              <a:rPr lang="en-US" sz="2000" dirty="0" smtClean="0">
                <a:effectLst/>
                <a:latin typeface="+mj-lt"/>
              </a:rPr>
              <a:t> </a:t>
            </a:r>
            <a:r>
              <a:rPr lang="en-US" sz="2000" dirty="0">
                <a:effectLst/>
                <a:latin typeface="+mj-lt"/>
              </a:rPr>
              <a:t>useful information (photos, quotes, comments, notes, mind-maps, </a:t>
            </a:r>
            <a:r>
              <a:rPr lang="hr-HR" sz="2000" dirty="0" err="1" smtClean="0">
                <a:latin typeface="+mj-lt"/>
              </a:rPr>
              <a:t>charts</a:t>
            </a:r>
            <a:r>
              <a:rPr lang="hr-HR" sz="2000" dirty="0" smtClean="0">
                <a:latin typeface="+mj-lt"/>
              </a:rPr>
              <a:t>, </a:t>
            </a:r>
            <a:r>
              <a:rPr lang="en-US" sz="2000" dirty="0" smtClean="0">
                <a:effectLst/>
                <a:latin typeface="+mj-lt"/>
              </a:rPr>
              <a:t>ideas</a:t>
            </a:r>
            <a:r>
              <a:rPr lang="en-US" sz="2000" dirty="0">
                <a:effectLst/>
                <a:latin typeface="+mj-lt"/>
              </a:rPr>
              <a:t>, etc.)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</a:t>
            </a:r>
            <a:r>
              <a:rPr lang="hr-HR" sz="2000" dirty="0" err="1" smtClean="0">
                <a:effectLst/>
                <a:latin typeface="+mj-lt"/>
              </a:rPr>
              <a:t>record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the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en-US" sz="2000" dirty="0" smtClean="0">
                <a:effectLst/>
                <a:latin typeface="+mj-lt"/>
              </a:rPr>
              <a:t>interactions </a:t>
            </a:r>
            <a:r>
              <a:rPr lang="en-US" sz="2000" dirty="0">
                <a:effectLst/>
                <a:latin typeface="+mj-lt"/>
              </a:rPr>
              <a:t>with sources, for example, teachers, supervisors</a:t>
            </a:r>
            <a:r>
              <a:rPr lang="en-US" sz="2000" dirty="0" smtClean="0">
                <a:effectLst/>
                <a:latin typeface="+mj-lt"/>
              </a:rPr>
              <a:t>,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en-US" sz="2000" dirty="0" smtClean="0">
                <a:effectLst/>
                <a:latin typeface="+mj-lt"/>
              </a:rPr>
              <a:t> </a:t>
            </a:r>
            <a:r>
              <a:rPr lang="en-US" sz="2000" dirty="0">
                <a:effectLst/>
                <a:latin typeface="+mj-lt"/>
              </a:rPr>
              <a:t>etc.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explore ideas and </a:t>
            </a:r>
            <a:r>
              <a:rPr lang="en-US" sz="2000" dirty="0" smtClean="0">
                <a:effectLst/>
                <a:latin typeface="+mj-lt"/>
              </a:rPr>
              <a:t>solutions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and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keep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useful</a:t>
            </a:r>
            <a:r>
              <a:rPr lang="hr-HR" sz="2000" dirty="0" smtClean="0">
                <a:effectLst/>
                <a:latin typeface="+mj-lt"/>
              </a:rPr>
              <a:t> notes </a:t>
            </a:r>
            <a:endParaRPr lang="en-US" sz="2000" dirty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record </a:t>
            </a:r>
            <a:r>
              <a:rPr lang="hr-HR" sz="2000" dirty="0" err="1" smtClean="0">
                <a:effectLst/>
                <a:latin typeface="+mj-lt"/>
              </a:rPr>
              <a:t>resources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and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research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en-US" sz="2000" dirty="0" smtClean="0">
                <a:effectLst/>
                <a:latin typeface="+mj-lt"/>
              </a:rPr>
              <a:t>and </a:t>
            </a:r>
            <a:r>
              <a:rPr lang="en-US" sz="2000" dirty="0">
                <a:effectLst/>
                <a:latin typeface="+mj-lt"/>
              </a:rPr>
              <a:t>maintain a </a:t>
            </a:r>
            <a:r>
              <a:rPr lang="en-US" sz="2000" dirty="0" smtClean="0">
                <a:effectLst/>
                <a:latin typeface="+mj-lt"/>
              </a:rPr>
              <a:t>bibliography</a:t>
            </a:r>
            <a:r>
              <a:rPr lang="hr-HR" sz="2000" dirty="0">
                <a:latin typeface="+mj-lt"/>
              </a:rPr>
              <a:t> </a:t>
            </a:r>
            <a:r>
              <a:rPr lang="hr-HR" sz="2000" dirty="0" smtClean="0">
                <a:latin typeface="+mj-lt"/>
              </a:rPr>
              <a:t>; </a:t>
            </a:r>
            <a:r>
              <a:rPr lang="hr-HR" sz="2000" dirty="0" err="1" smtClean="0">
                <a:latin typeface="+mj-lt"/>
              </a:rPr>
              <a:t>evaluate</a:t>
            </a:r>
            <a:r>
              <a:rPr lang="hr-HR" sz="2000" dirty="0" smtClean="0">
                <a:latin typeface="+mj-lt"/>
              </a:rPr>
              <a:t> </a:t>
            </a:r>
            <a:r>
              <a:rPr lang="hr-HR" sz="2000" dirty="0" err="1" smtClean="0">
                <a:latin typeface="+mj-lt"/>
              </a:rPr>
              <a:t>the</a:t>
            </a:r>
            <a:r>
              <a:rPr lang="hr-HR" sz="2000" dirty="0" smtClean="0">
                <a:latin typeface="+mj-lt"/>
              </a:rPr>
              <a:t> </a:t>
            </a:r>
            <a:r>
              <a:rPr lang="hr-HR" sz="2000" dirty="0" err="1" smtClean="0">
                <a:latin typeface="+mj-lt"/>
              </a:rPr>
              <a:t>sources</a:t>
            </a:r>
            <a:endParaRPr lang="en-US" sz="2000" dirty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reflect on stages of the </a:t>
            </a:r>
            <a:r>
              <a:rPr lang="en-US" sz="2000" dirty="0" smtClean="0">
                <a:effectLst/>
                <a:latin typeface="+mj-lt"/>
              </a:rPr>
              <a:t>project</a:t>
            </a:r>
            <a:r>
              <a:rPr lang="hr-HR" sz="2000" dirty="0" smtClean="0">
                <a:effectLst/>
                <a:latin typeface="+mj-lt"/>
              </a:rPr>
              <a:t> for </a:t>
            </a:r>
            <a:r>
              <a:rPr lang="hr-HR" sz="2000" dirty="0" err="1" smtClean="0">
                <a:effectLst/>
                <a:latin typeface="+mj-lt"/>
              </a:rPr>
              <a:t>example</a:t>
            </a:r>
            <a:r>
              <a:rPr lang="hr-HR" sz="2000" dirty="0" smtClean="0">
                <a:effectLst/>
                <a:latin typeface="+mj-lt"/>
              </a:rPr>
              <a:t> plan </a:t>
            </a:r>
            <a:r>
              <a:rPr lang="hr-HR" sz="2000" dirty="0" err="1" smtClean="0">
                <a:effectLst/>
                <a:latin typeface="+mj-lt"/>
              </a:rPr>
              <a:t>your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criteria</a:t>
            </a:r>
            <a:r>
              <a:rPr lang="hr-HR" sz="2000" dirty="0" smtClean="0">
                <a:effectLst/>
                <a:latin typeface="+mj-lt"/>
              </a:rPr>
              <a:t> for </a:t>
            </a:r>
            <a:r>
              <a:rPr lang="hr-HR" sz="2000" dirty="0" err="1" smtClean="0">
                <a:effectLst/>
                <a:latin typeface="+mj-lt"/>
              </a:rPr>
              <a:t>the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final</a:t>
            </a:r>
            <a:r>
              <a:rPr lang="hr-HR" sz="2000" dirty="0" smtClean="0">
                <a:effectLst/>
                <a:latin typeface="+mj-lt"/>
              </a:rPr>
              <a:t> </a:t>
            </a:r>
            <a:r>
              <a:rPr lang="hr-HR" sz="2000" dirty="0" err="1" smtClean="0">
                <a:effectLst/>
                <a:latin typeface="+mj-lt"/>
              </a:rPr>
              <a:t>product</a:t>
            </a:r>
            <a:r>
              <a:rPr lang="hr-HR" sz="2000" dirty="0" smtClean="0">
                <a:latin typeface="+mj-lt"/>
              </a:rPr>
              <a:t>; </a:t>
            </a:r>
            <a:r>
              <a:rPr lang="en-US" sz="2000" dirty="0" smtClean="0">
                <a:effectLst/>
                <a:latin typeface="+mj-lt"/>
              </a:rPr>
              <a:t>demonstrate </a:t>
            </a:r>
            <a:r>
              <a:rPr lang="en-US" sz="2000" dirty="0">
                <a:effectLst/>
                <a:latin typeface="+mj-lt"/>
              </a:rPr>
              <a:t>your reflection on </a:t>
            </a:r>
            <a:r>
              <a:rPr lang="en-US" sz="2000" dirty="0" smtClean="0">
                <a:effectLst/>
                <a:latin typeface="+mj-lt"/>
              </a:rPr>
              <a:t>learning</a:t>
            </a:r>
            <a:endParaRPr lang="en-US" sz="2000" dirty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  <a:latin typeface="+mj-lt"/>
              </a:rPr>
              <a:t>•	evaluate  completed </a:t>
            </a:r>
            <a:r>
              <a:rPr lang="en-US" sz="2000" dirty="0" smtClean="0">
                <a:effectLst/>
                <a:latin typeface="+mj-lt"/>
              </a:rPr>
              <a:t>work</a:t>
            </a:r>
            <a:endParaRPr lang="hr-HR" sz="2000" dirty="0" smtClean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000" dirty="0">
              <a:effectLst/>
              <a:latin typeface="+mj-lt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 b="1" u="sng" dirty="0">
                <a:effectLst/>
                <a:latin typeface="+mj-lt"/>
              </a:rPr>
              <a:t>It is NOT a diary used on daily basis with detailed writing about what was done. </a:t>
            </a:r>
            <a:r>
              <a:rPr lang="hr-HR" sz="2000" b="1" u="sng" dirty="0" err="1" smtClean="0">
                <a:effectLst/>
                <a:latin typeface="+mj-lt"/>
              </a:rPr>
              <a:t>It</a:t>
            </a:r>
            <a:r>
              <a:rPr lang="hr-HR" sz="2000" b="1" u="sng" dirty="0" smtClean="0">
                <a:effectLst/>
                <a:latin typeface="+mj-lt"/>
              </a:rPr>
              <a:t> must </a:t>
            </a:r>
            <a:r>
              <a:rPr lang="hr-HR" sz="2000" b="1" u="sng" dirty="0" err="1" smtClean="0">
                <a:effectLst/>
                <a:latin typeface="+mj-lt"/>
              </a:rPr>
              <a:t>show</a:t>
            </a:r>
            <a:r>
              <a:rPr lang="hr-HR" sz="2000" b="1" u="sng" dirty="0" smtClean="0">
                <a:effectLst/>
                <a:latin typeface="+mj-lt"/>
              </a:rPr>
              <a:t> </a:t>
            </a:r>
            <a:r>
              <a:rPr lang="hr-HR" sz="2000" b="1" u="sng" dirty="0" smtClean="0">
                <a:latin typeface="+mj-lt"/>
              </a:rPr>
              <a:t>the </a:t>
            </a:r>
            <a:r>
              <a:rPr lang="hr-HR" sz="2000" b="1" u="sng" dirty="0" err="1" smtClean="0">
                <a:effectLst/>
                <a:latin typeface="+mj-lt"/>
              </a:rPr>
              <a:t>development</a:t>
            </a:r>
            <a:r>
              <a:rPr lang="hr-HR" sz="2000" b="1" u="sng" dirty="0" smtClean="0">
                <a:effectLst/>
                <a:latin typeface="+mj-lt"/>
              </a:rPr>
              <a:t> of the </a:t>
            </a:r>
            <a:r>
              <a:rPr lang="hr-HR" sz="2000" b="1" u="sng" dirty="0" err="1" smtClean="0">
                <a:effectLst/>
                <a:latin typeface="+mj-lt"/>
              </a:rPr>
              <a:t>project</a:t>
            </a:r>
            <a:r>
              <a:rPr lang="hr-HR" sz="2000" b="1" u="sng" dirty="0" smtClean="0">
                <a:effectLst/>
                <a:latin typeface="+mj-lt"/>
              </a:rPr>
              <a:t> </a:t>
            </a:r>
            <a:r>
              <a:rPr lang="hr-HR" sz="2000" b="1" u="sng" dirty="0" err="1" smtClean="0">
                <a:effectLst/>
                <a:latin typeface="+mj-lt"/>
              </a:rPr>
              <a:t>over</a:t>
            </a:r>
            <a:r>
              <a:rPr lang="hr-HR" sz="2000" b="1" u="sng" dirty="0" smtClean="0">
                <a:effectLst/>
                <a:latin typeface="+mj-lt"/>
              </a:rPr>
              <a:t> a period of </a:t>
            </a:r>
            <a:r>
              <a:rPr lang="hr-HR" sz="2000" b="1" u="sng" dirty="0" err="1" smtClean="0">
                <a:effectLst/>
                <a:latin typeface="+mj-lt"/>
              </a:rPr>
              <a:t>several</a:t>
            </a:r>
            <a:r>
              <a:rPr lang="hr-HR" sz="2000" b="1" u="sng" dirty="0" smtClean="0">
                <a:effectLst/>
                <a:latin typeface="+mj-lt"/>
              </a:rPr>
              <a:t> </a:t>
            </a:r>
            <a:r>
              <a:rPr lang="hr-HR" sz="2000" b="1" u="sng" dirty="0" err="1" smtClean="0">
                <a:effectLst/>
                <a:latin typeface="+mj-lt"/>
              </a:rPr>
              <a:t>months</a:t>
            </a:r>
            <a:endParaRPr lang="hr-HR" sz="2000" b="1" u="sng" dirty="0" smtClean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b="1" u="sng" dirty="0">
              <a:effectLst/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1800" dirty="0" err="1">
                <a:effectLst/>
                <a:latin typeface="+mj-lt"/>
              </a:rPr>
              <a:t>It</a:t>
            </a:r>
            <a:r>
              <a:rPr lang="hr-HR" sz="1800" dirty="0">
                <a:effectLst/>
                <a:latin typeface="+mj-lt"/>
              </a:rPr>
              <a:t> </a:t>
            </a:r>
            <a:r>
              <a:rPr lang="hr-HR" sz="1800" dirty="0" err="1">
                <a:effectLst/>
                <a:latin typeface="+mj-lt"/>
              </a:rPr>
              <a:t>can</a:t>
            </a:r>
            <a:r>
              <a:rPr lang="hr-HR" sz="1800" dirty="0">
                <a:effectLst/>
                <a:latin typeface="+mj-lt"/>
              </a:rPr>
              <a:t> </a:t>
            </a:r>
            <a:r>
              <a:rPr lang="hr-HR" sz="1800" dirty="0" err="1">
                <a:effectLst/>
                <a:latin typeface="+mj-lt"/>
              </a:rPr>
              <a:t>be</a:t>
            </a:r>
            <a:r>
              <a:rPr lang="hr-HR" sz="1800" dirty="0">
                <a:effectLst/>
                <a:latin typeface="+mj-lt"/>
              </a:rPr>
              <a:t> </a:t>
            </a:r>
            <a:r>
              <a:rPr lang="en-US" sz="1800" dirty="0">
                <a:effectLst/>
                <a:latin typeface="+mj-lt"/>
              </a:rPr>
              <a:t>be written,</a:t>
            </a:r>
            <a:r>
              <a:rPr lang="hr-HR" sz="1800" dirty="0">
                <a:effectLst/>
                <a:latin typeface="+mj-lt"/>
              </a:rPr>
              <a:t> </a:t>
            </a:r>
            <a:r>
              <a:rPr lang="en-US" sz="1800" dirty="0">
                <a:effectLst/>
                <a:latin typeface="+mj-lt"/>
              </a:rPr>
              <a:t>visual, audio or a combination of these and might include both paper and electronic formats.</a:t>
            </a:r>
          </a:p>
        </p:txBody>
      </p:sp>
    </p:spTree>
    <p:extLst>
      <p:ext uri="{BB962C8B-B14F-4D97-AF65-F5344CB8AC3E}">
        <p14:creationId xmlns:p14="http://schemas.microsoft.com/office/powerpoint/2010/main" val="319960063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000" b="1" dirty="0" smtClean="0">
                <a:latin typeface="+mn-lt"/>
              </a:rPr>
              <a:t>IDENTIFYING THE GLOBAL CONTEXT OF THE PP</a:t>
            </a:r>
            <a:endParaRPr lang="hr-HR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What </a:t>
            </a:r>
            <a:r>
              <a:rPr lang="en-US" sz="2800" dirty="0">
                <a:latin typeface="+mj-lt"/>
              </a:rPr>
              <a:t>do I want to achieve through my personal project? </a:t>
            </a:r>
          </a:p>
          <a:p>
            <a:r>
              <a:rPr lang="en-US" sz="2800" dirty="0" smtClean="0">
                <a:latin typeface="+mj-lt"/>
              </a:rPr>
              <a:t>What </a:t>
            </a:r>
            <a:r>
              <a:rPr lang="en-US" sz="2800" dirty="0">
                <a:latin typeface="+mj-lt"/>
              </a:rPr>
              <a:t>do I want others to understand through my work? </a:t>
            </a:r>
          </a:p>
          <a:p>
            <a:r>
              <a:rPr lang="en-US" sz="2800" dirty="0" smtClean="0">
                <a:latin typeface="+mj-lt"/>
              </a:rPr>
              <a:t>What </a:t>
            </a:r>
            <a:r>
              <a:rPr lang="en-US" sz="2800" dirty="0">
                <a:latin typeface="+mj-lt"/>
              </a:rPr>
              <a:t>i</a:t>
            </a:r>
            <a:r>
              <a:rPr lang="en-US" sz="2800" b="1" dirty="0">
                <a:latin typeface="+mj-lt"/>
              </a:rPr>
              <a:t>mpact </a:t>
            </a:r>
            <a:r>
              <a:rPr lang="en-US" sz="2800" dirty="0">
                <a:latin typeface="+mj-lt"/>
              </a:rPr>
              <a:t>do I want my project to have? </a:t>
            </a:r>
          </a:p>
          <a:p>
            <a:r>
              <a:rPr lang="en-US" sz="2800" dirty="0" smtClean="0">
                <a:latin typeface="+mj-lt"/>
              </a:rPr>
              <a:t>How </a:t>
            </a:r>
            <a:r>
              <a:rPr lang="en-US" sz="2800" dirty="0">
                <a:latin typeface="+mj-lt"/>
              </a:rPr>
              <a:t>can a specific context give greater purpose to my project</a:t>
            </a:r>
            <a:r>
              <a:rPr lang="en-US" dirty="0">
                <a:latin typeface="+mj-lt"/>
              </a:rPr>
              <a:t>? </a:t>
            </a:r>
          </a:p>
          <a:p>
            <a:endParaRPr lang="hr-H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24932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500</TotalTime>
  <Words>933</Words>
  <Application>Microsoft Office PowerPoint</Application>
  <PresentationFormat>On-screen Show (4:3)</PresentationFormat>
  <Paragraphs>190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Constantia</vt:lpstr>
      <vt:lpstr>MyriadPro-Regular</vt:lpstr>
      <vt:lpstr>Times New Roman</vt:lpstr>
      <vt:lpstr>Wingdings 2</vt:lpstr>
      <vt:lpstr>Flow</vt:lpstr>
      <vt:lpstr>PERSONAL PROJECT 2018/2019 </vt:lpstr>
      <vt:lpstr>WHAT IS PERSONAL PROJECT?</vt:lpstr>
      <vt:lpstr>WHAT DOES THE PP INCLUDE? </vt:lpstr>
      <vt:lpstr> A PRODUCT OR OUTCOME </vt:lpstr>
      <vt:lpstr>THE SUPERVISOR</vt:lpstr>
      <vt:lpstr> AIMS AND OBJECTIVES Correspond to PP Assessment criteria </vt:lpstr>
      <vt:lpstr>COMPLETING THE PROJECT</vt:lpstr>
      <vt:lpstr>What is process journal? A document where you: </vt:lpstr>
      <vt:lpstr>IDENTIFYING THE GLOBAL CONTEXT OF THE PP</vt:lpstr>
      <vt:lpstr>IB MYP GLOBAL CONTEXTS</vt:lpstr>
      <vt:lpstr>GLOBAL CONTEXTS </vt:lpstr>
      <vt:lpstr>  CREATING CRITERIA FOR THE PRODUCT/OUTCOME</vt:lpstr>
      <vt:lpstr>REPORTING THE PERSONAL PROJECT </vt:lpstr>
      <vt:lpstr>ACADEMIC HONESTY</vt:lpstr>
      <vt:lpstr>PERSONAL PROJECT TIMELINE May, June 2018</vt:lpstr>
      <vt:lpstr>PHASE 1   OF  PP May, June 2018</vt:lpstr>
      <vt:lpstr>PHASE 2  OF PP  September  2018-RESEARCH</vt:lpstr>
      <vt:lpstr>PHASE 3 OF PP October 2018</vt:lpstr>
      <vt:lpstr> PHASE 5 OF PP   January 2019  </vt:lpstr>
      <vt:lpstr>               PHASE 6 OF PP February 2019 </vt:lpstr>
      <vt:lpstr> PP festival,     14th March 2019 </vt:lpstr>
      <vt:lpstr>     KEEPING  </vt:lpstr>
      <vt:lpstr>  THANK YOU  FOR LISTENING !!!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PROJECT</dc:title>
  <dc:creator>Darija Kos</dc:creator>
  <cp:lastModifiedBy>Darija Kos</cp:lastModifiedBy>
  <cp:revision>60</cp:revision>
  <dcterms:created xsi:type="dcterms:W3CDTF">2012-09-26T10:06:59Z</dcterms:created>
  <dcterms:modified xsi:type="dcterms:W3CDTF">2018-05-03T06:16:03Z</dcterms:modified>
</cp:coreProperties>
</file>