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77" r:id="rId12"/>
    <p:sldId id="276" r:id="rId13"/>
    <p:sldId id="271" r:id="rId14"/>
    <p:sldId id="272" r:id="rId15"/>
    <p:sldId id="279" r:id="rId16"/>
  </p:sldIdLst>
  <p:sldSz cx="9144000" cy="6858000" type="screen4x3"/>
  <p:notesSz cx="6815138" cy="99425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80000"/>
    <a:srgbClr val="760000"/>
    <a:srgbClr val="A80000"/>
    <a:srgbClr val="823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0.15177431108465922"/>
                  <c:y val="3.2223860578571739E-2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42,40%</a:t>
                    </a:r>
                    <a:endParaRPr lang="hr-HR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6800350227792391"/>
                  <c:y val="-9.0564965193631802E-2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57,60%</a:t>
                    </a:r>
                    <a:endParaRPr lang="hr-HR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anose="020B0503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Stranci</c:v>
                </c:pt>
                <c:pt idx="1">
                  <c:v>Domaćini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0.42399999999999999</c:v>
                </c:pt>
                <c:pt idx="1">
                  <c:v>0.57599999999999996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7.6869135809256889E-2"/>
                  <c:y val="0.13916718505848763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15,20%</a:t>
                    </a:r>
                    <a:endParaRPr lang="hr-HR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0490328072814759"/>
                  <c:y val="-0.32941562254573009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84,80%</a:t>
                    </a:r>
                    <a:endParaRPr lang="hr-HR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Profesori</c:v>
                </c:pt>
                <c:pt idx="1">
                  <c:v>Učenici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0.152</c:v>
                </c:pt>
                <c:pt idx="1">
                  <c:v>0.84799999999999998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0.131092590212636"/>
                  <c:y val="7.92493340137396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r>
                      <a:rPr lang="hr-HR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33,</a:t>
                    </a:r>
                    <a:r>
                      <a:rPr lang="hr-HR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33</a:t>
                    </a:r>
                    <a:r>
                      <a:rPr lang="hr-HR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hr-H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8528866875181407"/>
                  <c:y val="-0.1569357908786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r>
                      <a:rPr lang="hr-HR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66,67%</a:t>
                    </a:r>
                    <a:endParaRPr lang="hr-H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Muški sudionici</c:v>
                </c:pt>
                <c:pt idx="1">
                  <c:v>Ženski sudionici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0.33329999999999999</c:v>
                </c:pt>
                <c:pt idx="1">
                  <c:v>0.66669999999999996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Sudjelovali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anose="020B0503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Prijam i smještaj gostiju</c:v>
                </c:pt>
                <c:pt idx="1">
                  <c:v>Klapsko pjevanje</c:v>
                </c:pt>
                <c:pt idx="2">
                  <c:v>Maksimir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0.75800000000000001</c:v>
                </c:pt>
                <c:pt idx="1">
                  <c:v>0.879</c:v>
                </c:pt>
                <c:pt idx="2">
                  <c:v>0.90900000000000003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Nisu sudjelovali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anose="020B0503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Prijam i smještaj gostiju</c:v>
                </c:pt>
                <c:pt idx="1">
                  <c:v>Klapsko pjevanje</c:v>
                </c:pt>
                <c:pt idx="2">
                  <c:v>Maksimir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0.24199999999999999</c:v>
                </c:pt>
                <c:pt idx="1">
                  <c:v>0.121</c:v>
                </c:pt>
                <c:pt idx="2">
                  <c:v>9.0999999999999998E-2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90866816"/>
        <c:axId val="90868352"/>
        <c:axId val="0"/>
      </c:bar3DChart>
      <c:catAx>
        <c:axId val="90866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90868352"/>
        <c:crosses val="autoZero"/>
        <c:auto val="1"/>
        <c:lblAlgn val="ctr"/>
        <c:lblOffset val="100"/>
        <c:noMultiLvlLbl val="0"/>
      </c:catAx>
      <c:valAx>
        <c:axId val="90868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08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Prosječna ocjena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anose="020B0503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Opis aktivnosti</c:v>
                </c:pt>
                <c:pt idx="1">
                  <c:v>Veza između različitih znanosti</c:v>
                </c:pt>
                <c:pt idx="2">
                  <c:v>Važnost Hrvatske autohtone glazbe</c:v>
                </c:pt>
                <c:pt idx="3">
                  <c:v>Sveprisutnost glazbe</c:v>
                </c:pt>
                <c:pt idx="4">
                  <c:v>Prirodne ljepote Hrvatske</c:v>
                </c:pt>
                <c:pt idx="5">
                  <c:v>Međukulturalna interakcija</c:v>
                </c:pt>
                <c:pt idx="6">
                  <c:v>Korištenje ICT tehnologije</c:v>
                </c:pt>
                <c:pt idx="7">
                  <c:v>Akademsko poštenje</c:v>
                </c:pt>
                <c:pt idx="8">
                  <c:v>Prostorno snalaženje</c:v>
                </c:pt>
                <c:pt idx="9">
                  <c:v>Sklapanje međunarodnih prijateljstava</c:v>
                </c:pt>
                <c:pt idx="10">
                  <c:v>Znanstveni doprinos Nikole Tesle</c:v>
                </c:pt>
                <c:pt idx="11">
                  <c:v>Načini učenja i međukulturalne razlike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4.45</c:v>
                </c:pt>
                <c:pt idx="1">
                  <c:v>4.12</c:v>
                </c:pt>
                <c:pt idx="2">
                  <c:v>3.94</c:v>
                </c:pt>
                <c:pt idx="3">
                  <c:v>4.55</c:v>
                </c:pt>
                <c:pt idx="4">
                  <c:v>4.67</c:v>
                </c:pt>
                <c:pt idx="5">
                  <c:v>4.8499999999999996</c:v>
                </c:pt>
                <c:pt idx="6">
                  <c:v>3.88</c:v>
                </c:pt>
                <c:pt idx="7">
                  <c:v>4.3600000000000003</c:v>
                </c:pt>
                <c:pt idx="8">
                  <c:v>4.1500000000000004</c:v>
                </c:pt>
                <c:pt idx="9">
                  <c:v>4.88</c:v>
                </c:pt>
                <c:pt idx="10">
                  <c:v>4.45</c:v>
                </c:pt>
                <c:pt idx="11">
                  <c:v>4.33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91037056"/>
        <c:axId val="91060480"/>
        <c:axId val="0"/>
      </c:bar3DChart>
      <c:catAx>
        <c:axId val="91037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91060480"/>
        <c:crosses val="autoZero"/>
        <c:auto val="1"/>
        <c:lblAlgn val="ctr"/>
        <c:lblOffset val="100"/>
        <c:noMultiLvlLbl val="0"/>
      </c:catAx>
      <c:valAx>
        <c:axId val="91060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03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Prosječna ocjena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anose="020B0503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Privlačnost aktivnosti i tema</c:v>
                </c:pt>
                <c:pt idx="1">
                  <c:v>Kvaliteta organizacije</c:v>
                </c:pt>
                <c:pt idx="2">
                  <c:v>Opterećenost programa</c:v>
                </c:pt>
                <c:pt idx="3">
                  <c:v>Zadovoljstvo u sudjelovanju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4.8099999999999996</c:v>
                </c:pt>
                <c:pt idx="1">
                  <c:v>4.45</c:v>
                </c:pt>
                <c:pt idx="2">
                  <c:v>4.75</c:v>
                </c:pt>
                <c:pt idx="3">
                  <c:v>4.8099999999999996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91077632"/>
        <c:axId val="91363200"/>
        <c:axId val="0"/>
      </c:bar3DChart>
      <c:catAx>
        <c:axId val="9107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1363200"/>
        <c:crosses val="autoZero"/>
        <c:auto val="1"/>
        <c:lblAlgn val="ctr"/>
        <c:lblOffset val="100"/>
        <c:noMultiLvlLbl val="0"/>
      </c:catAx>
      <c:valAx>
        <c:axId val="91363200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9107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Prosječna ocjena domaćina</c:v>
                </c:pt>
              </c:strCache>
            </c:strRef>
          </c:tx>
          <c:spPr>
            <a:solidFill>
              <a:srgbClr val="50B4C8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</c:dPt>
          <c:dPt>
            <c:idx val="8"/>
            <c:invertIfNegative val="0"/>
            <c:bubble3D val="0"/>
          </c:dPt>
          <c:cat>
            <c:strRef>
              <c:f>Sheet1!$A$2:$A$13</c:f>
              <c:strCache>
                <c:ptCount val="12"/>
                <c:pt idx="0">
                  <c:v>Opis aktivnosti</c:v>
                </c:pt>
                <c:pt idx="1">
                  <c:v>Veza između različitih znanosti</c:v>
                </c:pt>
                <c:pt idx="2">
                  <c:v>Važnost Hrvatske autohtone glazbe</c:v>
                </c:pt>
                <c:pt idx="3">
                  <c:v>Sveprisutnost glazbe</c:v>
                </c:pt>
                <c:pt idx="4">
                  <c:v>Prirodne ljepote Hrvatske</c:v>
                </c:pt>
                <c:pt idx="5">
                  <c:v>Međukulturalna interakcija</c:v>
                </c:pt>
                <c:pt idx="6">
                  <c:v>Korištenje ICT tehnologije</c:v>
                </c:pt>
                <c:pt idx="7">
                  <c:v>Akademsko poštenje</c:v>
                </c:pt>
                <c:pt idx="8">
                  <c:v>Prostorno snalaženje</c:v>
                </c:pt>
                <c:pt idx="9">
                  <c:v>Sklapanje međunarodnih prijateljstava</c:v>
                </c:pt>
                <c:pt idx="10">
                  <c:v>Znanstveni doprinos Nikole Tesle</c:v>
                </c:pt>
                <c:pt idx="11">
                  <c:v>Načini učenja i međukulturalne razlike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4.6399999999999997</c:v>
                </c:pt>
                <c:pt idx="1">
                  <c:v>4.29</c:v>
                </c:pt>
                <c:pt idx="2">
                  <c:v>4.21</c:v>
                </c:pt>
                <c:pt idx="3">
                  <c:v>4.71</c:v>
                </c:pt>
                <c:pt idx="4">
                  <c:v>4.93</c:v>
                </c:pt>
                <c:pt idx="5">
                  <c:v>4.8600000000000003</c:v>
                </c:pt>
                <c:pt idx="6">
                  <c:v>4.1399999999999997</c:v>
                </c:pt>
                <c:pt idx="7">
                  <c:v>4.57</c:v>
                </c:pt>
                <c:pt idx="8">
                  <c:v>4.6399999999999997</c:v>
                </c:pt>
                <c:pt idx="9">
                  <c:v>5</c:v>
                </c:pt>
                <c:pt idx="10">
                  <c:v>4.6399999999999997</c:v>
                </c:pt>
                <c:pt idx="11">
                  <c:v>4.29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Prosječna ocjena gostiju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</c:dPt>
          <c:dPt>
            <c:idx val="8"/>
            <c:invertIfNegative val="0"/>
            <c:bubble3D val="0"/>
          </c:dPt>
          <c:cat>
            <c:strRef>
              <c:f>Sheet1!$A$2:$A$13</c:f>
              <c:strCache>
                <c:ptCount val="12"/>
                <c:pt idx="0">
                  <c:v>Opis aktivnosti</c:v>
                </c:pt>
                <c:pt idx="1">
                  <c:v>Veza između različitih znanosti</c:v>
                </c:pt>
                <c:pt idx="2">
                  <c:v>Važnost Hrvatske autohtone glazbe</c:v>
                </c:pt>
                <c:pt idx="3">
                  <c:v>Sveprisutnost glazbe</c:v>
                </c:pt>
                <c:pt idx="4">
                  <c:v>Prirodne ljepote Hrvatske</c:v>
                </c:pt>
                <c:pt idx="5">
                  <c:v>Međukulturalna interakcija</c:v>
                </c:pt>
                <c:pt idx="6">
                  <c:v>Korištenje ICT tehnologije</c:v>
                </c:pt>
                <c:pt idx="7">
                  <c:v>Akademsko poštenje</c:v>
                </c:pt>
                <c:pt idx="8">
                  <c:v>Prostorno snalaženje</c:v>
                </c:pt>
                <c:pt idx="9">
                  <c:v>Sklapanje međunarodnih prijateljstava</c:v>
                </c:pt>
                <c:pt idx="10">
                  <c:v>Znanstveni doprinos Nikole Tesle</c:v>
                </c:pt>
                <c:pt idx="11">
                  <c:v>Načini učenja i međukulturalne razlike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4.32</c:v>
                </c:pt>
                <c:pt idx="1">
                  <c:v>4</c:v>
                </c:pt>
                <c:pt idx="2">
                  <c:v>3.74</c:v>
                </c:pt>
                <c:pt idx="3">
                  <c:v>4.42</c:v>
                </c:pt>
                <c:pt idx="4">
                  <c:v>4.47</c:v>
                </c:pt>
                <c:pt idx="5">
                  <c:v>4.84</c:v>
                </c:pt>
                <c:pt idx="6">
                  <c:v>3.68</c:v>
                </c:pt>
                <c:pt idx="7">
                  <c:v>4.21</c:v>
                </c:pt>
                <c:pt idx="8">
                  <c:v>3.79</c:v>
                </c:pt>
                <c:pt idx="9">
                  <c:v>4.79</c:v>
                </c:pt>
                <c:pt idx="10">
                  <c:v>4.32</c:v>
                </c:pt>
                <c:pt idx="11">
                  <c:v>4.37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415104"/>
        <c:axId val="90416640"/>
        <c:axId val="0"/>
      </c:bar3DChart>
      <c:catAx>
        <c:axId val="9041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90416640"/>
        <c:crosses val="autoZero"/>
        <c:auto val="1"/>
        <c:lblAlgn val="ctr"/>
        <c:lblOffset val="100"/>
        <c:noMultiLvlLbl val="0"/>
      </c:catAx>
      <c:valAx>
        <c:axId val="9041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9041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Prosječna ocjena domaćina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Privlačnost aktivnosti i tema</c:v>
                </c:pt>
                <c:pt idx="1">
                  <c:v>Kvaliteta organizacije</c:v>
                </c:pt>
                <c:pt idx="2">
                  <c:v>Opterećenost programa</c:v>
                </c:pt>
                <c:pt idx="3">
                  <c:v>Zadovoljstvo u sudjelovanju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4.79</c:v>
                </c:pt>
                <c:pt idx="1">
                  <c:v>4.3600000000000003</c:v>
                </c:pt>
                <c:pt idx="2">
                  <c:v>4.71</c:v>
                </c:pt>
                <c:pt idx="3">
                  <c:v>4.8600000000000003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Prosječna ocjena gostiju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Privlačnost aktivnosti i tema</c:v>
                </c:pt>
                <c:pt idx="1">
                  <c:v>Kvaliteta organizacije</c:v>
                </c:pt>
                <c:pt idx="2">
                  <c:v>Opterećenost programa</c:v>
                </c:pt>
                <c:pt idx="3">
                  <c:v>Zadovoljstvo u sudjelovanju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4.83</c:v>
                </c:pt>
                <c:pt idx="1">
                  <c:v>4.53</c:v>
                </c:pt>
                <c:pt idx="2">
                  <c:v>4.78</c:v>
                </c:pt>
                <c:pt idx="3">
                  <c:v>4.78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090368"/>
        <c:axId val="92093824"/>
        <c:axId val="0"/>
      </c:bar3DChart>
      <c:catAx>
        <c:axId val="9209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92093824"/>
        <c:crosses val="autoZero"/>
        <c:auto val="1"/>
        <c:lblAlgn val="ctr"/>
        <c:lblOffset val="100"/>
        <c:noMultiLvlLbl val="0"/>
      </c:catAx>
      <c:valAx>
        <c:axId val="92093824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92090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0.26669</cdr:x>
      <cdr:y>0.50976</cdr:y>
    </cdr:from>
    <cdr:to>
      <cdr:x>0.41777</cdr:x>
      <cdr:y>0.8039</cdr:y>
    </cdr:to>
    <cdr:cxnSp macro="">
      <cdr:nvCxnSpPr>
        <cdr:cNvPr id="3" name="Ravni poveznik 2"/>
        <cdr:cNvCxnSpPr/>
      </cdr:nvCxnSpPr>
      <cdr:spPr>
        <a:xfrm xmlns:a="http://schemas.openxmlformats.org/drawingml/2006/main" flipV="1">
          <a:off x="2288038" y="2246237"/>
          <a:ext cx="1296144" cy="1296144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0.57724</cdr:x>
      <cdr:y>0.50539</cdr:y>
    </cdr:from>
    <cdr:to>
      <cdr:x>0.70153</cdr:x>
      <cdr:y>0.75051</cdr:y>
    </cdr:to>
    <cdr:cxnSp macro="">
      <cdr:nvCxnSpPr>
        <cdr:cNvPr id="11" name="Ravni poveznik 10"/>
        <cdr:cNvCxnSpPr/>
      </cdr:nvCxnSpPr>
      <cdr:spPr>
        <a:xfrm xmlns:a="http://schemas.openxmlformats.org/drawingml/2006/main" flipV="1">
          <a:off x="4952334" y="2226977"/>
          <a:ext cx="1066310" cy="108012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9749F-C5D7-48F3-A488-518907C7B2AE}" type="datetimeFigureOut">
              <a:rPr lang="hr-HR" smtClean="0"/>
              <a:t>21.12.2015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58C98-4D02-4C59-A573-E03B818DCA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927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A6B9C77F-53E3-4C84-A61A-3B45F70DD14C}" type="datetimeFigureOut">
              <a:rPr lang="hr-HR" smtClean="0"/>
              <a:t>21.12.2015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28ABA5C-A86A-4B92-A90E-5F927FCF3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265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C77F-53E3-4C84-A61A-3B45F70DD14C}" type="datetimeFigureOut">
              <a:rPr lang="hr-HR" smtClean="0"/>
              <a:t>21.12.2015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BA5C-A86A-4B92-A90E-5F927FCF3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981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C77F-53E3-4C84-A61A-3B45F70DD14C}" type="datetimeFigureOut">
              <a:rPr lang="hr-HR" smtClean="0"/>
              <a:t>21.12.2015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BA5C-A86A-4B92-A90E-5F927FCF3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611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C77F-53E3-4C84-A61A-3B45F70DD14C}" type="datetimeFigureOut">
              <a:rPr lang="hr-HR" smtClean="0"/>
              <a:t>21.12.2015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BA5C-A86A-4B92-A90E-5F927FCF3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937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C77F-53E3-4C84-A61A-3B45F70DD14C}" type="datetimeFigureOut">
              <a:rPr lang="hr-HR" smtClean="0"/>
              <a:t>21.12.2015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BA5C-A86A-4B92-A90E-5F927FCF3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349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C77F-53E3-4C84-A61A-3B45F70DD14C}" type="datetimeFigureOut">
              <a:rPr lang="hr-HR" smtClean="0"/>
              <a:t>21.12.2015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BA5C-A86A-4B92-A90E-5F927FCF3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923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C77F-53E3-4C84-A61A-3B45F70DD14C}" type="datetimeFigureOut">
              <a:rPr lang="hr-HR" smtClean="0"/>
              <a:t>21.12.2015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BA5C-A86A-4B92-A90E-5F927FCF3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887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C77F-53E3-4C84-A61A-3B45F70DD14C}" type="datetimeFigureOut">
              <a:rPr lang="hr-HR" smtClean="0"/>
              <a:t>21.12.2015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BA5C-A86A-4B92-A90E-5F927FCF3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568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C77F-53E3-4C84-A61A-3B45F70DD14C}" type="datetimeFigureOut">
              <a:rPr lang="hr-HR" smtClean="0"/>
              <a:t>21.12.2015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BA5C-A86A-4B92-A90E-5F927FCF3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28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C77F-53E3-4C84-A61A-3B45F70DD14C}" type="datetimeFigureOut">
              <a:rPr lang="hr-HR" smtClean="0"/>
              <a:t>21.12.2015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28ABA5C-A86A-4B92-A90E-5F927FCF3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324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A6B9C77F-53E3-4C84-A61A-3B45F70DD14C}" type="datetimeFigureOut">
              <a:rPr lang="hr-HR" smtClean="0"/>
              <a:t>21.12.2015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28ABA5C-A86A-4B92-A90E-5F927FCF3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663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A6B9C77F-53E3-4C84-A61A-3B45F70DD14C}" type="datetimeFigureOut">
              <a:rPr lang="hr-HR" smtClean="0"/>
              <a:t>21.12.2015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428ABA5C-A86A-4B92-A90E-5F927FCF3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254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593" y="1484784"/>
            <a:ext cx="8706096" cy="4248472"/>
          </a:xfrm>
        </p:spPr>
        <p:txBody>
          <a:bodyPr>
            <a:noAutofit/>
          </a:bodyPr>
          <a:lstStyle/>
          <a:p>
            <a:pPr algn="ctr"/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EVALUACIJA PROJEKTNOG TJEDNA PROJEKTA</a:t>
            </a: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„THE MAGIC OF SOUND</a:t>
            </a:r>
            <a:r>
              <a:rPr lang="en-GB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GB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HRVATSKOJ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9.–14.11.2015.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6381328"/>
            <a:ext cx="8136904" cy="360040"/>
          </a:xfrm>
        </p:spPr>
        <p:txBody>
          <a:bodyPr>
            <a:normAutofit/>
          </a:bodyPr>
          <a:lstStyle/>
          <a:p>
            <a:r>
              <a:rPr lang="en-GB" sz="800" dirty="0">
                <a:solidFill>
                  <a:schemeClr val="tx1"/>
                </a:solidFill>
              </a:rPr>
              <a:t>Ova </a:t>
            </a:r>
            <a:r>
              <a:rPr lang="en-GB" sz="800" dirty="0" err="1">
                <a:solidFill>
                  <a:schemeClr val="tx1"/>
                </a:solidFill>
              </a:rPr>
              <a:t>publikacija</a:t>
            </a:r>
            <a:r>
              <a:rPr lang="en-GB" sz="800" dirty="0">
                <a:solidFill>
                  <a:schemeClr val="tx1"/>
                </a:solidFill>
              </a:rPr>
              <a:t> je </a:t>
            </a:r>
            <a:r>
              <a:rPr lang="en-GB" sz="800" dirty="0" err="1">
                <a:solidFill>
                  <a:schemeClr val="tx1"/>
                </a:solidFill>
              </a:rPr>
              <a:t>ostvarena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uz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financijsku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potporu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Europske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komisije</a:t>
            </a:r>
            <a:r>
              <a:rPr lang="en-GB" sz="800" dirty="0">
                <a:solidFill>
                  <a:schemeClr val="tx1"/>
                </a:solidFill>
              </a:rPr>
              <a:t>.</a:t>
            </a:r>
            <a:br>
              <a:rPr lang="en-GB" sz="800" dirty="0">
                <a:solidFill>
                  <a:schemeClr val="tx1"/>
                </a:solidFill>
              </a:rPr>
            </a:br>
            <a:r>
              <a:rPr lang="en-GB" sz="800" dirty="0">
                <a:solidFill>
                  <a:schemeClr val="tx1"/>
                </a:solidFill>
              </a:rPr>
              <a:t>Ova </a:t>
            </a:r>
            <a:r>
              <a:rPr lang="en-GB" sz="800" dirty="0" err="1">
                <a:solidFill>
                  <a:schemeClr val="tx1"/>
                </a:solidFill>
              </a:rPr>
              <a:t>publikacija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odražava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isključivo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stajalište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autora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publikacije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i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Komisija</a:t>
            </a:r>
            <a:r>
              <a:rPr lang="en-GB" sz="800" dirty="0">
                <a:solidFill>
                  <a:schemeClr val="tx1"/>
                </a:solidFill>
              </a:rPr>
              <a:t> se ne </a:t>
            </a:r>
            <a:r>
              <a:rPr lang="en-GB" sz="800" dirty="0" err="1">
                <a:solidFill>
                  <a:schemeClr val="tx1"/>
                </a:solidFill>
              </a:rPr>
              <a:t>može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smatrati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odgovornom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prilikom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uporabe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informacija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koje</a:t>
            </a:r>
            <a:r>
              <a:rPr lang="en-GB" sz="800" dirty="0">
                <a:solidFill>
                  <a:schemeClr val="tx1"/>
                </a:solidFill>
              </a:rPr>
              <a:t> se u </a:t>
            </a:r>
            <a:r>
              <a:rPr lang="en-GB" sz="800" dirty="0" err="1">
                <a:solidFill>
                  <a:schemeClr val="tx1"/>
                </a:solidFill>
              </a:rPr>
              <a:t>njoj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err="1">
                <a:solidFill>
                  <a:schemeClr val="tx1"/>
                </a:solidFill>
              </a:rPr>
              <a:t>nalaze</a:t>
            </a:r>
            <a:r>
              <a:rPr lang="en-GB" sz="800" dirty="0">
                <a:solidFill>
                  <a:schemeClr val="tx1"/>
                </a:solidFill>
              </a:rPr>
              <a:t>.</a:t>
            </a:r>
            <a:endParaRPr lang="hr-HR" sz="800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93" y="188727"/>
            <a:ext cx="4028794" cy="115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88692"/>
            <a:ext cx="4071657" cy="1152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3586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62753"/>
          </a:xfrm>
        </p:spPr>
        <p:txBody>
          <a:bodyPr>
            <a:normAutofit/>
          </a:bodyPr>
          <a:lstStyle/>
          <a:p>
            <a:r>
              <a:rPr lang="hr-HR" sz="4400" dirty="0" smtClean="0"/>
              <a:t>ZAKLJU</a:t>
            </a:r>
            <a:r>
              <a:rPr lang="hr-HR" sz="4400" dirty="0" smtClean="0">
                <a:cs typeface="Arial" panose="020B0604020202020204" pitchFamily="34" charset="0"/>
              </a:rPr>
              <a:t>Č</a:t>
            </a:r>
            <a:r>
              <a:rPr lang="hr-HR" sz="4400" dirty="0" smtClean="0"/>
              <a:t>AK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393"/>
            <a:ext cx="8229600" cy="4525963"/>
          </a:xfrm>
        </p:spPr>
        <p:txBody>
          <a:bodyPr anchor="t">
            <a:normAutofit/>
          </a:bodyPr>
          <a:lstStyle/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hr-HR" sz="2200" dirty="0" smtClean="0">
                <a:latin typeface="+mj-lt"/>
                <a:cs typeface="Arial" panose="020B0604020202020204" pitchFamily="34" charset="0"/>
              </a:rPr>
              <a:t>Svi postavljeni ciljevi su visoko vrednovani (prosječna ocjena je 4,4)</a:t>
            </a: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lvl="5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hr-HR" sz="2200" dirty="0" smtClean="0">
                <a:latin typeface="+mj-lt"/>
                <a:cs typeface="Arial" panose="020B0604020202020204" pitchFamily="34" charset="0"/>
              </a:rPr>
              <a:t>Međukulturalna interakcija</a:t>
            </a: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1371400" lvl="7" indent="0">
              <a:buClr>
                <a:schemeClr val="accent1"/>
              </a:buClr>
              <a:buSzPct val="80000"/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	</a:t>
            </a:r>
            <a:r>
              <a:rPr lang="hr-HR" sz="2200" dirty="0" smtClean="0">
                <a:latin typeface="+mj-lt"/>
                <a:cs typeface="Arial" panose="020B0604020202020204" pitchFamily="34" charset="0"/>
              </a:rPr>
              <a:t>M = 4,85</a:t>
            </a: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lvl="5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hr-HR" sz="2200" dirty="0" smtClean="0">
                <a:latin typeface="+mj-lt"/>
                <a:cs typeface="Arial" panose="020B0604020202020204" pitchFamily="34" charset="0"/>
              </a:rPr>
              <a:t>Sklapanje međunarodnih prijateljstava</a:t>
            </a: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1571400" lvl="8" indent="0">
              <a:buClr>
                <a:schemeClr val="accent1"/>
              </a:buClr>
              <a:buSzPct val="80000"/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	</a:t>
            </a:r>
            <a:r>
              <a:rPr lang="hr-HR" sz="2200" dirty="0" smtClean="0">
                <a:latin typeface="+mj-lt"/>
                <a:cs typeface="Arial" panose="020B0604020202020204" pitchFamily="34" charset="0"/>
              </a:rPr>
              <a:t>M </a:t>
            </a:r>
            <a:r>
              <a:rPr lang="hr-HR" sz="2200" dirty="0">
                <a:latin typeface="+mj-lt"/>
                <a:cs typeface="Arial" panose="020B0604020202020204" pitchFamily="34" charset="0"/>
              </a:rPr>
              <a:t>= </a:t>
            </a:r>
            <a:r>
              <a:rPr lang="hr-HR" sz="2200" dirty="0" smtClean="0">
                <a:latin typeface="+mj-lt"/>
                <a:cs typeface="Arial" panose="020B0604020202020204" pitchFamily="34" charset="0"/>
              </a:rPr>
              <a:t>4,88</a:t>
            </a:r>
            <a:endParaRPr lang="en-GB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 descr="C:\Documents and Settings\svucetic\Desktop\ERASMUS+\EU flag-Erasmus+_vect_P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0" y="5949280"/>
            <a:ext cx="2546207" cy="7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90" y="5949280"/>
            <a:ext cx="2573298" cy="728148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47577" y="6101364"/>
            <a:ext cx="391265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je </a:t>
            </a:r>
            <a:r>
              <a:rPr lang="en-GB" sz="800" dirty="0" err="1" smtClean="0"/>
              <a:t>ostvarena</a:t>
            </a:r>
            <a:r>
              <a:rPr lang="en-GB" sz="800" dirty="0" smtClean="0"/>
              <a:t> </a:t>
            </a:r>
            <a:r>
              <a:rPr lang="en-GB" sz="800" dirty="0" err="1" smtClean="0"/>
              <a:t>uz</a:t>
            </a:r>
            <a:r>
              <a:rPr lang="en-GB" sz="800" dirty="0" smtClean="0"/>
              <a:t> </a:t>
            </a:r>
            <a:r>
              <a:rPr lang="en-GB" sz="800" dirty="0" err="1" smtClean="0"/>
              <a:t>financijsku</a:t>
            </a:r>
            <a:r>
              <a:rPr lang="en-GB" sz="800" dirty="0" smtClean="0"/>
              <a:t> </a:t>
            </a:r>
            <a:r>
              <a:rPr lang="en-GB" sz="800" dirty="0" err="1" smtClean="0"/>
              <a:t>potporu</a:t>
            </a:r>
            <a:r>
              <a:rPr lang="en-GB" sz="800" dirty="0" smtClean="0"/>
              <a:t> </a:t>
            </a:r>
            <a:r>
              <a:rPr lang="en-GB" sz="800" dirty="0" err="1" smtClean="0"/>
              <a:t>Europske</a:t>
            </a:r>
            <a:r>
              <a:rPr lang="en-GB" sz="800" dirty="0" smtClean="0"/>
              <a:t> </a:t>
            </a:r>
            <a:r>
              <a:rPr lang="en-GB" sz="800" dirty="0" err="1" smtClean="0"/>
              <a:t>komisije</a:t>
            </a:r>
            <a:r>
              <a:rPr lang="en-GB" sz="800" dirty="0" smtClean="0"/>
              <a:t>.</a:t>
            </a:r>
            <a:br>
              <a:rPr lang="en-GB" sz="800" dirty="0" smtClean="0"/>
            </a:b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</a:t>
            </a:r>
            <a:r>
              <a:rPr lang="en-GB" sz="800" dirty="0" err="1" smtClean="0"/>
              <a:t>odražava</a:t>
            </a:r>
            <a:r>
              <a:rPr lang="en-GB" sz="800" dirty="0" smtClean="0"/>
              <a:t> </a:t>
            </a:r>
            <a:r>
              <a:rPr lang="en-GB" sz="800" dirty="0" err="1" smtClean="0"/>
              <a:t>isključivo</a:t>
            </a:r>
            <a:r>
              <a:rPr lang="en-GB" sz="800" dirty="0" smtClean="0"/>
              <a:t> </a:t>
            </a:r>
            <a:r>
              <a:rPr lang="en-GB" sz="800" dirty="0" err="1" smtClean="0"/>
              <a:t>stajalište</a:t>
            </a:r>
            <a:r>
              <a:rPr lang="en-GB" sz="800" dirty="0" smtClean="0"/>
              <a:t> </a:t>
            </a:r>
            <a:r>
              <a:rPr lang="en-GB" sz="800" dirty="0" err="1" smtClean="0"/>
              <a:t>autora</a:t>
            </a:r>
            <a:r>
              <a:rPr lang="en-GB" sz="800" dirty="0" smtClean="0"/>
              <a:t> </a:t>
            </a:r>
            <a:r>
              <a:rPr lang="en-GB" sz="800" dirty="0" err="1" smtClean="0"/>
              <a:t>publikacije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Komisija</a:t>
            </a:r>
            <a:r>
              <a:rPr lang="en-GB" sz="800" dirty="0" smtClean="0"/>
              <a:t> se ne </a:t>
            </a:r>
            <a:r>
              <a:rPr lang="en-GB" sz="800" dirty="0" err="1" smtClean="0"/>
              <a:t>može</a:t>
            </a:r>
            <a:r>
              <a:rPr lang="en-GB" sz="800" dirty="0" smtClean="0"/>
              <a:t> </a:t>
            </a:r>
            <a:r>
              <a:rPr lang="en-GB" sz="800" dirty="0" err="1" smtClean="0"/>
              <a:t>smatrati</a:t>
            </a:r>
            <a:r>
              <a:rPr lang="en-GB" sz="800" dirty="0" smtClean="0"/>
              <a:t> </a:t>
            </a:r>
            <a:r>
              <a:rPr lang="en-GB" sz="800" dirty="0" err="1" smtClean="0"/>
              <a:t>odgovornom</a:t>
            </a:r>
            <a:r>
              <a:rPr lang="en-GB" sz="800" dirty="0" smtClean="0"/>
              <a:t> </a:t>
            </a:r>
            <a:r>
              <a:rPr lang="en-GB" sz="800" dirty="0" err="1" smtClean="0"/>
              <a:t>prilikom</a:t>
            </a:r>
            <a:r>
              <a:rPr lang="en-GB" sz="800" dirty="0" smtClean="0"/>
              <a:t> </a:t>
            </a:r>
            <a:r>
              <a:rPr lang="en-GB" sz="800" dirty="0" err="1" smtClean="0"/>
              <a:t>uporabe</a:t>
            </a:r>
            <a:r>
              <a:rPr lang="en-GB" sz="800" dirty="0" smtClean="0"/>
              <a:t> </a:t>
            </a:r>
            <a:r>
              <a:rPr lang="en-GB" sz="800" dirty="0" err="1" smtClean="0"/>
              <a:t>informacija</a:t>
            </a:r>
            <a:r>
              <a:rPr lang="en-GB" sz="800" dirty="0" smtClean="0"/>
              <a:t> </a:t>
            </a:r>
            <a:r>
              <a:rPr lang="en-GB" sz="800" dirty="0" err="1" smtClean="0"/>
              <a:t>koje</a:t>
            </a:r>
            <a:r>
              <a:rPr lang="en-GB" sz="800" dirty="0" smtClean="0"/>
              <a:t> se u </a:t>
            </a:r>
            <a:r>
              <a:rPr lang="en-GB" sz="800" dirty="0" err="1" smtClean="0"/>
              <a:t>njoj</a:t>
            </a:r>
            <a:r>
              <a:rPr lang="en-GB" sz="800" dirty="0" smtClean="0"/>
              <a:t> </a:t>
            </a:r>
            <a:r>
              <a:rPr lang="en-GB" sz="800" dirty="0" err="1" smtClean="0"/>
              <a:t>nalaze</a:t>
            </a:r>
            <a:r>
              <a:rPr lang="en-GB" sz="800" dirty="0" smtClean="0"/>
              <a:t>.</a:t>
            </a:r>
            <a:endParaRPr lang="hr-HR" sz="800" dirty="0" smtClean="0"/>
          </a:p>
          <a:p>
            <a:endParaRPr lang="hr-HR" dirty="0"/>
          </a:p>
        </p:txBody>
      </p:sp>
      <p:pic>
        <p:nvPicPr>
          <p:cNvPr id="1026" name="Picture 2" descr="C:\Documents and Settings\svucetic\Desktop\20151112_100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38" y="2779396"/>
            <a:ext cx="4230000" cy="3172499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41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62753"/>
          </a:xfrm>
        </p:spPr>
        <p:txBody>
          <a:bodyPr>
            <a:normAutofit/>
          </a:bodyPr>
          <a:lstStyle/>
          <a:p>
            <a:r>
              <a:rPr lang="hr-HR" sz="4400" dirty="0" smtClean="0"/>
              <a:t>ZAKLJU</a:t>
            </a:r>
            <a:r>
              <a:rPr lang="hr-HR" sz="4400" dirty="0" smtClean="0">
                <a:cs typeface="Arial" panose="020B0604020202020204" pitchFamily="34" charset="0"/>
              </a:rPr>
              <a:t>Č</a:t>
            </a:r>
            <a:r>
              <a:rPr lang="hr-HR" sz="4400" dirty="0" smtClean="0"/>
              <a:t>AK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393"/>
            <a:ext cx="8229600" cy="4525963"/>
          </a:xfrm>
        </p:spPr>
        <p:txBody>
          <a:bodyPr anchor="t">
            <a:normAutofit/>
          </a:bodyPr>
          <a:lstStyle/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hr-HR" sz="2200" dirty="0" smtClean="0">
                <a:latin typeface="+mj-lt"/>
                <a:cs typeface="Arial" panose="020B0604020202020204" pitchFamily="34" charset="0"/>
              </a:rPr>
              <a:t>Svi postavljeni ciljevi su visoko vrednovani (prosječna ocjena je 4,4)</a:t>
            </a: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lvl="5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hr-HR" sz="2200" dirty="0">
                <a:cs typeface="Arial" panose="020B0604020202020204" pitchFamily="34" charset="0"/>
              </a:rPr>
              <a:t>Prirodne ljepote Hrvatske</a:t>
            </a:r>
          </a:p>
          <a:p>
            <a:pPr marL="457200" lvl="1" indent="0">
              <a:buClr>
                <a:schemeClr val="accent1"/>
              </a:buClr>
              <a:buSzPct val="80000"/>
              <a:buNone/>
            </a:pPr>
            <a:r>
              <a:rPr lang="hr-HR" sz="2200" dirty="0">
                <a:cs typeface="Arial" panose="020B0604020202020204" pitchFamily="34" charset="0"/>
              </a:rPr>
              <a:t>		M = 4,67</a:t>
            </a:r>
          </a:p>
        </p:txBody>
      </p:sp>
      <p:pic>
        <p:nvPicPr>
          <p:cNvPr id="4" name="Picture 3" descr="C:\Documents and Settings\svucetic\Desktop\ERASMUS+\EU flag-Erasmus+_vect_P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0" y="5949280"/>
            <a:ext cx="2546207" cy="7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90" y="5949280"/>
            <a:ext cx="2573298" cy="728148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47577" y="6101364"/>
            <a:ext cx="391265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je </a:t>
            </a:r>
            <a:r>
              <a:rPr lang="en-GB" sz="800" dirty="0" err="1" smtClean="0"/>
              <a:t>ostvarena</a:t>
            </a:r>
            <a:r>
              <a:rPr lang="en-GB" sz="800" dirty="0" smtClean="0"/>
              <a:t> </a:t>
            </a:r>
            <a:r>
              <a:rPr lang="en-GB" sz="800" dirty="0" err="1" smtClean="0"/>
              <a:t>uz</a:t>
            </a:r>
            <a:r>
              <a:rPr lang="en-GB" sz="800" dirty="0" smtClean="0"/>
              <a:t> </a:t>
            </a:r>
            <a:r>
              <a:rPr lang="en-GB" sz="800" dirty="0" err="1" smtClean="0"/>
              <a:t>financijsku</a:t>
            </a:r>
            <a:r>
              <a:rPr lang="en-GB" sz="800" dirty="0" smtClean="0"/>
              <a:t> </a:t>
            </a:r>
            <a:r>
              <a:rPr lang="en-GB" sz="800" dirty="0" err="1" smtClean="0"/>
              <a:t>potporu</a:t>
            </a:r>
            <a:r>
              <a:rPr lang="en-GB" sz="800" dirty="0" smtClean="0"/>
              <a:t> </a:t>
            </a:r>
            <a:r>
              <a:rPr lang="en-GB" sz="800" dirty="0" err="1" smtClean="0"/>
              <a:t>Europske</a:t>
            </a:r>
            <a:r>
              <a:rPr lang="en-GB" sz="800" dirty="0" smtClean="0"/>
              <a:t> </a:t>
            </a:r>
            <a:r>
              <a:rPr lang="en-GB" sz="800" dirty="0" err="1" smtClean="0"/>
              <a:t>komisije</a:t>
            </a:r>
            <a:r>
              <a:rPr lang="en-GB" sz="800" dirty="0" smtClean="0"/>
              <a:t>.</a:t>
            </a:r>
            <a:br>
              <a:rPr lang="en-GB" sz="800" dirty="0" smtClean="0"/>
            </a:b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</a:t>
            </a:r>
            <a:r>
              <a:rPr lang="en-GB" sz="800" dirty="0" err="1" smtClean="0"/>
              <a:t>odražava</a:t>
            </a:r>
            <a:r>
              <a:rPr lang="en-GB" sz="800" dirty="0" smtClean="0"/>
              <a:t> </a:t>
            </a:r>
            <a:r>
              <a:rPr lang="en-GB" sz="800" dirty="0" err="1" smtClean="0"/>
              <a:t>isključivo</a:t>
            </a:r>
            <a:r>
              <a:rPr lang="en-GB" sz="800" dirty="0" smtClean="0"/>
              <a:t> </a:t>
            </a:r>
            <a:r>
              <a:rPr lang="en-GB" sz="800" dirty="0" err="1" smtClean="0"/>
              <a:t>stajalište</a:t>
            </a:r>
            <a:r>
              <a:rPr lang="en-GB" sz="800" dirty="0" smtClean="0"/>
              <a:t> </a:t>
            </a:r>
            <a:r>
              <a:rPr lang="en-GB" sz="800" dirty="0" err="1" smtClean="0"/>
              <a:t>autora</a:t>
            </a:r>
            <a:r>
              <a:rPr lang="en-GB" sz="800" dirty="0" smtClean="0"/>
              <a:t> </a:t>
            </a:r>
            <a:r>
              <a:rPr lang="en-GB" sz="800" dirty="0" err="1" smtClean="0"/>
              <a:t>publikacije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Komisija</a:t>
            </a:r>
            <a:r>
              <a:rPr lang="en-GB" sz="800" dirty="0" smtClean="0"/>
              <a:t> se ne </a:t>
            </a:r>
            <a:r>
              <a:rPr lang="en-GB" sz="800" dirty="0" err="1" smtClean="0"/>
              <a:t>može</a:t>
            </a:r>
            <a:r>
              <a:rPr lang="en-GB" sz="800" dirty="0" smtClean="0"/>
              <a:t> </a:t>
            </a:r>
            <a:r>
              <a:rPr lang="en-GB" sz="800" dirty="0" err="1" smtClean="0"/>
              <a:t>smatrati</a:t>
            </a:r>
            <a:r>
              <a:rPr lang="en-GB" sz="800" dirty="0" smtClean="0"/>
              <a:t> </a:t>
            </a:r>
            <a:r>
              <a:rPr lang="en-GB" sz="800" dirty="0" err="1" smtClean="0"/>
              <a:t>odgovornom</a:t>
            </a:r>
            <a:r>
              <a:rPr lang="en-GB" sz="800" dirty="0" smtClean="0"/>
              <a:t> </a:t>
            </a:r>
            <a:r>
              <a:rPr lang="en-GB" sz="800" dirty="0" err="1" smtClean="0"/>
              <a:t>prilikom</a:t>
            </a:r>
            <a:r>
              <a:rPr lang="en-GB" sz="800" dirty="0" smtClean="0"/>
              <a:t> </a:t>
            </a:r>
            <a:r>
              <a:rPr lang="en-GB" sz="800" dirty="0" err="1" smtClean="0"/>
              <a:t>uporabe</a:t>
            </a:r>
            <a:r>
              <a:rPr lang="en-GB" sz="800" dirty="0" smtClean="0"/>
              <a:t> </a:t>
            </a:r>
            <a:r>
              <a:rPr lang="en-GB" sz="800" dirty="0" err="1" smtClean="0"/>
              <a:t>informacija</a:t>
            </a:r>
            <a:r>
              <a:rPr lang="en-GB" sz="800" dirty="0" smtClean="0"/>
              <a:t> </a:t>
            </a:r>
            <a:r>
              <a:rPr lang="en-GB" sz="800" dirty="0" err="1" smtClean="0"/>
              <a:t>koje</a:t>
            </a:r>
            <a:r>
              <a:rPr lang="en-GB" sz="800" dirty="0" smtClean="0"/>
              <a:t> se u </a:t>
            </a:r>
            <a:r>
              <a:rPr lang="en-GB" sz="800" dirty="0" err="1" smtClean="0"/>
              <a:t>njoj</a:t>
            </a:r>
            <a:r>
              <a:rPr lang="en-GB" sz="800" dirty="0" smtClean="0"/>
              <a:t> </a:t>
            </a:r>
            <a:r>
              <a:rPr lang="en-GB" sz="800" dirty="0" err="1" smtClean="0"/>
              <a:t>nalaze</a:t>
            </a:r>
            <a:r>
              <a:rPr lang="en-GB" sz="800" dirty="0" smtClean="0"/>
              <a:t>.</a:t>
            </a:r>
            <a:endParaRPr lang="hr-HR" sz="800" dirty="0" smtClean="0"/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33" y="2777028"/>
            <a:ext cx="4230000" cy="31725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2972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rgbClr val="50B4C8"/>
                </a:solidFill>
              </a:rPr>
              <a:t>ZAKLJU</a:t>
            </a:r>
            <a:r>
              <a:rPr lang="hr-HR" sz="4400" dirty="0">
                <a:solidFill>
                  <a:srgbClr val="50B4C8"/>
                </a:solidFill>
                <a:cs typeface="Arial" panose="020B0604020202020204" pitchFamily="34" charset="0"/>
              </a:rPr>
              <a:t>Č</a:t>
            </a:r>
            <a:r>
              <a:rPr lang="hr-HR" sz="4400" dirty="0">
                <a:solidFill>
                  <a:srgbClr val="50B4C8"/>
                </a:solidFill>
              </a:rPr>
              <a:t>AK</a:t>
            </a:r>
            <a:endParaRPr lang="hr-HR" sz="3600" dirty="0">
              <a:latin typeface="Abel" panose="0200050603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393"/>
            <a:ext cx="8229600" cy="4525963"/>
          </a:xfrm>
        </p:spPr>
        <p:txBody>
          <a:bodyPr anchor="t">
            <a:normAutofit/>
          </a:bodyPr>
          <a:lstStyle/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hr-HR" sz="2200" dirty="0" smtClean="0">
                <a:latin typeface="+mj-lt"/>
                <a:cs typeface="Arial" panose="020B0604020202020204" pitchFamily="34" charset="0"/>
              </a:rPr>
              <a:t>Razlika između gostiju i domaćina</a:t>
            </a: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lvl="5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hr-HR" sz="2200" dirty="0" smtClean="0">
                <a:latin typeface="+mj-lt"/>
                <a:cs typeface="Arial" panose="020B0604020202020204" pitchFamily="34" charset="0"/>
              </a:rPr>
              <a:t>Prostorno snalaženje</a:t>
            </a: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971400" lvl="5" indent="0">
              <a:buClr>
                <a:schemeClr val="accent1"/>
              </a:buClr>
              <a:buSzPct val="80000"/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	M</a:t>
            </a:r>
            <a:r>
              <a:rPr lang="en-GB" sz="2200" baseline="-25000" dirty="0" smtClean="0">
                <a:latin typeface="+mj-lt"/>
                <a:cs typeface="Arial" panose="020B0604020202020204" pitchFamily="34" charset="0"/>
              </a:rPr>
              <a:t>D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=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4,64	M</a:t>
            </a:r>
            <a:r>
              <a:rPr lang="en-GB" sz="2200" baseline="-25000" dirty="0" smtClean="0">
                <a:latin typeface="+mj-lt"/>
                <a:cs typeface="Arial" panose="020B0604020202020204" pitchFamily="34" charset="0"/>
              </a:rPr>
              <a:t>G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= 3,79</a:t>
            </a: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lvl="5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hr-HR" sz="2200" dirty="0" smtClean="0">
                <a:latin typeface="+mj-lt"/>
                <a:cs typeface="Arial" panose="020B0604020202020204" pitchFamily="34" charset="0"/>
              </a:rPr>
              <a:t>Prirodne ljepote Hrvatske</a:t>
            </a: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971400" lvl="5" indent="0">
              <a:buClr>
                <a:schemeClr val="accent1"/>
              </a:buClr>
              <a:buSzPct val="80000"/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	M</a:t>
            </a:r>
            <a:r>
              <a:rPr lang="en-GB" sz="2200" baseline="-25000" dirty="0" smtClean="0">
                <a:latin typeface="+mj-lt"/>
                <a:cs typeface="Arial" panose="020B0604020202020204" pitchFamily="34" charset="0"/>
              </a:rPr>
              <a:t>D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= 4,93	M</a:t>
            </a:r>
            <a:r>
              <a:rPr lang="en-GB" sz="2200" baseline="-25000" dirty="0" smtClean="0">
                <a:latin typeface="+mj-lt"/>
                <a:cs typeface="Arial" panose="020B0604020202020204" pitchFamily="34" charset="0"/>
              </a:rPr>
              <a:t>G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 = 4,47</a:t>
            </a:r>
            <a:endParaRPr lang="hr-HR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 descr="C:\Documents and Settings\svucetic\Desktop\ERASMUS+\EU flag-Erasmus+_vect_P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0" y="5949280"/>
            <a:ext cx="2546207" cy="7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90" y="5949280"/>
            <a:ext cx="2573298" cy="728148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47577" y="6101364"/>
            <a:ext cx="391265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je </a:t>
            </a:r>
            <a:r>
              <a:rPr lang="en-GB" sz="800" dirty="0" err="1" smtClean="0"/>
              <a:t>ostvarena</a:t>
            </a:r>
            <a:r>
              <a:rPr lang="en-GB" sz="800" dirty="0" smtClean="0"/>
              <a:t> </a:t>
            </a:r>
            <a:r>
              <a:rPr lang="en-GB" sz="800" dirty="0" err="1" smtClean="0"/>
              <a:t>uz</a:t>
            </a:r>
            <a:r>
              <a:rPr lang="en-GB" sz="800" dirty="0" smtClean="0"/>
              <a:t> </a:t>
            </a:r>
            <a:r>
              <a:rPr lang="en-GB" sz="800" dirty="0" err="1" smtClean="0"/>
              <a:t>financijsku</a:t>
            </a:r>
            <a:r>
              <a:rPr lang="en-GB" sz="800" dirty="0" smtClean="0"/>
              <a:t> </a:t>
            </a:r>
            <a:r>
              <a:rPr lang="en-GB" sz="800" dirty="0" err="1" smtClean="0"/>
              <a:t>potporu</a:t>
            </a:r>
            <a:r>
              <a:rPr lang="en-GB" sz="800" dirty="0" smtClean="0"/>
              <a:t> </a:t>
            </a:r>
            <a:r>
              <a:rPr lang="en-GB" sz="800" dirty="0" err="1" smtClean="0"/>
              <a:t>Europske</a:t>
            </a:r>
            <a:r>
              <a:rPr lang="en-GB" sz="800" dirty="0" smtClean="0"/>
              <a:t> </a:t>
            </a:r>
            <a:r>
              <a:rPr lang="en-GB" sz="800" dirty="0" err="1" smtClean="0"/>
              <a:t>komisije</a:t>
            </a:r>
            <a:r>
              <a:rPr lang="en-GB" sz="800" dirty="0" smtClean="0"/>
              <a:t>.</a:t>
            </a:r>
            <a:br>
              <a:rPr lang="en-GB" sz="800" dirty="0" smtClean="0"/>
            </a:b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</a:t>
            </a:r>
            <a:r>
              <a:rPr lang="en-GB" sz="800" dirty="0" err="1" smtClean="0"/>
              <a:t>odražava</a:t>
            </a:r>
            <a:r>
              <a:rPr lang="en-GB" sz="800" dirty="0" smtClean="0"/>
              <a:t> </a:t>
            </a:r>
            <a:r>
              <a:rPr lang="en-GB" sz="800" dirty="0" err="1" smtClean="0"/>
              <a:t>isključivo</a:t>
            </a:r>
            <a:r>
              <a:rPr lang="en-GB" sz="800" dirty="0" smtClean="0"/>
              <a:t> </a:t>
            </a:r>
            <a:r>
              <a:rPr lang="en-GB" sz="800" dirty="0" err="1" smtClean="0"/>
              <a:t>stajalište</a:t>
            </a:r>
            <a:r>
              <a:rPr lang="en-GB" sz="800" dirty="0" smtClean="0"/>
              <a:t> </a:t>
            </a:r>
            <a:r>
              <a:rPr lang="en-GB" sz="800" dirty="0" err="1" smtClean="0"/>
              <a:t>autora</a:t>
            </a:r>
            <a:r>
              <a:rPr lang="en-GB" sz="800" dirty="0" smtClean="0"/>
              <a:t> </a:t>
            </a:r>
            <a:r>
              <a:rPr lang="en-GB" sz="800" dirty="0" err="1" smtClean="0"/>
              <a:t>publikacije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Komisija</a:t>
            </a:r>
            <a:r>
              <a:rPr lang="en-GB" sz="800" dirty="0" smtClean="0"/>
              <a:t> se ne </a:t>
            </a:r>
            <a:r>
              <a:rPr lang="en-GB" sz="800" dirty="0" err="1" smtClean="0"/>
              <a:t>može</a:t>
            </a:r>
            <a:r>
              <a:rPr lang="en-GB" sz="800" dirty="0" smtClean="0"/>
              <a:t> </a:t>
            </a:r>
            <a:r>
              <a:rPr lang="en-GB" sz="800" dirty="0" err="1" smtClean="0"/>
              <a:t>smatrati</a:t>
            </a:r>
            <a:r>
              <a:rPr lang="en-GB" sz="800" dirty="0" smtClean="0"/>
              <a:t> </a:t>
            </a:r>
            <a:r>
              <a:rPr lang="en-GB" sz="800" dirty="0" err="1" smtClean="0"/>
              <a:t>odgovornom</a:t>
            </a:r>
            <a:r>
              <a:rPr lang="en-GB" sz="800" dirty="0" smtClean="0"/>
              <a:t> </a:t>
            </a:r>
            <a:r>
              <a:rPr lang="en-GB" sz="800" dirty="0" err="1" smtClean="0"/>
              <a:t>prilikom</a:t>
            </a:r>
            <a:r>
              <a:rPr lang="en-GB" sz="800" dirty="0" smtClean="0"/>
              <a:t> </a:t>
            </a:r>
            <a:r>
              <a:rPr lang="en-GB" sz="800" dirty="0" err="1" smtClean="0"/>
              <a:t>uporabe</a:t>
            </a:r>
            <a:r>
              <a:rPr lang="en-GB" sz="800" dirty="0" smtClean="0"/>
              <a:t> </a:t>
            </a:r>
            <a:r>
              <a:rPr lang="en-GB" sz="800" dirty="0" err="1" smtClean="0"/>
              <a:t>informacija</a:t>
            </a:r>
            <a:r>
              <a:rPr lang="en-GB" sz="800" dirty="0" smtClean="0"/>
              <a:t> </a:t>
            </a:r>
            <a:r>
              <a:rPr lang="en-GB" sz="800" dirty="0" err="1" smtClean="0"/>
              <a:t>koje</a:t>
            </a:r>
            <a:r>
              <a:rPr lang="en-GB" sz="800" dirty="0" smtClean="0"/>
              <a:t> se u </a:t>
            </a:r>
            <a:r>
              <a:rPr lang="en-GB" sz="800" dirty="0" err="1" smtClean="0"/>
              <a:t>njoj</a:t>
            </a:r>
            <a:r>
              <a:rPr lang="en-GB" sz="800" dirty="0" smtClean="0"/>
              <a:t> </a:t>
            </a:r>
            <a:r>
              <a:rPr lang="en-GB" sz="800" dirty="0" err="1" smtClean="0"/>
              <a:t>nalaze</a:t>
            </a:r>
            <a:r>
              <a:rPr lang="en-GB" sz="800" dirty="0" smtClean="0"/>
              <a:t>.</a:t>
            </a:r>
            <a:endParaRPr lang="hr-HR" sz="8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4222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rgbClr val="50B4C8"/>
                </a:solidFill>
              </a:rPr>
              <a:t>ZAKLJU</a:t>
            </a:r>
            <a:r>
              <a:rPr lang="hr-HR" sz="4400" dirty="0">
                <a:solidFill>
                  <a:srgbClr val="50B4C8"/>
                </a:solidFill>
                <a:cs typeface="Arial" panose="020B0604020202020204" pitchFamily="34" charset="0"/>
              </a:rPr>
              <a:t>Č</a:t>
            </a:r>
            <a:r>
              <a:rPr lang="hr-HR" sz="4400" dirty="0">
                <a:solidFill>
                  <a:srgbClr val="50B4C8"/>
                </a:solidFill>
              </a:rPr>
              <a:t>AK</a:t>
            </a:r>
            <a:endParaRPr lang="hr-HR" sz="3600" dirty="0">
              <a:latin typeface="Abel" panose="0200050603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393"/>
            <a:ext cx="8229600" cy="4525963"/>
          </a:xfrm>
        </p:spPr>
        <p:txBody>
          <a:bodyPr anchor="t">
            <a:normAutofit/>
          </a:bodyPr>
          <a:lstStyle/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hr-HR" sz="2200" dirty="0" smtClean="0">
                <a:latin typeface="+mj-lt"/>
                <a:cs typeface="Arial" panose="020B0604020202020204" pitchFamily="34" charset="0"/>
              </a:rPr>
              <a:t>Teme </a:t>
            </a:r>
            <a:r>
              <a:rPr lang="hr-HR" sz="2200" dirty="0">
                <a:latin typeface="+mj-lt"/>
                <a:cs typeface="Arial" panose="020B0604020202020204" pitchFamily="34" charset="0"/>
              </a:rPr>
              <a:t>su bile izrazito atraktivne, što je rezultiralo zadovoljstvom sudionika</a:t>
            </a: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hr-HR" sz="2200" dirty="0">
                <a:latin typeface="+mj-lt"/>
                <a:cs typeface="Arial" panose="020B0604020202020204" pitchFamily="34" charset="0"/>
              </a:rPr>
              <a:t>		</a:t>
            </a:r>
            <a:r>
              <a:rPr lang="hr-HR" sz="2200" dirty="0" smtClean="0">
                <a:latin typeface="+mj-lt"/>
                <a:cs typeface="Arial" panose="020B0604020202020204" pitchFamily="34" charset="0"/>
              </a:rPr>
              <a:t>M </a:t>
            </a:r>
            <a:r>
              <a:rPr lang="hr-HR" sz="2200" dirty="0">
                <a:latin typeface="+mj-lt"/>
                <a:cs typeface="Arial" panose="020B0604020202020204" pitchFamily="34" charset="0"/>
              </a:rPr>
              <a:t>= </a:t>
            </a:r>
            <a:r>
              <a:rPr lang="hr-HR" sz="2200" dirty="0" smtClean="0">
                <a:latin typeface="+mj-lt"/>
                <a:cs typeface="Arial" panose="020B0604020202020204" pitchFamily="34" charset="0"/>
              </a:rPr>
              <a:t>4,81</a:t>
            </a:r>
            <a:endParaRPr lang="hr-HR" sz="2200" dirty="0">
              <a:latin typeface="+mj-lt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hr-HR" sz="2200" dirty="0" smtClean="0">
                <a:latin typeface="+mj-lt"/>
                <a:cs typeface="Arial" panose="020B0604020202020204" pitchFamily="34" charset="0"/>
              </a:rPr>
              <a:t>Vidljivo </a:t>
            </a:r>
            <a:r>
              <a:rPr lang="hr-HR" sz="2200" dirty="0">
                <a:latin typeface="+mj-lt"/>
                <a:cs typeface="Arial" panose="020B0604020202020204" pitchFamily="34" charset="0"/>
              </a:rPr>
              <a:t>je da je program bio bogat aktivnostima, a možda i prenaporan</a:t>
            </a: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hr-HR" sz="2200" dirty="0">
                <a:latin typeface="+mj-lt"/>
                <a:cs typeface="Arial" panose="020B0604020202020204" pitchFamily="34" charset="0"/>
              </a:rPr>
              <a:t>		</a:t>
            </a:r>
            <a:r>
              <a:rPr lang="hr-HR" sz="2200" dirty="0" smtClean="0">
                <a:latin typeface="+mj-lt"/>
                <a:cs typeface="Arial" panose="020B0604020202020204" pitchFamily="34" charset="0"/>
              </a:rPr>
              <a:t>M </a:t>
            </a:r>
            <a:r>
              <a:rPr lang="hr-HR" sz="2200" dirty="0">
                <a:latin typeface="+mj-lt"/>
                <a:cs typeface="Arial" panose="020B0604020202020204" pitchFamily="34" charset="0"/>
              </a:rPr>
              <a:t>= </a:t>
            </a:r>
            <a:r>
              <a:rPr lang="hr-HR" sz="2200" dirty="0" smtClean="0">
                <a:latin typeface="+mj-lt"/>
                <a:cs typeface="Arial" panose="020B0604020202020204" pitchFamily="34" charset="0"/>
              </a:rPr>
              <a:t>4,75</a:t>
            </a:r>
            <a:endParaRPr lang="hr-HR" sz="2200" dirty="0">
              <a:latin typeface="+mj-lt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hr-HR" sz="2200" dirty="0" smtClean="0">
                <a:latin typeface="+mj-lt"/>
                <a:cs typeface="Arial" panose="020B0604020202020204" pitchFamily="34" charset="0"/>
              </a:rPr>
              <a:t>Analizom </a:t>
            </a:r>
            <a:r>
              <a:rPr lang="hr-HR" sz="2200" dirty="0">
                <a:latin typeface="+mj-lt"/>
                <a:cs typeface="Arial" panose="020B0604020202020204" pitchFamily="34" charset="0"/>
              </a:rPr>
              <a:t>nije nađena razlika između domaćina i gostiju u procesnoj evaluaciji</a:t>
            </a:r>
          </a:p>
        </p:txBody>
      </p:sp>
      <p:pic>
        <p:nvPicPr>
          <p:cNvPr id="4" name="Picture 3" descr="C:\Documents and Settings\svucetic\Desktop\ERASMUS+\EU flag-Erasmus+_vect_P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0" y="5949280"/>
            <a:ext cx="2546207" cy="7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90" y="5949280"/>
            <a:ext cx="2573298" cy="728148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47577" y="6101364"/>
            <a:ext cx="391265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je </a:t>
            </a:r>
            <a:r>
              <a:rPr lang="en-GB" sz="800" dirty="0" err="1" smtClean="0"/>
              <a:t>ostvarena</a:t>
            </a:r>
            <a:r>
              <a:rPr lang="en-GB" sz="800" dirty="0" smtClean="0"/>
              <a:t> </a:t>
            </a:r>
            <a:r>
              <a:rPr lang="en-GB" sz="800" dirty="0" err="1" smtClean="0"/>
              <a:t>uz</a:t>
            </a:r>
            <a:r>
              <a:rPr lang="en-GB" sz="800" dirty="0" smtClean="0"/>
              <a:t> </a:t>
            </a:r>
            <a:r>
              <a:rPr lang="en-GB" sz="800" dirty="0" err="1" smtClean="0"/>
              <a:t>financijsku</a:t>
            </a:r>
            <a:r>
              <a:rPr lang="en-GB" sz="800" dirty="0" smtClean="0"/>
              <a:t> </a:t>
            </a:r>
            <a:r>
              <a:rPr lang="en-GB" sz="800" dirty="0" err="1" smtClean="0"/>
              <a:t>potporu</a:t>
            </a:r>
            <a:r>
              <a:rPr lang="en-GB" sz="800" dirty="0" smtClean="0"/>
              <a:t> </a:t>
            </a:r>
            <a:r>
              <a:rPr lang="en-GB" sz="800" dirty="0" err="1" smtClean="0"/>
              <a:t>Europske</a:t>
            </a:r>
            <a:r>
              <a:rPr lang="en-GB" sz="800" dirty="0" smtClean="0"/>
              <a:t> </a:t>
            </a:r>
            <a:r>
              <a:rPr lang="en-GB" sz="800" dirty="0" err="1" smtClean="0"/>
              <a:t>komisije</a:t>
            </a:r>
            <a:r>
              <a:rPr lang="en-GB" sz="800" dirty="0" smtClean="0"/>
              <a:t>.</a:t>
            </a:r>
            <a:br>
              <a:rPr lang="en-GB" sz="800" dirty="0" smtClean="0"/>
            </a:b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</a:t>
            </a:r>
            <a:r>
              <a:rPr lang="en-GB" sz="800" dirty="0" err="1" smtClean="0"/>
              <a:t>odražava</a:t>
            </a:r>
            <a:r>
              <a:rPr lang="en-GB" sz="800" dirty="0" smtClean="0"/>
              <a:t> </a:t>
            </a:r>
            <a:r>
              <a:rPr lang="en-GB" sz="800" dirty="0" err="1" smtClean="0"/>
              <a:t>isključivo</a:t>
            </a:r>
            <a:r>
              <a:rPr lang="en-GB" sz="800" dirty="0" smtClean="0"/>
              <a:t> </a:t>
            </a:r>
            <a:r>
              <a:rPr lang="en-GB" sz="800" dirty="0" err="1" smtClean="0"/>
              <a:t>stajalište</a:t>
            </a:r>
            <a:r>
              <a:rPr lang="en-GB" sz="800" dirty="0" smtClean="0"/>
              <a:t> </a:t>
            </a:r>
            <a:r>
              <a:rPr lang="en-GB" sz="800" dirty="0" err="1" smtClean="0"/>
              <a:t>autora</a:t>
            </a:r>
            <a:r>
              <a:rPr lang="en-GB" sz="800" dirty="0" smtClean="0"/>
              <a:t> </a:t>
            </a:r>
            <a:r>
              <a:rPr lang="en-GB" sz="800" dirty="0" err="1" smtClean="0"/>
              <a:t>publikacije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Komisija</a:t>
            </a:r>
            <a:r>
              <a:rPr lang="en-GB" sz="800" dirty="0" smtClean="0"/>
              <a:t> se ne </a:t>
            </a:r>
            <a:r>
              <a:rPr lang="en-GB" sz="800" dirty="0" err="1" smtClean="0"/>
              <a:t>može</a:t>
            </a:r>
            <a:r>
              <a:rPr lang="en-GB" sz="800" dirty="0" smtClean="0"/>
              <a:t> </a:t>
            </a:r>
            <a:r>
              <a:rPr lang="en-GB" sz="800" dirty="0" err="1" smtClean="0"/>
              <a:t>smatrati</a:t>
            </a:r>
            <a:r>
              <a:rPr lang="en-GB" sz="800" dirty="0" smtClean="0"/>
              <a:t> </a:t>
            </a:r>
            <a:r>
              <a:rPr lang="en-GB" sz="800" dirty="0" err="1" smtClean="0"/>
              <a:t>odgovornom</a:t>
            </a:r>
            <a:r>
              <a:rPr lang="en-GB" sz="800" dirty="0" smtClean="0"/>
              <a:t> </a:t>
            </a:r>
            <a:r>
              <a:rPr lang="en-GB" sz="800" dirty="0" err="1" smtClean="0"/>
              <a:t>prilikom</a:t>
            </a:r>
            <a:r>
              <a:rPr lang="en-GB" sz="800" dirty="0" smtClean="0"/>
              <a:t> </a:t>
            </a:r>
            <a:r>
              <a:rPr lang="en-GB" sz="800" dirty="0" err="1" smtClean="0"/>
              <a:t>uporabe</a:t>
            </a:r>
            <a:r>
              <a:rPr lang="en-GB" sz="800" dirty="0" smtClean="0"/>
              <a:t> </a:t>
            </a:r>
            <a:r>
              <a:rPr lang="en-GB" sz="800" dirty="0" err="1" smtClean="0"/>
              <a:t>informacija</a:t>
            </a:r>
            <a:r>
              <a:rPr lang="en-GB" sz="800" dirty="0" smtClean="0"/>
              <a:t> </a:t>
            </a:r>
            <a:r>
              <a:rPr lang="en-GB" sz="800" dirty="0" err="1" smtClean="0"/>
              <a:t>koje</a:t>
            </a:r>
            <a:r>
              <a:rPr lang="en-GB" sz="800" dirty="0" smtClean="0"/>
              <a:t> se u </a:t>
            </a:r>
            <a:r>
              <a:rPr lang="en-GB" sz="800" dirty="0" err="1" smtClean="0"/>
              <a:t>njoj</a:t>
            </a:r>
            <a:r>
              <a:rPr lang="en-GB" sz="800" dirty="0" smtClean="0"/>
              <a:t> </a:t>
            </a:r>
            <a:r>
              <a:rPr lang="en-GB" sz="800" dirty="0" err="1" smtClean="0"/>
              <a:t>nalaze</a:t>
            </a:r>
            <a:r>
              <a:rPr lang="en-GB" sz="800" dirty="0" smtClean="0"/>
              <a:t>.</a:t>
            </a:r>
            <a:endParaRPr lang="hr-HR" sz="8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3386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40" y="209880"/>
            <a:ext cx="8229600" cy="1049752"/>
          </a:xfrm>
        </p:spPr>
        <p:txBody>
          <a:bodyPr>
            <a:normAutofit/>
          </a:bodyPr>
          <a:lstStyle/>
          <a:p>
            <a:r>
              <a:rPr lang="hr-HR" sz="4000" dirty="0"/>
              <a:t>KOMENTARI I SUGESTIJE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40" y="1259632"/>
            <a:ext cx="8229600" cy="4525963"/>
          </a:xfrm>
        </p:spPr>
        <p:txBody>
          <a:bodyPr anchor="t">
            <a:normAutofit/>
          </a:bodyPr>
          <a:lstStyle/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j-lt"/>
                <a:cs typeface="Arial" panose="020B0604020202020204" pitchFamily="34" charset="0"/>
              </a:rPr>
              <a:t>„The project week should last longer :)”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j-lt"/>
                <a:cs typeface="Arial" panose="020B0604020202020204" pitchFamily="34" charset="0"/>
              </a:rPr>
              <a:t>„It would be great that students from other countries had stayed longer and that they come once more.”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j-lt"/>
                <a:cs typeface="Arial" panose="020B0604020202020204" pitchFamily="34" charset="0"/>
              </a:rPr>
              <a:t>„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To stay longer in this country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.”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dirty="0">
                <a:latin typeface="+mj-lt"/>
                <a:cs typeface="Arial" panose="020B0604020202020204" pitchFamily="34" charset="0"/>
              </a:rPr>
              <a:t>„Make the mobility week longer so we can all spend more time together :) &lt;3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”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j-lt"/>
                <a:cs typeface="Arial" panose="020B0604020202020204" pitchFamily="34" charset="0"/>
              </a:rPr>
              <a:t>„Thank you for this excellent program; I learned a lot and I really enjoyed it. For me the best part was meeting students from all parts of the world.”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j-lt"/>
                <a:cs typeface="Arial" panose="020B0604020202020204" pitchFamily="34" charset="0"/>
              </a:rPr>
              <a:t>„It was all perfect.”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j-lt"/>
                <a:cs typeface="Arial" panose="020B0604020202020204" pitchFamily="34" charset="0"/>
              </a:rPr>
              <a:t>„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Ponoviti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! :)”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 descr="C:\Documents and Settings\svucetic\Desktop\ERASMUS+\EU flag-Erasmus+_vect_P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0" y="5949280"/>
            <a:ext cx="2546207" cy="7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90" y="5949280"/>
            <a:ext cx="2573298" cy="728148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47577" y="6101364"/>
            <a:ext cx="391265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je </a:t>
            </a:r>
            <a:r>
              <a:rPr lang="en-GB" sz="800" dirty="0" err="1" smtClean="0"/>
              <a:t>ostvarena</a:t>
            </a:r>
            <a:r>
              <a:rPr lang="en-GB" sz="800" dirty="0" smtClean="0"/>
              <a:t> </a:t>
            </a:r>
            <a:r>
              <a:rPr lang="en-GB" sz="800" dirty="0" err="1" smtClean="0"/>
              <a:t>uz</a:t>
            </a:r>
            <a:r>
              <a:rPr lang="en-GB" sz="800" dirty="0" smtClean="0"/>
              <a:t> </a:t>
            </a:r>
            <a:r>
              <a:rPr lang="en-GB" sz="800" dirty="0" err="1" smtClean="0"/>
              <a:t>financijsku</a:t>
            </a:r>
            <a:r>
              <a:rPr lang="en-GB" sz="800" dirty="0" smtClean="0"/>
              <a:t> </a:t>
            </a:r>
            <a:r>
              <a:rPr lang="en-GB" sz="800" dirty="0" err="1" smtClean="0"/>
              <a:t>potporu</a:t>
            </a:r>
            <a:r>
              <a:rPr lang="en-GB" sz="800" dirty="0" smtClean="0"/>
              <a:t> </a:t>
            </a:r>
            <a:r>
              <a:rPr lang="en-GB" sz="800" dirty="0" err="1" smtClean="0"/>
              <a:t>Europske</a:t>
            </a:r>
            <a:r>
              <a:rPr lang="en-GB" sz="800" dirty="0" smtClean="0"/>
              <a:t> </a:t>
            </a:r>
            <a:r>
              <a:rPr lang="en-GB" sz="800" dirty="0" err="1" smtClean="0"/>
              <a:t>komisije</a:t>
            </a:r>
            <a:r>
              <a:rPr lang="en-GB" sz="800" dirty="0" smtClean="0"/>
              <a:t>.</a:t>
            </a:r>
            <a:br>
              <a:rPr lang="en-GB" sz="800" dirty="0" smtClean="0"/>
            </a:b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</a:t>
            </a:r>
            <a:r>
              <a:rPr lang="en-GB" sz="800" dirty="0" err="1" smtClean="0"/>
              <a:t>odražava</a:t>
            </a:r>
            <a:r>
              <a:rPr lang="en-GB" sz="800" dirty="0" smtClean="0"/>
              <a:t> </a:t>
            </a:r>
            <a:r>
              <a:rPr lang="en-GB" sz="800" dirty="0" err="1" smtClean="0"/>
              <a:t>isključivo</a:t>
            </a:r>
            <a:r>
              <a:rPr lang="en-GB" sz="800" dirty="0" smtClean="0"/>
              <a:t> </a:t>
            </a:r>
            <a:r>
              <a:rPr lang="en-GB" sz="800" dirty="0" err="1" smtClean="0"/>
              <a:t>stajalište</a:t>
            </a:r>
            <a:r>
              <a:rPr lang="en-GB" sz="800" dirty="0" smtClean="0"/>
              <a:t> </a:t>
            </a:r>
            <a:r>
              <a:rPr lang="en-GB" sz="800" dirty="0" err="1" smtClean="0"/>
              <a:t>autora</a:t>
            </a:r>
            <a:r>
              <a:rPr lang="en-GB" sz="800" dirty="0" smtClean="0"/>
              <a:t> </a:t>
            </a:r>
            <a:r>
              <a:rPr lang="en-GB" sz="800" dirty="0" err="1" smtClean="0"/>
              <a:t>publikacije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Komisija</a:t>
            </a:r>
            <a:r>
              <a:rPr lang="en-GB" sz="800" dirty="0" smtClean="0"/>
              <a:t> se ne </a:t>
            </a:r>
            <a:r>
              <a:rPr lang="en-GB" sz="800" dirty="0" err="1" smtClean="0"/>
              <a:t>može</a:t>
            </a:r>
            <a:r>
              <a:rPr lang="en-GB" sz="800" dirty="0" smtClean="0"/>
              <a:t> </a:t>
            </a:r>
            <a:r>
              <a:rPr lang="en-GB" sz="800" dirty="0" err="1" smtClean="0"/>
              <a:t>smatrati</a:t>
            </a:r>
            <a:r>
              <a:rPr lang="en-GB" sz="800" dirty="0" smtClean="0"/>
              <a:t> </a:t>
            </a:r>
            <a:r>
              <a:rPr lang="en-GB" sz="800" dirty="0" err="1" smtClean="0"/>
              <a:t>odgovornom</a:t>
            </a:r>
            <a:r>
              <a:rPr lang="en-GB" sz="800" dirty="0" smtClean="0"/>
              <a:t> </a:t>
            </a:r>
            <a:r>
              <a:rPr lang="en-GB" sz="800" dirty="0" err="1" smtClean="0"/>
              <a:t>prilikom</a:t>
            </a:r>
            <a:r>
              <a:rPr lang="en-GB" sz="800" dirty="0" smtClean="0"/>
              <a:t> </a:t>
            </a:r>
            <a:r>
              <a:rPr lang="en-GB" sz="800" dirty="0" err="1" smtClean="0"/>
              <a:t>uporabe</a:t>
            </a:r>
            <a:r>
              <a:rPr lang="en-GB" sz="800" dirty="0" smtClean="0"/>
              <a:t> </a:t>
            </a:r>
            <a:r>
              <a:rPr lang="en-GB" sz="800" dirty="0" err="1" smtClean="0"/>
              <a:t>informacija</a:t>
            </a:r>
            <a:r>
              <a:rPr lang="en-GB" sz="800" dirty="0" smtClean="0"/>
              <a:t> </a:t>
            </a:r>
            <a:r>
              <a:rPr lang="en-GB" sz="800" dirty="0" err="1" smtClean="0"/>
              <a:t>koje</a:t>
            </a:r>
            <a:r>
              <a:rPr lang="en-GB" sz="800" dirty="0" smtClean="0"/>
              <a:t> se u </a:t>
            </a:r>
            <a:r>
              <a:rPr lang="en-GB" sz="800" dirty="0" err="1" smtClean="0"/>
              <a:t>njoj</a:t>
            </a:r>
            <a:r>
              <a:rPr lang="en-GB" sz="800" dirty="0" smtClean="0"/>
              <a:t> </a:t>
            </a:r>
            <a:r>
              <a:rPr lang="en-GB" sz="800" dirty="0" err="1" smtClean="0"/>
              <a:t>nalaze</a:t>
            </a:r>
            <a:r>
              <a:rPr lang="en-GB" sz="800" dirty="0" smtClean="0"/>
              <a:t>.</a:t>
            </a:r>
            <a:endParaRPr lang="hr-HR" sz="8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7437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40" y="209880"/>
            <a:ext cx="8229600" cy="1049752"/>
          </a:xfrm>
        </p:spPr>
        <p:txBody>
          <a:bodyPr>
            <a:normAutofit/>
          </a:bodyPr>
          <a:lstStyle/>
          <a:p>
            <a:r>
              <a:rPr lang="hr-HR" sz="4000" dirty="0" smtClean="0"/>
              <a:t>eRasmus+ ekipa</a:t>
            </a:r>
            <a:endParaRPr lang="hr-HR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30" y="1258888"/>
            <a:ext cx="6034616" cy="4525962"/>
          </a:xfrm>
          <a:effectLst>
            <a:softEdge rad="63500"/>
          </a:effectLst>
        </p:spPr>
      </p:pic>
      <p:pic>
        <p:nvPicPr>
          <p:cNvPr id="4" name="Picture 3" descr="C:\Documents and Settings\svucetic\Desktop\ERASMUS+\EU flag-Erasmus+_vect_P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0" y="5949280"/>
            <a:ext cx="2546207" cy="7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90" y="5949280"/>
            <a:ext cx="2573298" cy="728148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47577" y="6101364"/>
            <a:ext cx="391265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je </a:t>
            </a:r>
            <a:r>
              <a:rPr lang="en-GB" sz="800" dirty="0" err="1" smtClean="0"/>
              <a:t>ostvarena</a:t>
            </a:r>
            <a:r>
              <a:rPr lang="en-GB" sz="800" dirty="0" smtClean="0"/>
              <a:t> </a:t>
            </a:r>
            <a:r>
              <a:rPr lang="en-GB" sz="800" dirty="0" err="1" smtClean="0"/>
              <a:t>uz</a:t>
            </a:r>
            <a:r>
              <a:rPr lang="en-GB" sz="800" dirty="0" smtClean="0"/>
              <a:t> </a:t>
            </a:r>
            <a:r>
              <a:rPr lang="en-GB" sz="800" dirty="0" err="1" smtClean="0"/>
              <a:t>financijsku</a:t>
            </a:r>
            <a:r>
              <a:rPr lang="en-GB" sz="800" dirty="0" smtClean="0"/>
              <a:t> </a:t>
            </a:r>
            <a:r>
              <a:rPr lang="en-GB" sz="800" dirty="0" err="1" smtClean="0"/>
              <a:t>potporu</a:t>
            </a:r>
            <a:r>
              <a:rPr lang="en-GB" sz="800" dirty="0" smtClean="0"/>
              <a:t> </a:t>
            </a:r>
            <a:r>
              <a:rPr lang="en-GB" sz="800" dirty="0" err="1" smtClean="0"/>
              <a:t>Europske</a:t>
            </a:r>
            <a:r>
              <a:rPr lang="en-GB" sz="800" dirty="0" smtClean="0"/>
              <a:t> </a:t>
            </a:r>
            <a:r>
              <a:rPr lang="en-GB" sz="800" dirty="0" err="1" smtClean="0"/>
              <a:t>komisije</a:t>
            </a:r>
            <a:r>
              <a:rPr lang="en-GB" sz="800" dirty="0" smtClean="0"/>
              <a:t>.</a:t>
            </a:r>
            <a:br>
              <a:rPr lang="en-GB" sz="800" dirty="0" smtClean="0"/>
            </a:b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</a:t>
            </a:r>
            <a:r>
              <a:rPr lang="en-GB" sz="800" dirty="0" err="1" smtClean="0"/>
              <a:t>odražava</a:t>
            </a:r>
            <a:r>
              <a:rPr lang="en-GB" sz="800" dirty="0" smtClean="0"/>
              <a:t> </a:t>
            </a:r>
            <a:r>
              <a:rPr lang="en-GB" sz="800" dirty="0" err="1" smtClean="0"/>
              <a:t>isključivo</a:t>
            </a:r>
            <a:r>
              <a:rPr lang="en-GB" sz="800" dirty="0" smtClean="0"/>
              <a:t> </a:t>
            </a:r>
            <a:r>
              <a:rPr lang="en-GB" sz="800" dirty="0" err="1" smtClean="0"/>
              <a:t>stajalište</a:t>
            </a:r>
            <a:r>
              <a:rPr lang="en-GB" sz="800" dirty="0" smtClean="0"/>
              <a:t> </a:t>
            </a:r>
            <a:r>
              <a:rPr lang="en-GB" sz="800" dirty="0" err="1" smtClean="0"/>
              <a:t>autora</a:t>
            </a:r>
            <a:r>
              <a:rPr lang="en-GB" sz="800" dirty="0" smtClean="0"/>
              <a:t> </a:t>
            </a:r>
            <a:r>
              <a:rPr lang="en-GB" sz="800" dirty="0" err="1" smtClean="0"/>
              <a:t>publikacije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Komisija</a:t>
            </a:r>
            <a:r>
              <a:rPr lang="en-GB" sz="800" dirty="0" smtClean="0"/>
              <a:t> se ne </a:t>
            </a:r>
            <a:r>
              <a:rPr lang="en-GB" sz="800" dirty="0" err="1" smtClean="0"/>
              <a:t>može</a:t>
            </a:r>
            <a:r>
              <a:rPr lang="en-GB" sz="800" dirty="0" smtClean="0"/>
              <a:t> </a:t>
            </a:r>
            <a:r>
              <a:rPr lang="en-GB" sz="800" dirty="0" err="1" smtClean="0"/>
              <a:t>smatrati</a:t>
            </a:r>
            <a:r>
              <a:rPr lang="en-GB" sz="800" dirty="0" smtClean="0"/>
              <a:t> </a:t>
            </a:r>
            <a:r>
              <a:rPr lang="en-GB" sz="800" dirty="0" err="1" smtClean="0"/>
              <a:t>odgovornom</a:t>
            </a:r>
            <a:r>
              <a:rPr lang="en-GB" sz="800" dirty="0" smtClean="0"/>
              <a:t> </a:t>
            </a:r>
            <a:r>
              <a:rPr lang="en-GB" sz="800" dirty="0" err="1" smtClean="0"/>
              <a:t>prilikom</a:t>
            </a:r>
            <a:r>
              <a:rPr lang="en-GB" sz="800" dirty="0" smtClean="0"/>
              <a:t> </a:t>
            </a:r>
            <a:r>
              <a:rPr lang="en-GB" sz="800" dirty="0" err="1" smtClean="0"/>
              <a:t>uporabe</a:t>
            </a:r>
            <a:r>
              <a:rPr lang="en-GB" sz="800" dirty="0" smtClean="0"/>
              <a:t> </a:t>
            </a:r>
            <a:r>
              <a:rPr lang="en-GB" sz="800" dirty="0" err="1" smtClean="0"/>
              <a:t>informacija</a:t>
            </a:r>
            <a:r>
              <a:rPr lang="en-GB" sz="800" dirty="0" smtClean="0"/>
              <a:t> </a:t>
            </a:r>
            <a:r>
              <a:rPr lang="en-GB" sz="800" dirty="0" err="1" smtClean="0"/>
              <a:t>koje</a:t>
            </a:r>
            <a:r>
              <a:rPr lang="en-GB" sz="800" dirty="0" smtClean="0"/>
              <a:t> se u </a:t>
            </a:r>
            <a:r>
              <a:rPr lang="en-GB" sz="800" dirty="0" err="1" smtClean="0"/>
              <a:t>njoj</a:t>
            </a:r>
            <a:r>
              <a:rPr lang="en-GB" sz="800" dirty="0" smtClean="0"/>
              <a:t> </a:t>
            </a:r>
            <a:r>
              <a:rPr lang="en-GB" sz="800" dirty="0" err="1" smtClean="0"/>
              <a:t>nalaze</a:t>
            </a:r>
            <a:r>
              <a:rPr lang="en-GB" sz="800" dirty="0" smtClean="0"/>
              <a:t>.</a:t>
            </a:r>
            <a:endParaRPr lang="hr-HR" sz="8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699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0" y="198596"/>
            <a:ext cx="8730318" cy="1143000"/>
          </a:xfrm>
        </p:spPr>
        <p:txBody>
          <a:bodyPr>
            <a:noAutofit/>
          </a:bodyPr>
          <a:lstStyle/>
          <a:p>
            <a:r>
              <a:rPr lang="hr-HR" sz="3200" dirty="0" smtClean="0"/>
              <a:t>UKUPNI REZULTATI PRIKUPLJENI EVALUACIJSKOM ANKETOM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 = 33</a:t>
            </a:r>
          </a:p>
          <a:p>
            <a:endParaRPr lang="hr-HR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23936633"/>
              </p:ext>
            </p:extLst>
          </p:nvPr>
        </p:nvGraphicFramePr>
        <p:xfrm>
          <a:off x="201370" y="1417638"/>
          <a:ext cx="8730318" cy="453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C:\Documents and Settings\svucetic\Desktop\ERASMUS+\EU flag-Erasmus+_vect_P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0" y="5949280"/>
            <a:ext cx="2546207" cy="7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90" y="5949280"/>
            <a:ext cx="2573298" cy="728148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747577" y="6101364"/>
            <a:ext cx="391265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je </a:t>
            </a:r>
            <a:r>
              <a:rPr lang="en-GB" sz="800" dirty="0" err="1" smtClean="0"/>
              <a:t>ostvarena</a:t>
            </a:r>
            <a:r>
              <a:rPr lang="en-GB" sz="800" dirty="0" smtClean="0"/>
              <a:t> </a:t>
            </a:r>
            <a:r>
              <a:rPr lang="en-GB" sz="800" dirty="0" err="1" smtClean="0"/>
              <a:t>uz</a:t>
            </a:r>
            <a:r>
              <a:rPr lang="en-GB" sz="800" dirty="0" smtClean="0"/>
              <a:t> </a:t>
            </a:r>
            <a:r>
              <a:rPr lang="en-GB" sz="800" dirty="0" err="1" smtClean="0"/>
              <a:t>financijsku</a:t>
            </a:r>
            <a:r>
              <a:rPr lang="en-GB" sz="800" dirty="0" smtClean="0"/>
              <a:t> </a:t>
            </a:r>
            <a:r>
              <a:rPr lang="en-GB" sz="800" dirty="0" err="1" smtClean="0"/>
              <a:t>potporu</a:t>
            </a:r>
            <a:r>
              <a:rPr lang="en-GB" sz="800" dirty="0" smtClean="0"/>
              <a:t> </a:t>
            </a:r>
            <a:r>
              <a:rPr lang="en-GB" sz="800" dirty="0" err="1" smtClean="0"/>
              <a:t>Europske</a:t>
            </a:r>
            <a:r>
              <a:rPr lang="en-GB" sz="800" dirty="0" smtClean="0"/>
              <a:t> </a:t>
            </a:r>
            <a:r>
              <a:rPr lang="en-GB" sz="800" dirty="0" err="1" smtClean="0"/>
              <a:t>komisije</a:t>
            </a:r>
            <a:r>
              <a:rPr lang="en-GB" sz="800" dirty="0" smtClean="0"/>
              <a:t>.</a:t>
            </a:r>
            <a:br>
              <a:rPr lang="en-GB" sz="800" dirty="0" smtClean="0"/>
            </a:b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</a:t>
            </a:r>
            <a:r>
              <a:rPr lang="en-GB" sz="800" dirty="0" err="1" smtClean="0"/>
              <a:t>odražava</a:t>
            </a:r>
            <a:r>
              <a:rPr lang="en-GB" sz="800" dirty="0" smtClean="0"/>
              <a:t> </a:t>
            </a:r>
            <a:r>
              <a:rPr lang="en-GB" sz="800" dirty="0" err="1" smtClean="0"/>
              <a:t>isključivo</a:t>
            </a:r>
            <a:r>
              <a:rPr lang="en-GB" sz="800" dirty="0" smtClean="0"/>
              <a:t> </a:t>
            </a:r>
            <a:r>
              <a:rPr lang="en-GB" sz="800" dirty="0" err="1" smtClean="0"/>
              <a:t>stajalište</a:t>
            </a:r>
            <a:r>
              <a:rPr lang="en-GB" sz="800" dirty="0" smtClean="0"/>
              <a:t> </a:t>
            </a:r>
            <a:r>
              <a:rPr lang="en-GB" sz="800" dirty="0" err="1" smtClean="0"/>
              <a:t>autora</a:t>
            </a:r>
            <a:r>
              <a:rPr lang="en-GB" sz="800" dirty="0" smtClean="0"/>
              <a:t> </a:t>
            </a:r>
            <a:r>
              <a:rPr lang="en-GB" sz="800" dirty="0" err="1" smtClean="0"/>
              <a:t>publikacije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Komisija</a:t>
            </a:r>
            <a:r>
              <a:rPr lang="en-GB" sz="800" dirty="0" smtClean="0"/>
              <a:t> se ne </a:t>
            </a:r>
            <a:r>
              <a:rPr lang="en-GB" sz="800" dirty="0" err="1" smtClean="0"/>
              <a:t>može</a:t>
            </a:r>
            <a:r>
              <a:rPr lang="en-GB" sz="800" dirty="0" smtClean="0"/>
              <a:t> </a:t>
            </a:r>
            <a:r>
              <a:rPr lang="en-GB" sz="800" dirty="0" err="1" smtClean="0"/>
              <a:t>smatrati</a:t>
            </a:r>
            <a:r>
              <a:rPr lang="en-GB" sz="800" dirty="0" smtClean="0"/>
              <a:t> </a:t>
            </a:r>
            <a:r>
              <a:rPr lang="en-GB" sz="800" dirty="0" err="1" smtClean="0"/>
              <a:t>odgovornom</a:t>
            </a:r>
            <a:r>
              <a:rPr lang="en-GB" sz="800" dirty="0" smtClean="0"/>
              <a:t> </a:t>
            </a:r>
            <a:r>
              <a:rPr lang="en-GB" sz="800" dirty="0" err="1" smtClean="0"/>
              <a:t>prilikom</a:t>
            </a:r>
            <a:r>
              <a:rPr lang="en-GB" sz="800" dirty="0" smtClean="0"/>
              <a:t> </a:t>
            </a:r>
            <a:r>
              <a:rPr lang="en-GB" sz="800" dirty="0" err="1" smtClean="0"/>
              <a:t>uporabe</a:t>
            </a:r>
            <a:r>
              <a:rPr lang="en-GB" sz="800" dirty="0" smtClean="0"/>
              <a:t> </a:t>
            </a:r>
            <a:r>
              <a:rPr lang="en-GB" sz="800" dirty="0" err="1" smtClean="0"/>
              <a:t>informacija</a:t>
            </a:r>
            <a:r>
              <a:rPr lang="en-GB" sz="800" dirty="0" smtClean="0"/>
              <a:t> </a:t>
            </a:r>
            <a:r>
              <a:rPr lang="en-GB" sz="800" dirty="0" err="1" smtClean="0"/>
              <a:t>koje</a:t>
            </a:r>
            <a:r>
              <a:rPr lang="en-GB" sz="800" dirty="0" smtClean="0"/>
              <a:t> se u </a:t>
            </a:r>
            <a:r>
              <a:rPr lang="en-GB" sz="800" dirty="0" err="1" smtClean="0"/>
              <a:t>njoj</a:t>
            </a:r>
            <a:r>
              <a:rPr lang="en-GB" sz="800" dirty="0" smtClean="0"/>
              <a:t> </a:t>
            </a:r>
            <a:r>
              <a:rPr lang="en-GB" sz="800" dirty="0" err="1" smtClean="0"/>
              <a:t>nalaze</a:t>
            </a:r>
            <a:r>
              <a:rPr lang="en-GB" sz="800" dirty="0" smtClean="0"/>
              <a:t>.</a:t>
            </a:r>
            <a:endParaRPr lang="hr-HR" sz="8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2541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0" y="198597"/>
            <a:ext cx="8730318" cy="1143000"/>
          </a:xfrm>
        </p:spPr>
        <p:txBody>
          <a:bodyPr>
            <a:noAutofit/>
          </a:bodyPr>
          <a:lstStyle/>
          <a:p>
            <a:r>
              <a:rPr lang="hr-HR" sz="3200" dirty="0" smtClean="0"/>
              <a:t>UKUPNI REZULTATI PRIKUPLJENI EVALUACIJSKOM ANKETOM</a:t>
            </a:r>
            <a:endParaRPr lang="hr-HR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756876"/>
              </p:ext>
            </p:extLst>
          </p:nvPr>
        </p:nvGraphicFramePr>
        <p:xfrm>
          <a:off x="201370" y="1417638"/>
          <a:ext cx="8730318" cy="453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C:\Documents and Settings\svucetic\Desktop\ERASMUS+\EU flag-Erasmus+_vect_P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0" y="5949280"/>
            <a:ext cx="2546207" cy="7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90" y="5949280"/>
            <a:ext cx="2573298" cy="728148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747577" y="6101364"/>
            <a:ext cx="391265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je </a:t>
            </a:r>
            <a:r>
              <a:rPr lang="en-GB" sz="800" dirty="0" err="1" smtClean="0"/>
              <a:t>ostvarena</a:t>
            </a:r>
            <a:r>
              <a:rPr lang="en-GB" sz="800" dirty="0" smtClean="0"/>
              <a:t> </a:t>
            </a:r>
            <a:r>
              <a:rPr lang="en-GB" sz="800" dirty="0" err="1" smtClean="0"/>
              <a:t>uz</a:t>
            </a:r>
            <a:r>
              <a:rPr lang="en-GB" sz="800" dirty="0" smtClean="0"/>
              <a:t> </a:t>
            </a:r>
            <a:r>
              <a:rPr lang="en-GB" sz="800" dirty="0" err="1" smtClean="0"/>
              <a:t>financijsku</a:t>
            </a:r>
            <a:r>
              <a:rPr lang="en-GB" sz="800" dirty="0" smtClean="0"/>
              <a:t> </a:t>
            </a:r>
            <a:r>
              <a:rPr lang="en-GB" sz="800" dirty="0" err="1" smtClean="0"/>
              <a:t>potporu</a:t>
            </a:r>
            <a:r>
              <a:rPr lang="en-GB" sz="800" dirty="0" smtClean="0"/>
              <a:t> </a:t>
            </a:r>
            <a:r>
              <a:rPr lang="en-GB" sz="800" dirty="0" err="1" smtClean="0"/>
              <a:t>Europske</a:t>
            </a:r>
            <a:r>
              <a:rPr lang="en-GB" sz="800" dirty="0" smtClean="0"/>
              <a:t> </a:t>
            </a:r>
            <a:r>
              <a:rPr lang="en-GB" sz="800" dirty="0" err="1" smtClean="0"/>
              <a:t>komisije</a:t>
            </a:r>
            <a:r>
              <a:rPr lang="en-GB" sz="800" dirty="0" smtClean="0"/>
              <a:t>.</a:t>
            </a:r>
            <a:br>
              <a:rPr lang="en-GB" sz="800" dirty="0" smtClean="0"/>
            </a:b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</a:t>
            </a:r>
            <a:r>
              <a:rPr lang="en-GB" sz="800" dirty="0" err="1" smtClean="0"/>
              <a:t>odražava</a:t>
            </a:r>
            <a:r>
              <a:rPr lang="en-GB" sz="800" dirty="0" smtClean="0"/>
              <a:t> </a:t>
            </a:r>
            <a:r>
              <a:rPr lang="en-GB" sz="800" dirty="0" err="1" smtClean="0"/>
              <a:t>isključivo</a:t>
            </a:r>
            <a:r>
              <a:rPr lang="en-GB" sz="800" dirty="0" smtClean="0"/>
              <a:t> </a:t>
            </a:r>
            <a:r>
              <a:rPr lang="en-GB" sz="800" dirty="0" err="1" smtClean="0"/>
              <a:t>stajalište</a:t>
            </a:r>
            <a:r>
              <a:rPr lang="en-GB" sz="800" dirty="0" smtClean="0"/>
              <a:t> </a:t>
            </a:r>
            <a:r>
              <a:rPr lang="en-GB" sz="800" dirty="0" err="1" smtClean="0"/>
              <a:t>autora</a:t>
            </a:r>
            <a:r>
              <a:rPr lang="en-GB" sz="800" dirty="0" smtClean="0"/>
              <a:t> </a:t>
            </a:r>
            <a:r>
              <a:rPr lang="en-GB" sz="800" dirty="0" err="1" smtClean="0"/>
              <a:t>publikacije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Komisija</a:t>
            </a:r>
            <a:r>
              <a:rPr lang="en-GB" sz="800" dirty="0" smtClean="0"/>
              <a:t> se ne </a:t>
            </a:r>
            <a:r>
              <a:rPr lang="en-GB" sz="800" dirty="0" err="1" smtClean="0"/>
              <a:t>može</a:t>
            </a:r>
            <a:r>
              <a:rPr lang="en-GB" sz="800" dirty="0" smtClean="0"/>
              <a:t> </a:t>
            </a:r>
            <a:r>
              <a:rPr lang="en-GB" sz="800" dirty="0" err="1" smtClean="0"/>
              <a:t>smatrati</a:t>
            </a:r>
            <a:r>
              <a:rPr lang="en-GB" sz="800" dirty="0" smtClean="0"/>
              <a:t> </a:t>
            </a:r>
            <a:r>
              <a:rPr lang="en-GB" sz="800" dirty="0" err="1" smtClean="0"/>
              <a:t>odgovornom</a:t>
            </a:r>
            <a:r>
              <a:rPr lang="en-GB" sz="800" dirty="0" smtClean="0"/>
              <a:t> </a:t>
            </a:r>
            <a:r>
              <a:rPr lang="en-GB" sz="800" dirty="0" err="1" smtClean="0"/>
              <a:t>prilikom</a:t>
            </a:r>
            <a:r>
              <a:rPr lang="en-GB" sz="800" dirty="0" smtClean="0"/>
              <a:t> </a:t>
            </a:r>
            <a:r>
              <a:rPr lang="en-GB" sz="800" dirty="0" err="1" smtClean="0"/>
              <a:t>uporabe</a:t>
            </a:r>
            <a:r>
              <a:rPr lang="en-GB" sz="800" dirty="0" smtClean="0"/>
              <a:t> </a:t>
            </a:r>
            <a:r>
              <a:rPr lang="en-GB" sz="800" dirty="0" err="1" smtClean="0"/>
              <a:t>informacija</a:t>
            </a:r>
            <a:r>
              <a:rPr lang="en-GB" sz="800" dirty="0" smtClean="0"/>
              <a:t> </a:t>
            </a:r>
            <a:r>
              <a:rPr lang="en-GB" sz="800" dirty="0" err="1" smtClean="0"/>
              <a:t>koje</a:t>
            </a:r>
            <a:r>
              <a:rPr lang="en-GB" sz="800" dirty="0" smtClean="0"/>
              <a:t> se u </a:t>
            </a:r>
            <a:r>
              <a:rPr lang="en-GB" sz="800" dirty="0" err="1" smtClean="0"/>
              <a:t>njoj</a:t>
            </a:r>
            <a:r>
              <a:rPr lang="en-GB" sz="800" dirty="0" smtClean="0"/>
              <a:t> </a:t>
            </a:r>
            <a:r>
              <a:rPr lang="en-GB" sz="800" dirty="0" err="1" smtClean="0"/>
              <a:t>nalaze</a:t>
            </a:r>
            <a:r>
              <a:rPr lang="en-GB" sz="800" dirty="0" smtClean="0"/>
              <a:t>.</a:t>
            </a:r>
            <a:endParaRPr lang="hr-HR" sz="800" dirty="0" smtClean="0"/>
          </a:p>
          <a:p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444506" y="567228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*bez evaluacije profesora domaćina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79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0" y="224643"/>
            <a:ext cx="8730318" cy="1112090"/>
          </a:xfrm>
        </p:spPr>
        <p:txBody>
          <a:bodyPr>
            <a:noAutofit/>
          </a:bodyPr>
          <a:lstStyle/>
          <a:p>
            <a:r>
              <a:rPr lang="hr-HR" sz="3200" dirty="0" smtClean="0"/>
              <a:t>UKUPNI REZULTATI PRIKUPLJENI EVALUACIJSKOM ANKETOM</a:t>
            </a:r>
            <a:endParaRPr lang="hr-HR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640760"/>
              </p:ext>
            </p:extLst>
          </p:nvPr>
        </p:nvGraphicFramePr>
        <p:xfrm>
          <a:off x="201370" y="1412775"/>
          <a:ext cx="8730318" cy="45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C:\Documents and Settings\svucetic\Desktop\ERASMUS+\EU flag-Erasmus+_vect_P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0" y="5949280"/>
            <a:ext cx="2546207" cy="7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90" y="5949280"/>
            <a:ext cx="2573298" cy="728148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747577" y="6101364"/>
            <a:ext cx="391265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je </a:t>
            </a:r>
            <a:r>
              <a:rPr lang="en-GB" sz="800" dirty="0" err="1" smtClean="0"/>
              <a:t>ostvarena</a:t>
            </a:r>
            <a:r>
              <a:rPr lang="en-GB" sz="800" dirty="0" smtClean="0"/>
              <a:t> </a:t>
            </a:r>
            <a:r>
              <a:rPr lang="en-GB" sz="800" dirty="0" err="1" smtClean="0"/>
              <a:t>uz</a:t>
            </a:r>
            <a:r>
              <a:rPr lang="en-GB" sz="800" dirty="0" smtClean="0"/>
              <a:t> </a:t>
            </a:r>
            <a:r>
              <a:rPr lang="en-GB" sz="800" dirty="0" err="1" smtClean="0"/>
              <a:t>financijsku</a:t>
            </a:r>
            <a:r>
              <a:rPr lang="en-GB" sz="800" dirty="0" smtClean="0"/>
              <a:t> </a:t>
            </a:r>
            <a:r>
              <a:rPr lang="en-GB" sz="800" dirty="0" err="1" smtClean="0"/>
              <a:t>potporu</a:t>
            </a:r>
            <a:r>
              <a:rPr lang="en-GB" sz="800" dirty="0" smtClean="0"/>
              <a:t> </a:t>
            </a:r>
            <a:r>
              <a:rPr lang="en-GB" sz="800" dirty="0" err="1" smtClean="0"/>
              <a:t>Europske</a:t>
            </a:r>
            <a:r>
              <a:rPr lang="en-GB" sz="800" dirty="0" smtClean="0"/>
              <a:t> </a:t>
            </a:r>
            <a:r>
              <a:rPr lang="en-GB" sz="800" dirty="0" err="1" smtClean="0"/>
              <a:t>komisije</a:t>
            </a:r>
            <a:r>
              <a:rPr lang="en-GB" sz="800" dirty="0" smtClean="0"/>
              <a:t>.</a:t>
            </a:r>
            <a:br>
              <a:rPr lang="en-GB" sz="800" dirty="0" smtClean="0"/>
            </a:b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</a:t>
            </a:r>
            <a:r>
              <a:rPr lang="en-GB" sz="800" dirty="0" err="1" smtClean="0"/>
              <a:t>odražava</a:t>
            </a:r>
            <a:r>
              <a:rPr lang="en-GB" sz="800" dirty="0" smtClean="0"/>
              <a:t> </a:t>
            </a:r>
            <a:r>
              <a:rPr lang="en-GB" sz="800" dirty="0" err="1" smtClean="0"/>
              <a:t>isključivo</a:t>
            </a:r>
            <a:r>
              <a:rPr lang="en-GB" sz="800" dirty="0" smtClean="0"/>
              <a:t> </a:t>
            </a:r>
            <a:r>
              <a:rPr lang="en-GB" sz="800" dirty="0" err="1" smtClean="0"/>
              <a:t>stajalište</a:t>
            </a:r>
            <a:r>
              <a:rPr lang="en-GB" sz="800" dirty="0" smtClean="0"/>
              <a:t> </a:t>
            </a:r>
            <a:r>
              <a:rPr lang="en-GB" sz="800" dirty="0" err="1" smtClean="0"/>
              <a:t>autora</a:t>
            </a:r>
            <a:r>
              <a:rPr lang="en-GB" sz="800" dirty="0" smtClean="0"/>
              <a:t> </a:t>
            </a:r>
            <a:r>
              <a:rPr lang="en-GB" sz="800" dirty="0" err="1" smtClean="0"/>
              <a:t>publikacije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Komisija</a:t>
            </a:r>
            <a:r>
              <a:rPr lang="en-GB" sz="800" dirty="0" smtClean="0"/>
              <a:t> se ne </a:t>
            </a:r>
            <a:r>
              <a:rPr lang="en-GB" sz="800" dirty="0" err="1" smtClean="0"/>
              <a:t>može</a:t>
            </a:r>
            <a:r>
              <a:rPr lang="en-GB" sz="800" dirty="0" smtClean="0"/>
              <a:t> </a:t>
            </a:r>
            <a:r>
              <a:rPr lang="en-GB" sz="800" dirty="0" err="1" smtClean="0"/>
              <a:t>smatrati</a:t>
            </a:r>
            <a:r>
              <a:rPr lang="en-GB" sz="800" dirty="0" smtClean="0"/>
              <a:t> </a:t>
            </a:r>
            <a:r>
              <a:rPr lang="en-GB" sz="800" dirty="0" err="1" smtClean="0"/>
              <a:t>odgovornom</a:t>
            </a:r>
            <a:r>
              <a:rPr lang="en-GB" sz="800" dirty="0" smtClean="0"/>
              <a:t> </a:t>
            </a:r>
            <a:r>
              <a:rPr lang="en-GB" sz="800" dirty="0" err="1" smtClean="0"/>
              <a:t>prilikom</a:t>
            </a:r>
            <a:r>
              <a:rPr lang="en-GB" sz="800" dirty="0" smtClean="0"/>
              <a:t> </a:t>
            </a:r>
            <a:r>
              <a:rPr lang="en-GB" sz="800" dirty="0" err="1" smtClean="0"/>
              <a:t>uporabe</a:t>
            </a:r>
            <a:r>
              <a:rPr lang="en-GB" sz="800" dirty="0" smtClean="0"/>
              <a:t> </a:t>
            </a:r>
            <a:r>
              <a:rPr lang="en-GB" sz="800" dirty="0" err="1" smtClean="0"/>
              <a:t>informacija</a:t>
            </a:r>
            <a:r>
              <a:rPr lang="en-GB" sz="800" dirty="0" smtClean="0"/>
              <a:t> </a:t>
            </a:r>
            <a:r>
              <a:rPr lang="en-GB" sz="800" dirty="0" err="1" smtClean="0"/>
              <a:t>koje</a:t>
            </a:r>
            <a:r>
              <a:rPr lang="en-GB" sz="800" dirty="0" smtClean="0"/>
              <a:t> se u </a:t>
            </a:r>
            <a:r>
              <a:rPr lang="en-GB" sz="800" dirty="0" err="1" smtClean="0"/>
              <a:t>njoj</a:t>
            </a:r>
            <a:r>
              <a:rPr lang="en-GB" sz="800" dirty="0" smtClean="0"/>
              <a:t> </a:t>
            </a:r>
            <a:r>
              <a:rPr lang="en-GB" sz="800" dirty="0" err="1" smtClean="0"/>
              <a:t>nalaze</a:t>
            </a:r>
            <a:r>
              <a:rPr lang="en-GB" sz="800" dirty="0" smtClean="0"/>
              <a:t>.</a:t>
            </a:r>
            <a:endParaRPr lang="hr-HR" sz="8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615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0" y="204339"/>
            <a:ext cx="8730318" cy="1066958"/>
          </a:xfrm>
        </p:spPr>
        <p:txBody>
          <a:bodyPr>
            <a:noAutofit/>
          </a:bodyPr>
          <a:lstStyle/>
          <a:p>
            <a:r>
              <a:rPr lang="hr-HR" sz="3200" dirty="0" smtClean="0"/>
              <a:t>UKUPNI REZULTATI PRIKUPLJENI EVALUACIJSKOM ANKETOM</a:t>
            </a:r>
            <a:endParaRPr lang="hr-HR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80179"/>
              </p:ext>
            </p:extLst>
          </p:nvPr>
        </p:nvGraphicFramePr>
        <p:xfrm>
          <a:off x="395536" y="1237932"/>
          <a:ext cx="8536152" cy="4711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Documents and Settings\svucetic\Desktop\ERASMUS+\EU flag-Erasmus+_vect_P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0" y="5949280"/>
            <a:ext cx="2546207" cy="7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90" y="5949280"/>
            <a:ext cx="2573298" cy="728148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47577" y="6101364"/>
            <a:ext cx="391265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je </a:t>
            </a:r>
            <a:r>
              <a:rPr lang="en-GB" sz="800" dirty="0" err="1" smtClean="0"/>
              <a:t>ostvarena</a:t>
            </a:r>
            <a:r>
              <a:rPr lang="en-GB" sz="800" dirty="0" smtClean="0"/>
              <a:t> </a:t>
            </a:r>
            <a:r>
              <a:rPr lang="en-GB" sz="800" dirty="0" err="1" smtClean="0"/>
              <a:t>uz</a:t>
            </a:r>
            <a:r>
              <a:rPr lang="en-GB" sz="800" dirty="0" smtClean="0"/>
              <a:t> </a:t>
            </a:r>
            <a:r>
              <a:rPr lang="en-GB" sz="800" dirty="0" err="1" smtClean="0"/>
              <a:t>financijsku</a:t>
            </a:r>
            <a:r>
              <a:rPr lang="en-GB" sz="800" dirty="0" smtClean="0"/>
              <a:t> </a:t>
            </a:r>
            <a:r>
              <a:rPr lang="en-GB" sz="800" dirty="0" err="1" smtClean="0"/>
              <a:t>potporu</a:t>
            </a:r>
            <a:r>
              <a:rPr lang="en-GB" sz="800" dirty="0" smtClean="0"/>
              <a:t> </a:t>
            </a:r>
            <a:r>
              <a:rPr lang="en-GB" sz="800" dirty="0" err="1" smtClean="0"/>
              <a:t>Europske</a:t>
            </a:r>
            <a:r>
              <a:rPr lang="en-GB" sz="800" dirty="0" smtClean="0"/>
              <a:t> </a:t>
            </a:r>
            <a:r>
              <a:rPr lang="en-GB" sz="800" dirty="0" err="1" smtClean="0"/>
              <a:t>komisije</a:t>
            </a:r>
            <a:r>
              <a:rPr lang="en-GB" sz="800" dirty="0" smtClean="0"/>
              <a:t>.</a:t>
            </a:r>
            <a:br>
              <a:rPr lang="en-GB" sz="800" dirty="0" smtClean="0"/>
            </a:b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</a:t>
            </a:r>
            <a:r>
              <a:rPr lang="en-GB" sz="800" dirty="0" err="1" smtClean="0"/>
              <a:t>odražava</a:t>
            </a:r>
            <a:r>
              <a:rPr lang="en-GB" sz="800" dirty="0" smtClean="0"/>
              <a:t> </a:t>
            </a:r>
            <a:r>
              <a:rPr lang="en-GB" sz="800" dirty="0" err="1" smtClean="0"/>
              <a:t>isključivo</a:t>
            </a:r>
            <a:r>
              <a:rPr lang="en-GB" sz="800" dirty="0" smtClean="0"/>
              <a:t> </a:t>
            </a:r>
            <a:r>
              <a:rPr lang="en-GB" sz="800" dirty="0" err="1" smtClean="0"/>
              <a:t>stajalište</a:t>
            </a:r>
            <a:r>
              <a:rPr lang="en-GB" sz="800" dirty="0" smtClean="0"/>
              <a:t> </a:t>
            </a:r>
            <a:r>
              <a:rPr lang="en-GB" sz="800" dirty="0" err="1" smtClean="0"/>
              <a:t>autora</a:t>
            </a:r>
            <a:r>
              <a:rPr lang="en-GB" sz="800" dirty="0" smtClean="0"/>
              <a:t> </a:t>
            </a:r>
            <a:r>
              <a:rPr lang="en-GB" sz="800" dirty="0" err="1" smtClean="0"/>
              <a:t>publikacije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Komisija</a:t>
            </a:r>
            <a:r>
              <a:rPr lang="en-GB" sz="800" dirty="0" smtClean="0"/>
              <a:t> se ne </a:t>
            </a:r>
            <a:r>
              <a:rPr lang="en-GB" sz="800" dirty="0" err="1" smtClean="0"/>
              <a:t>može</a:t>
            </a:r>
            <a:r>
              <a:rPr lang="en-GB" sz="800" dirty="0" smtClean="0"/>
              <a:t> </a:t>
            </a:r>
            <a:r>
              <a:rPr lang="en-GB" sz="800" dirty="0" err="1" smtClean="0"/>
              <a:t>smatrati</a:t>
            </a:r>
            <a:r>
              <a:rPr lang="en-GB" sz="800" dirty="0" smtClean="0"/>
              <a:t> </a:t>
            </a:r>
            <a:r>
              <a:rPr lang="en-GB" sz="800" dirty="0" err="1" smtClean="0"/>
              <a:t>odgovornom</a:t>
            </a:r>
            <a:r>
              <a:rPr lang="en-GB" sz="800" dirty="0" smtClean="0"/>
              <a:t> </a:t>
            </a:r>
            <a:r>
              <a:rPr lang="en-GB" sz="800" dirty="0" err="1" smtClean="0"/>
              <a:t>prilikom</a:t>
            </a:r>
            <a:r>
              <a:rPr lang="en-GB" sz="800" dirty="0" smtClean="0"/>
              <a:t> </a:t>
            </a:r>
            <a:r>
              <a:rPr lang="en-GB" sz="800" dirty="0" err="1" smtClean="0"/>
              <a:t>uporabe</a:t>
            </a:r>
            <a:r>
              <a:rPr lang="en-GB" sz="800" dirty="0" smtClean="0"/>
              <a:t> </a:t>
            </a:r>
            <a:r>
              <a:rPr lang="en-GB" sz="800" dirty="0" err="1" smtClean="0"/>
              <a:t>informacija</a:t>
            </a:r>
            <a:r>
              <a:rPr lang="en-GB" sz="800" dirty="0" smtClean="0"/>
              <a:t> </a:t>
            </a:r>
            <a:r>
              <a:rPr lang="en-GB" sz="800" dirty="0" err="1" smtClean="0"/>
              <a:t>koje</a:t>
            </a:r>
            <a:r>
              <a:rPr lang="en-GB" sz="800" dirty="0" smtClean="0"/>
              <a:t> se u </a:t>
            </a:r>
            <a:r>
              <a:rPr lang="en-GB" sz="800" dirty="0" err="1" smtClean="0"/>
              <a:t>njoj</a:t>
            </a:r>
            <a:r>
              <a:rPr lang="en-GB" sz="800" dirty="0" smtClean="0"/>
              <a:t> </a:t>
            </a:r>
            <a:r>
              <a:rPr lang="en-GB" sz="800" dirty="0" err="1" smtClean="0"/>
              <a:t>nalaze</a:t>
            </a:r>
            <a:r>
              <a:rPr lang="en-GB" sz="800" dirty="0" smtClean="0"/>
              <a:t>.</a:t>
            </a:r>
            <a:endParaRPr lang="hr-HR" sz="800" dirty="0" smtClean="0"/>
          </a:p>
          <a:p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364810" y="5793587"/>
            <a:ext cx="35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*neki sudionici nisu dobro razumjeli pitanja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0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0" y="192674"/>
            <a:ext cx="8730318" cy="1144060"/>
          </a:xfrm>
        </p:spPr>
        <p:txBody>
          <a:bodyPr>
            <a:noAutofit/>
          </a:bodyPr>
          <a:lstStyle/>
          <a:p>
            <a:r>
              <a:rPr lang="hr-HR" sz="3200" dirty="0" smtClean="0"/>
              <a:t>UKUPNI REZULTATI PRIKUPLJENI EVALUACIJSKOM ANKETOM</a:t>
            </a:r>
            <a:endParaRPr lang="hr-HR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334320"/>
              </p:ext>
            </p:extLst>
          </p:nvPr>
        </p:nvGraphicFramePr>
        <p:xfrm>
          <a:off x="460570" y="1412776"/>
          <a:ext cx="82296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Documents and Settings\svucetic\Desktop\ERASMUS+\EU flag-Erasmus+_vect_P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0" y="5949280"/>
            <a:ext cx="2546207" cy="7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90" y="5949280"/>
            <a:ext cx="2573298" cy="728148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47577" y="6101364"/>
            <a:ext cx="391265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je </a:t>
            </a:r>
            <a:r>
              <a:rPr lang="en-GB" sz="800" dirty="0" err="1" smtClean="0"/>
              <a:t>ostvarena</a:t>
            </a:r>
            <a:r>
              <a:rPr lang="en-GB" sz="800" dirty="0" smtClean="0"/>
              <a:t> </a:t>
            </a:r>
            <a:r>
              <a:rPr lang="en-GB" sz="800" dirty="0" err="1" smtClean="0"/>
              <a:t>uz</a:t>
            </a:r>
            <a:r>
              <a:rPr lang="en-GB" sz="800" dirty="0" smtClean="0"/>
              <a:t> </a:t>
            </a:r>
            <a:r>
              <a:rPr lang="en-GB" sz="800" dirty="0" err="1" smtClean="0"/>
              <a:t>financijsku</a:t>
            </a:r>
            <a:r>
              <a:rPr lang="en-GB" sz="800" dirty="0" smtClean="0"/>
              <a:t> </a:t>
            </a:r>
            <a:r>
              <a:rPr lang="en-GB" sz="800" dirty="0" err="1" smtClean="0"/>
              <a:t>potporu</a:t>
            </a:r>
            <a:r>
              <a:rPr lang="en-GB" sz="800" dirty="0" smtClean="0"/>
              <a:t> </a:t>
            </a:r>
            <a:r>
              <a:rPr lang="en-GB" sz="800" dirty="0" err="1" smtClean="0"/>
              <a:t>Europske</a:t>
            </a:r>
            <a:r>
              <a:rPr lang="en-GB" sz="800" dirty="0" smtClean="0"/>
              <a:t> </a:t>
            </a:r>
            <a:r>
              <a:rPr lang="en-GB" sz="800" dirty="0" err="1" smtClean="0"/>
              <a:t>komisije</a:t>
            </a:r>
            <a:r>
              <a:rPr lang="en-GB" sz="800" dirty="0" smtClean="0"/>
              <a:t>.</a:t>
            </a:r>
            <a:br>
              <a:rPr lang="en-GB" sz="800" dirty="0" smtClean="0"/>
            </a:b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</a:t>
            </a:r>
            <a:r>
              <a:rPr lang="en-GB" sz="800" dirty="0" err="1" smtClean="0"/>
              <a:t>odražava</a:t>
            </a:r>
            <a:r>
              <a:rPr lang="en-GB" sz="800" dirty="0" smtClean="0"/>
              <a:t> </a:t>
            </a:r>
            <a:r>
              <a:rPr lang="en-GB" sz="800" dirty="0" err="1" smtClean="0"/>
              <a:t>isključivo</a:t>
            </a:r>
            <a:r>
              <a:rPr lang="en-GB" sz="800" dirty="0" smtClean="0"/>
              <a:t> </a:t>
            </a:r>
            <a:r>
              <a:rPr lang="en-GB" sz="800" dirty="0" err="1" smtClean="0"/>
              <a:t>stajalište</a:t>
            </a:r>
            <a:r>
              <a:rPr lang="en-GB" sz="800" dirty="0" smtClean="0"/>
              <a:t> </a:t>
            </a:r>
            <a:r>
              <a:rPr lang="en-GB" sz="800" dirty="0" err="1" smtClean="0"/>
              <a:t>autora</a:t>
            </a:r>
            <a:r>
              <a:rPr lang="en-GB" sz="800" dirty="0" smtClean="0"/>
              <a:t> </a:t>
            </a:r>
            <a:r>
              <a:rPr lang="en-GB" sz="800" dirty="0" err="1" smtClean="0"/>
              <a:t>publikacije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Komisija</a:t>
            </a:r>
            <a:r>
              <a:rPr lang="en-GB" sz="800" dirty="0" smtClean="0"/>
              <a:t> se ne </a:t>
            </a:r>
            <a:r>
              <a:rPr lang="en-GB" sz="800" dirty="0" err="1" smtClean="0"/>
              <a:t>može</a:t>
            </a:r>
            <a:r>
              <a:rPr lang="en-GB" sz="800" dirty="0" smtClean="0"/>
              <a:t> </a:t>
            </a:r>
            <a:r>
              <a:rPr lang="en-GB" sz="800" dirty="0" err="1" smtClean="0"/>
              <a:t>smatrati</a:t>
            </a:r>
            <a:r>
              <a:rPr lang="en-GB" sz="800" dirty="0" smtClean="0"/>
              <a:t> </a:t>
            </a:r>
            <a:r>
              <a:rPr lang="en-GB" sz="800" dirty="0" err="1" smtClean="0"/>
              <a:t>odgovornom</a:t>
            </a:r>
            <a:r>
              <a:rPr lang="en-GB" sz="800" dirty="0" smtClean="0"/>
              <a:t> </a:t>
            </a:r>
            <a:r>
              <a:rPr lang="en-GB" sz="800" dirty="0" err="1" smtClean="0"/>
              <a:t>prilikom</a:t>
            </a:r>
            <a:r>
              <a:rPr lang="en-GB" sz="800" dirty="0" smtClean="0"/>
              <a:t> </a:t>
            </a:r>
            <a:r>
              <a:rPr lang="en-GB" sz="800" dirty="0" err="1" smtClean="0"/>
              <a:t>uporabe</a:t>
            </a:r>
            <a:r>
              <a:rPr lang="en-GB" sz="800" dirty="0" smtClean="0"/>
              <a:t> </a:t>
            </a:r>
            <a:r>
              <a:rPr lang="en-GB" sz="800" dirty="0" err="1" smtClean="0"/>
              <a:t>informacija</a:t>
            </a:r>
            <a:r>
              <a:rPr lang="en-GB" sz="800" dirty="0" smtClean="0"/>
              <a:t> </a:t>
            </a:r>
            <a:r>
              <a:rPr lang="en-GB" sz="800" dirty="0" err="1" smtClean="0"/>
              <a:t>koje</a:t>
            </a:r>
            <a:r>
              <a:rPr lang="en-GB" sz="800" dirty="0" smtClean="0"/>
              <a:t> se u </a:t>
            </a:r>
            <a:r>
              <a:rPr lang="en-GB" sz="800" dirty="0" err="1" smtClean="0"/>
              <a:t>njoj</a:t>
            </a:r>
            <a:r>
              <a:rPr lang="en-GB" sz="800" dirty="0" smtClean="0"/>
              <a:t> </a:t>
            </a:r>
            <a:r>
              <a:rPr lang="en-GB" sz="800" dirty="0" err="1" smtClean="0"/>
              <a:t>nalaze</a:t>
            </a:r>
            <a:r>
              <a:rPr lang="en-GB" sz="800" dirty="0" smtClean="0"/>
              <a:t>.</a:t>
            </a:r>
            <a:endParaRPr lang="hr-HR" sz="8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338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0" y="198596"/>
            <a:ext cx="8730318" cy="1143000"/>
          </a:xfrm>
        </p:spPr>
        <p:txBody>
          <a:bodyPr>
            <a:noAutofit/>
          </a:bodyPr>
          <a:lstStyle/>
          <a:p>
            <a:r>
              <a:rPr lang="hr-HR" sz="3200" dirty="0" smtClean="0"/>
              <a:t>UKUPNI REZULTATI PRIKUPLJENI EVALUACIJSKOM ANKETOM</a:t>
            </a:r>
            <a:endParaRPr lang="hr-HR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119530"/>
              </p:ext>
            </p:extLst>
          </p:nvPr>
        </p:nvGraphicFramePr>
        <p:xfrm>
          <a:off x="457200" y="1417638"/>
          <a:ext cx="8229600" cy="453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Documents and Settings\svucetic\Desktop\ERASMUS+\EU flag-Erasmus+_vect_P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0" y="5949280"/>
            <a:ext cx="2546207" cy="7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90" y="5949280"/>
            <a:ext cx="2573298" cy="728148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47577" y="6101364"/>
            <a:ext cx="391265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je </a:t>
            </a:r>
            <a:r>
              <a:rPr lang="en-GB" sz="800" dirty="0" err="1" smtClean="0"/>
              <a:t>ostvarena</a:t>
            </a:r>
            <a:r>
              <a:rPr lang="en-GB" sz="800" dirty="0" smtClean="0"/>
              <a:t> </a:t>
            </a:r>
            <a:r>
              <a:rPr lang="en-GB" sz="800" dirty="0" err="1" smtClean="0"/>
              <a:t>uz</a:t>
            </a:r>
            <a:r>
              <a:rPr lang="en-GB" sz="800" dirty="0" smtClean="0"/>
              <a:t> </a:t>
            </a:r>
            <a:r>
              <a:rPr lang="en-GB" sz="800" dirty="0" err="1" smtClean="0"/>
              <a:t>financijsku</a:t>
            </a:r>
            <a:r>
              <a:rPr lang="en-GB" sz="800" dirty="0" smtClean="0"/>
              <a:t> </a:t>
            </a:r>
            <a:r>
              <a:rPr lang="en-GB" sz="800" dirty="0" err="1" smtClean="0"/>
              <a:t>potporu</a:t>
            </a:r>
            <a:r>
              <a:rPr lang="en-GB" sz="800" dirty="0" smtClean="0"/>
              <a:t> </a:t>
            </a:r>
            <a:r>
              <a:rPr lang="en-GB" sz="800" dirty="0" err="1" smtClean="0"/>
              <a:t>Europske</a:t>
            </a:r>
            <a:r>
              <a:rPr lang="en-GB" sz="800" dirty="0" smtClean="0"/>
              <a:t> </a:t>
            </a:r>
            <a:r>
              <a:rPr lang="en-GB" sz="800" dirty="0" err="1" smtClean="0"/>
              <a:t>komisije</a:t>
            </a:r>
            <a:r>
              <a:rPr lang="en-GB" sz="800" dirty="0" smtClean="0"/>
              <a:t>.</a:t>
            </a:r>
            <a:br>
              <a:rPr lang="en-GB" sz="800" dirty="0" smtClean="0"/>
            </a:b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</a:t>
            </a:r>
            <a:r>
              <a:rPr lang="en-GB" sz="800" dirty="0" err="1" smtClean="0"/>
              <a:t>odražava</a:t>
            </a:r>
            <a:r>
              <a:rPr lang="en-GB" sz="800" dirty="0" smtClean="0"/>
              <a:t> </a:t>
            </a:r>
            <a:r>
              <a:rPr lang="en-GB" sz="800" dirty="0" err="1" smtClean="0"/>
              <a:t>isključivo</a:t>
            </a:r>
            <a:r>
              <a:rPr lang="en-GB" sz="800" dirty="0" smtClean="0"/>
              <a:t> </a:t>
            </a:r>
            <a:r>
              <a:rPr lang="en-GB" sz="800" dirty="0" err="1" smtClean="0"/>
              <a:t>stajalište</a:t>
            </a:r>
            <a:r>
              <a:rPr lang="en-GB" sz="800" dirty="0" smtClean="0"/>
              <a:t> </a:t>
            </a:r>
            <a:r>
              <a:rPr lang="en-GB" sz="800" dirty="0" err="1" smtClean="0"/>
              <a:t>autora</a:t>
            </a:r>
            <a:r>
              <a:rPr lang="en-GB" sz="800" dirty="0" smtClean="0"/>
              <a:t> </a:t>
            </a:r>
            <a:r>
              <a:rPr lang="en-GB" sz="800" dirty="0" err="1" smtClean="0"/>
              <a:t>publikacije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Komisija</a:t>
            </a:r>
            <a:r>
              <a:rPr lang="en-GB" sz="800" dirty="0" smtClean="0"/>
              <a:t> se ne </a:t>
            </a:r>
            <a:r>
              <a:rPr lang="en-GB" sz="800" dirty="0" err="1" smtClean="0"/>
              <a:t>može</a:t>
            </a:r>
            <a:r>
              <a:rPr lang="en-GB" sz="800" dirty="0" smtClean="0"/>
              <a:t> </a:t>
            </a:r>
            <a:r>
              <a:rPr lang="en-GB" sz="800" dirty="0" err="1" smtClean="0"/>
              <a:t>smatrati</a:t>
            </a:r>
            <a:r>
              <a:rPr lang="en-GB" sz="800" dirty="0" smtClean="0"/>
              <a:t> </a:t>
            </a:r>
            <a:r>
              <a:rPr lang="en-GB" sz="800" dirty="0" err="1" smtClean="0"/>
              <a:t>odgovornom</a:t>
            </a:r>
            <a:r>
              <a:rPr lang="en-GB" sz="800" dirty="0" smtClean="0"/>
              <a:t> </a:t>
            </a:r>
            <a:r>
              <a:rPr lang="en-GB" sz="800" dirty="0" err="1" smtClean="0"/>
              <a:t>prilikom</a:t>
            </a:r>
            <a:r>
              <a:rPr lang="en-GB" sz="800" dirty="0" smtClean="0"/>
              <a:t> </a:t>
            </a:r>
            <a:r>
              <a:rPr lang="en-GB" sz="800" dirty="0" err="1" smtClean="0"/>
              <a:t>uporabe</a:t>
            </a:r>
            <a:r>
              <a:rPr lang="en-GB" sz="800" dirty="0" smtClean="0"/>
              <a:t> </a:t>
            </a:r>
            <a:r>
              <a:rPr lang="en-GB" sz="800" dirty="0" err="1" smtClean="0"/>
              <a:t>informacija</a:t>
            </a:r>
            <a:r>
              <a:rPr lang="en-GB" sz="800" dirty="0" smtClean="0"/>
              <a:t> </a:t>
            </a:r>
            <a:r>
              <a:rPr lang="en-GB" sz="800" dirty="0" err="1" smtClean="0"/>
              <a:t>koje</a:t>
            </a:r>
            <a:r>
              <a:rPr lang="en-GB" sz="800" dirty="0" smtClean="0"/>
              <a:t> se u </a:t>
            </a:r>
            <a:r>
              <a:rPr lang="en-GB" sz="800" dirty="0" err="1" smtClean="0"/>
              <a:t>njoj</a:t>
            </a:r>
            <a:r>
              <a:rPr lang="en-GB" sz="800" dirty="0" smtClean="0"/>
              <a:t> </a:t>
            </a:r>
            <a:r>
              <a:rPr lang="en-GB" sz="800" dirty="0" err="1" smtClean="0"/>
              <a:t>nalaze</a:t>
            </a:r>
            <a:r>
              <a:rPr lang="en-GB" sz="800" dirty="0" smtClean="0"/>
              <a:t>.</a:t>
            </a:r>
            <a:endParaRPr lang="hr-HR" sz="8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8534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0" y="188640"/>
            <a:ext cx="8730318" cy="1202080"/>
          </a:xfrm>
        </p:spPr>
        <p:txBody>
          <a:bodyPr>
            <a:normAutofit/>
          </a:bodyPr>
          <a:lstStyle/>
          <a:p>
            <a:r>
              <a:rPr lang="hr-HR" sz="3200" dirty="0"/>
              <a:t>REZULTATI PRIKUPLJENI EVALUACIJSKOM ANKETOM – DOMAĆINI / GOSTI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788834"/>
              </p:ext>
            </p:extLst>
          </p:nvPr>
        </p:nvGraphicFramePr>
        <p:xfrm>
          <a:off x="339746" y="1542803"/>
          <a:ext cx="8579296" cy="440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Documents and Settings\svucetic\Desktop\ERASMUS+\EU flag-Erasmus+_vect_P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0" y="5949280"/>
            <a:ext cx="2546207" cy="7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90" y="5949280"/>
            <a:ext cx="2573298" cy="728148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47577" y="6101364"/>
            <a:ext cx="391265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je </a:t>
            </a:r>
            <a:r>
              <a:rPr lang="en-GB" sz="800" dirty="0" err="1" smtClean="0"/>
              <a:t>ostvarena</a:t>
            </a:r>
            <a:r>
              <a:rPr lang="en-GB" sz="800" dirty="0" smtClean="0"/>
              <a:t> </a:t>
            </a:r>
            <a:r>
              <a:rPr lang="en-GB" sz="800" dirty="0" err="1" smtClean="0"/>
              <a:t>uz</a:t>
            </a:r>
            <a:r>
              <a:rPr lang="en-GB" sz="800" dirty="0" smtClean="0"/>
              <a:t> </a:t>
            </a:r>
            <a:r>
              <a:rPr lang="en-GB" sz="800" dirty="0" err="1" smtClean="0"/>
              <a:t>financijsku</a:t>
            </a:r>
            <a:r>
              <a:rPr lang="en-GB" sz="800" dirty="0" smtClean="0"/>
              <a:t> </a:t>
            </a:r>
            <a:r>
              <a:rPr lang="en-GB" sz="800" dirty="0" err="1" smtClean="0"/>
              <a:t>potporu</a:t>
            </a:r>
            <a:r>
              <a:rPr lang="en-GB" sz="800" dirty="0" smtClean="0"/>
              <a:t> </a:t>
            </a:r>
            <a:r>
              <a:rPr lang="en-GB" sz="800" dirty="0" err="1" smtClean="0"/>
              <a:t>Europske</a:t>
            </a:r>
            <a:r>
              <a:rPr lang="en-GB" sz="800" dirty="0" smtClean="0"/>
              <a:t> </a:t>
            </a:r>
            <a:r>
              <a:rPr lang="en-GB" sz="800" dirty="0" err="1" smtClean="0"/>
              <a:t>komisije</a:t>
            </a:r>
            <a:r>
              <a:rPr lang="en-GB" sz="800" dirty="0" smtClean="0"/>
              <a:t>.</a:t>
            </a:r>
            <a:br>
              <a:rPr lang="en-GB" sz="800" dirty="0" smtClean="0"/>
            </a:b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</a:t>
            </a:r>
            <a:r>
              <a:rPr lang="en-GB" sz="800" dirty="0" err="1" smtClean="0"/>
              <a:t>odražava</a:t>
            </a:r>
            <a:r>
              <a:rPr lang="en-GB" sz="800" dirty="0" smtClean="0"/>
              <a:t> </a:t>
            </a:r>
            <a:r>
              <a:rPr lang="en-GB" sz="800" dirty="0" err="1" smtClean="0"/>
              <a:t>isključivo</a:t>
            </a:r>
            <a:r>
              <a:rPr lang="en-GB" sz="800" dirty="0" smtClean="0"/>
              <a:t> </a:t>
            </a:r>
            <a:r>
              <a:rPr lang="en-GB" sz="800" dirty="0" err="1" smtClean="0"/>
              <a:t>stajalište</a:t>
            </a:r>
            <a:r>
              <a:rPr lang="en-GB" sz="800" dirty="0" smtClean="0"/>
              <a:t> </a:t>
            </a:r>
            <a:r>
              <a:rPr lang="en-GB" sz="800" dirty="0" err="1" smtClean="0"/>
              <a:t>autora</a:t>
            </a:r>
            <a:r>
              <a:rPr lang="en-GB" sz="800" dirty="0" smtClean="0"/>
              <a:t> </a:t>
            </a:r>
            <a:r>
              <a:rPr lang="en-GB" sz="800" dirty="0" err="1" smtClean="0"/>
              <a:t>publikacije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Komisija</a:t>
            </a:r>
            <a:r>
              <a:rPr lang="en-GB" sz="800" dirty="0" smtClean="0"/>
              <a:t> se ne </a:t>
            </a:r>
            <a:r>
              <a:rPr lang="en-GB" sz="800" dirty="0" err="1" smtClean="0"/>
              <a:t>može</a:t>
            </a:r>
            <a:r>
              <a:rPr lang="en-GB" sz="800" dirty="0" smtClean="0"/>
              <a:t> </a:t>
            </a:r>
            <a:r>
              <a:rPr lang="en-GB" sz="800" dirty="0" err="1" smtClean="0"/>
              <a:t>smatrati</a:t>
            </a:r>
            <a:r>
              <a:rPr lang="en-GB" sz="800" dirty="0" smtClean="0"/>
              <a:t> </a:t>
            </a:r>
            <a:r>
              <a:rPr lang="en-GB" sz="800" dirty="0" err="1" smtClean="0"/>
              <a:t>odgovornom</a:t>
            </a:r>
            <a:r>
              <a:rPr lang="en-GB" sz="800" dirty="0" smtClean="0"/>
              <a:t> </a:t>
            </a:r>
            <a:r>
              <a:rPr lang="en-GB" sz="800" dirty="0" err="1" smtClean="0"/>
              <a:t>prilikom</a:t>
            </a:r>
            <a:r>
              <a:rPr lang="en-GB" sz="800" dirty="0" smtClean="0"/>
              <a:t> </a:t>
            </a:r>
            <a:r>
              <a:rPr lang="en-GB" sz="800" dirty="0" err="1" smtClean="0"/>
              <a:t>uporabe</a:t>
            </a:r>
            <a:r>
              <a:rPr lang="en-GB" sz="800" dirty="0" smtClean="0"/>
              <a:t> </a:t>
            </a:r>
            <a:r>
              <a:rPr lang="en-GB" sz="800" dirty="0" err="1" smtClean="0"/>
              <a:t>informacija</a:t>
            </a:r>
            <a:r>
              <a:rPr lang="en-GB" sz="800" dirty="0" smtClean="0"/>
              <a:t> </a:t>
            </a:r>
            <a:r>
              <a:rPr lang="en-GB" sz="800" dirty="0" err="1" smtClean="0"/>
              <a:t>koje</a:t>
            </a:r>
            <a:r>
              <a:rPr lang="en-GB" sz="800" dirty="0" smtClean="0"/>
              <a:t> se u </a:t>
            </a:r>
            <a:r>
              <a:rPr lang="en-GB" sz="800" dirty="0" err="1" smtClean="0"/>
              <a:t>njoj</a:t>
            </a:r>
            <a:r>
              <a:rPr lang="en-GB" sz="800" dirty="0" smtClean="0"/>
              <a:t> </a:t>
            </a:r>
            <a:r>
              <a:rPr lang="en-GB" sz="800" dirty="0" err="1" smtClean="0"/>
              <a:t>nalaze</a:t>
            </a:r>
            <a:r>
              <a:rPr lang="en-GB" sz="800" dirty="0" smtClean="0"/>
              <a:t>.</a:t>
            </a:r>
            <a:endParaRPr lang="hr-HR" sz="8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4240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0" y="188640"/>
            <a:ext cx="8730318" cy="1215008"/>
          </a:xfrm>
        </p:spPr>
        <p:txBody>
          <a:bodyPr>
            <a:noAutofit/>
          </a:bodyPr>
          <a:lstStyle/>
          <a:p>
            <a:r>
              <a:rPr lang="hr-HR" sz="3200" dirty="0" smtClean="0"/>
              <a:t>REZULTATI PRIKUPLJENI EVALUACIJSKOM ANKETOM – DOMAĆINI / GOSTI</a:t>
            </a:r>
            <a:endParaRPr lang="hr-HR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799170"/>
              </p:ext>
            </p:extLst>
          </p:nvPr>
        </p:nvGraphicFramePr>
        <p:xfrm>
          <a:off x="395536" y="1403648"/>
          <a:ext cx="8435280" cy="454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Documents and Settings\svucetic\Desktop\ERASMUS+\EU flag-Erasmus+_vect_P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0" y="5949280"/>
            <a:ext cx="2546207" cy="7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90" y="5949280"/>
            <a:ext cx="2573298" cy="728148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47577" y="6101364"/>
            <a:ext cx="391265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je </a:t>
            </a:r>
            <a:r>
              <a:rPr lang="en-GB" sz="800" dirty="0" err="1" smtClean="0"/>
              <a:t>ostvarena</a:t>
            </a:r>
            <a:r>
              <a:rPr lang="en-GB" sz="800" dirty="0" smtClean="0"/>
              <a:t> </a:t>
            </a:r>
            <a:r>
              <a:rPr lang="en-GB" sz="800" dirty="0" err="1" smtClean="0"/>
              <a:t>uz</a:t>
            </a:r>
            <a:r>
              <a:rPr lang="en-GB" sz="800" dirty="0" smtClean="0"/>
              <a:t> </a:t>
            </a:r>
            <a:r>
              <a:rPr lang="en-GB" sz="800" dirty="0" err="1" smtClean="0"/>
              <a:t>financijsku</a:t>
            </a:r>
            <a:r>
              <a:rPr lang="en-GB" sz="800" dirty="0" smtClean="0"/>
              <a:t> </a:t>
            </a:r>
            <a:r>
              <a:rPr lang="en-GB" sz="800" dirty="0" err="1" smtClean="0"/>
              <a:t>potporu</a:t>
            </a:r>
            <a:r>
              <a:rPr lang="en-GB" sz="800" dirty="0" smtClean="0"/>
              <a:t> </a:t>
            </a:r>
            <a:r>
              <a:rPr lang="en-GB" sz="800" dirty="0" err="1" smtClean="0"/>
              <a:t>Europske</a:t>
            </a:r>
            <a:r>
              <a:rPr lang="en-GB" sz="800" dirty="0" smtClean="0"/>
              <a:t> </a:t>
            </a:r>
            <a:r>
              <a:rPr lang="en-GB" sz="800" dirty="0" err="1" smtClean="0"/>
              <a:t>komisije</a:t>
            </a:r>
            <a:r>
              <a:rPr lang="en-GB" sz="800" dirty="0" smtClean="0"/>
              <a:t>.</a:t>
            </a:r>
            <a:br>
              <a:rPr lang="en-GB" sz="800" dirty="0" smtClean="0"/>
            </a:br>
            <a:r>
              <a:rPr lang="en-GB" sz="800" dirty="0" smtClean="0"/>
              <a:t>Ova </a:t>
            </a:r>
            <a:r>
              <a:rPr lang="en-GB" sz="800" dirty="0" err="1" smtClean="0"/>
              <a:t>publikacija</a:t>
            </a:r>
            <a:r>
              <a:rPr lang="en-GB" sz="800" dirty="0" smtClean="0"/>
              <a:t> </a:t>
            </a:r>
            <a:r>
              <a:rPr lang="en-GB" sz="800" dirty="0" err="1" smtClean="0"/>
              <a:t>odražava</a:t>
            </a:r>
            <a:r>
              <a:rPr lang="en-GB" sz="800" dirty="0" smtClean="0"/>
              <a:t> </a:t>
            </a:r>
            <a:r>
              <a:rPr lang="en-GB" sz="800" dirty="0" err="1" smtClean="0"/>
              <a:t>isključivo</a:t>
            </a:r>
            <a:r>
              <a:rPr lang="en-GB" sz="800" dirty="0" smtClean="0"/>
              <a:t> </a:t>
            </a:r>
            <a:r>
              <a:rPr lang="en-GB" sz="800" dirty="0" err="1" smtClean="0"/>
              <a:t>stajalište</a:t>
            </a:r>
            <a:r>
              <a:rPr lang="en-GB" sz="800" dirty="0" smtClean="0"/>
              <a:t> </a:t>
            </a:r>
            <a:r>
              <a:rPr lang="en-GB" sz="800" dirty="0" err="1" smtClean="0"/>
              <a:t>autora</a:t>
            </a:r>
            <a:r>
              <a:rPr lang="en-GB" sz="800" dirty="0" smtClean="0"/>
              <a:t> </a:t>
            </a:r>
            <a:r>
              <a:rPr lang="en-GB" sz="800" dirty="0" err="1" smtClean="0"/>
              <a:t>publikacije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Komisija</a:t>
            </a:r>
            <a:r>
              <a:rPr lang="en-GB" sz="800" dirty="0" smtClean="0"/>
              <a:t> se ne </a:t>
            </a:r>
            <a:r>
              <a:rPr lang="en-GB" sz="800" dirty="0" err="1" smtClean="0"/>
              <a:t>može</a:t>
            </a:r>
            <a:r>
              <a:rPr lang="en-GB" sz="800" dirty="0" smtClean="0"/>
              <a:t> </a:t>
            </a:r>
            <a:r>
              <a:rPr lang="en-GB" sz="800" dirty="0" err="1" smtClean="0"/>
              <a:t>smatrati</a:t>
            </a:r>
            <a:r>
              <a:rPr lang="en-GB" sz="800" dirty="0" smtClean="0"/>
              <a:t> </a:t>
            </a:r>
            <a:r>
              <a:rPr lang="en-GB" sz="800" dirty="0" err="1" smtClean="0"/>
              <a:t>odgovornom</a:t>
            </a:r>
            <a:r>
              <a:rPr lang="en-GB" sz="800" dirty="0" smtClean="0"/>
              <a:t> </a:t>
            </a:r>
            <a:r>
              <a:rPr lang="en-GB" sz="800" dirty="0" err="1" smtClean="0"/>
              <a:t>prilikom</a:t>
            </a:r>
            <a:r>
              <a:rPr lang="en-GB" sz="800" dirty="0" smtClean="0"/>
              <a:t> </a:t>
            </a:r>
            <a:r>
              <a:rPr lang="en-GB" sz="800" dirty="0" err="1" smtClean="0"/>
              <a:t>uporabe</a:t>
            </a:r>
            <a:r>
              <a:rPr lang="en-GB" sz="800" dirty="0" smtClean="0"/>
              <a:t> </a:t>
            </a:r>
            <a:r>
              <a:rPr lang="en-GB" sz="800" dirty="0" err="1" smtClean="0"/>
              <a:t>informacija</a:t>
            </a:r>
            <a:r>
              <a:rPr lang="en-GB" sz="800" dirty="0" smtClean="0"/>
              <a:t> </a:t>
            </a:r>
            <a:r>
              <a:rPr lang="en-GB" sz="800" dirty="0" err="1" smtClean="0"/>
              <a:t>koje</a:t>
            </a:r>
            <a:r>
              <a:rPr lang="en-GB" sz="800" dirty="0" smtClean="0"/>
              <a:t> se u </a:t>
            </a:r>
            <a:r>
              <a:rPr lang="en-GB" sz="800" dirty="0" err="1" smtClean="0"/>
              <a:t>njoj</a:t>
            </a:r>
            <a:r>
              <a:rPr lang="en-GB" sz="800" dirty="0" smtClean="0"/>
              <a:t> </a:t>
            </a:r>
            <a:r>
              <a:rPr lang="en-GB" sz="800" dirty="0" err="1" smtClean="0"/>
              <a:t>nalaze</a:t>
            </a:r>
            <a:r>
              <a:rPr lang="en-GB" sz="800" dirty="0" smtClean="0"/>
              <a:t>.</a:t>
            </a:r>
            <a:endParaRPr lang="hr-HR" sz="8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66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sko">
  <a:themeElements>
    <a:clrScheme name="Gradsk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Gradsk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dsk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Metropolski</Template>
  <TotalTime>344</TotalTime>
  <Words>385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Gradsko</vt:lpstr>
      <vt:lpstr>EVALUACIJA PROJEKTNOG TJEDNA PROJEKTA „THE MAGIC OF SOUND” U HRVATSKOJ 9.–14.11.2015.</vt:lpstr>
      <vt:lpstr>UKUPNI REZULTATI PRIKUPLJENI EVALUACIJSKOM ANKETOM</vt:lpstr>
      <vt:lpstr>UKUPNI REZULTATI PRIKUPLJENI EVALUACIJSKOM ANKETOM</vt:lpstr>
      <vt:lpstr>UKUPNI REZULTATI PRIKUPLJENI EVALUACIJSKOM ANKETOM</vt:lpstr>
      <vt:lpstr>UKUPNI REZULTATI PRIKUPLJENI EVALUACIJSKOM ANKETOM</vt:lpstr>
      <vt:lpstr>UKUPNI REZULTATI PRIKUPLJENI EVALUACIJSKOM ANKETOM</vt:lpstr>
      <vt:lpstr>UKUPNI REZULTATI PRIKUPLJENI EVALUACIJSKOM ANKETOM</vt:lpstr>
      <vt:lpstr>REZULTATI PRIKUPLJENI EVALUACIJSKOM ANKETOM – DOMAĆINI / GOSTI</vt:lpstr>
      <vt:lpstr>REZULTATI PRIKUPLJENI EVALUACIJSKOM ANKETOM – DOMAĆINI / GOSTI</vt:lpstr>
      <vt:lpstr>ZAKLJUČAK</vt:lpstr>
      <vt:lpstr>ZAKLJUČAK</vt:lpstr>
      <vt:lpstr>ZAKLJUČAK</vt:lpstr>
      <vt:lpstr>ZAKLJUČAK</vt:lpstr>
      <vt:lpstr>KOMENTARI I SUGESTIJE</vt:lpstr>
      <vt:lpstr>eRasmus+ ekipa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EVALUACIJA PROJEKTNOG TJEDNA PROJEKTA „THE MAGIC OF SOUND”  U HRVATSKOJ</dc:title>
  <dc:creator>Učenik</dc:creator>
  <cp:lastModifiedBy>Sanja Vučetić</cp:lastModifiedBy>
  <cp:revision>124</cp:revision>
  <cp:lastPrinted>2015-12-21T11:22:39Z</cp:lastPrinted>
  <dcterms:created xsi:type="dcterms:W3CDTF">2015-12-18T12:29:06Z</dcterms:created>
  <dcterms:modified xsi:type="dcterms:W3CDTF">2015-12-21T12:38:48Z</dcterms:modified>
</cp:coreProperties>
</file>