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66" r:id="rId4"/>
    <p:sldId id="267" r:id="rId5"/>
    <p:sldId id="257" r:id="rId6"/>
    <p:sldId id="261" r:id="rId7"/>
    <p:sldId id="259" r:id="rId8"/>
    <p:sldId id="260" r:id="rId9"/>
    <p:sldId id="262" r:id="rId10"/>
    <p:sldId id="269" r:id="rId11"/>
    <p:sldId id="268" r:id="rId12"/>
    <p:sldId id="263" r:id="rId13"/>
    <p:sldId id="264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4B5F7D-5B6B-4D88-ADDB-A5DD1007E9E2}" type="datetimeFigureOut">
              <a:rPr lang="hr-HR" smtClean="0"/>
              <a:t>7.12.2017.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59296C-D6C9-41E2-B2CE-9C07A7A9053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mioc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vvo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udij.h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DRŽAVNA MATURA</a:t>
            </a:r>
            <a:br>
              <a:rPr lang="hr-HR" dirty="0" smtClean="0"/>
            </a:br>
            <a:r>
              <a:rPr lang="hr-HR" dirty="0" smtClean="0"/>
              <a:t>šk. god. 2017./2018.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800" b="1" dirty="0" smtClean="0">
                <a:solidFill>
                  <a:schemeClr val="tx1"/>
                </a:solidFill>
              </a:rPr>
              <a:t>Ispitna koordinatorica</a:t>
            </a:r>
          </a:p>
          <a:p>
            <a:r>
              <a:rPr lang="hr-HR" sz="2800" b="1" dirty="0" smtClean="0">
                <a:solidFill>
                  <a:schemeClr val="tx1"/>
                </a:solidFill>
              </a:rPr>
              <a:t>Snježana Žibert, prof.</a:t>
            </a:r>
          </a:p>
          <a:p>
            <a:r>
              <a:rPr lang="hr-HR" sz="2800" b="1" dirty="0" smtClean="0">
                <a:solidFill>
                  <a:schemeClr val="tx1"/>
                </a:solidFill>
              </a:rPr>
              <a:t>Zamjenica: Tihana Gerić, prof.</a:t>
            </a:r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KALENDAR DM 2017./2018.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988840"/>
            <a:ext cx="6408712" cy="396044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Ispiti dm-e počinju 7.lipnja 2018., traju do 29.lipnja 2018.</a:t>
            </a:r>
          </a:p>
          <a:p>
            <a:r>
              <a:rPr lang="hr-HR" b="1" dirty="0" smtClean="0"/>
              <a:t>Obavezni predmeti</a:t>
            </a:r>
            <a:r>
              <a:rPr lang="hr-HR" dirty="0" smtClean="0"/>
              <a:t>:</a:t>
            </a:r>
          </a:p>
          <a:p>
            <a:pPr lvl="1"/>
            <a:r>
              <a:rPr lang="hr-HR" dirty="0" smtClean="0"/>
              <a:t>Hrvatski jezik (test)	18. lipnja 2018.</a:t>
            </a:r>
          </a:p>
          <a:p>
            <a:pPr lvl="1"/>
            <a:r>
              <a:rPr lang="hr-HR" dirty="0" smtClean="0"/>
              <a:t>Hrvatski jezik (esej) 19. lipnja 2018.</a:t>
            </a:r>
          </a:p>
          <a:p>
            <a:pPr lvl="1"/>
            <a:r>
              <a:rPr lang="hr-HR" dirty="0" smtClean="0"/>
              <a:t>Engleski jezik 	21. lipnja 2018.</a:t>
            </a:r>
          </a:p>
          <a:p>
            <a:pPr lvl="1"/>
            <a:r>
              <a:rPr lang="hr-HR" dirty="0" smtClean="0"/>
              <a:t>Matematika	27. lipnja 2018.</a:t>
            </a:r>
          </a:p>
          <a:p>
            <a:r>
              <a:rPr lang="hr-HR" dirty="0" smtClean="0"/>
              <a:t>Objava rezultata: 11. srpnja 2018.</a:t>
            </a:r>
          </a:p>
          <a:p>
            <a:r>
              <a:rPr lang="hr-HR" dirty="0" smtClean="0"/>
              <a:t>Rok za prigovore: 13. srpnja 2018. do 12:00 </a:t>
            </a:r>
            <a:r>
              <a:rPr lang="hr-HR" sz="1900" dirty="0" smtClean="0"/>
              <a:t>(u školi)</a:t>
            </a:r>
            <a:endParaRPr lang="hr-HR" dirty="0" smtClean="0"/>
          </a:p>
          <a:p>
            <a:r>
              <a:rPr lang="hr-HR" dirty="0" smtClean="0"/>
              <a:t>Objava konačnih rezultata: 16. srpnja 2018.</a:t>
            </a:r>
          </a:p>
          <a:p>
            <a:r>
              <a:rPr lang="hr-HR" dirty="0" smtClean="0"/>
              <a:t>Podjela maturalnih svjedodžbi: 18.srpnja 2018.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6965245" cy="1202485"/>
          </a:xfrm>
        </p:spPr>
        <p:txBody>
          <a:bodyPr/>
          <a:lstStyle/>
          <a:p>
            <a:r>
              <a:rPr lang="hr-HR" dirty="0" smtClean="0"/>
              <a:t>KAKO PRIJAVITI ISPITE?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988840"/>
            <a:ext cx="6196405" cy="3603812"/>
          </a:xfrm>
        </p:spPr>
        <p:txBody>
          <a:bodyPr/>
          <a:lstStyle/>
          <a:p>
            <a:r>
              <a:rPr lang="hr-HR" dirty="0" smtClean="0"/>
              <a:t>Upute za prijavu nalaze se na </a:t>
            </a:r>
            <a:r>
              <a:rPr lang="hr-HR" dirty="0"/>
              <a:t>stranici škole (</a:t>
            </a:r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www.mioc.hr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58" y="3002834"/>
            <a:ext cx="5743684" cy="333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8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PRILAGODBA ISPITNE TEHNOLOGIJE</a:t>
            </a: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altLang="sr-Latn-RS" sz="2800" b="1" dirty="0"/>
              <a:t>Učenici </a:t>
            </a:r>
            <a:r>
              <a:rPr lang="hr-HR" altLang="sr-Latn-RS" sz="2800" b="1" dirty="0">
                <a:solidFill>
                  <a:schemeClr val="accent2"/>
                </a:solidFill>
              </a:rPr>
              <a:t>koji smatraju</a:t>
            </a:r>
            <a:r>
              <a:rPr lang="hr-HR" altLang="sr-Latn-RS" sz="2800" b="1" dirty="0"/>
              <a:t> da imaju pravo na prilagodbu ispitne tehnologije javljaju se ispitnom koordinatoru i to što </a:t>
            </a:r>
            <a:r>
              <a:rPr lang="hr-HR" altLang="sr-Latn-RS" sz="2800" b="1" dirty="0" smtClean="0"/>
              <a:t>ranije - do 23. siječnja potrebno je prikupiti svu dokumentaciju</a:t>
            </a:r>
            <a:endParaRPr lang="hr-HR" altLang="sr-Latn-RS" sz="2800" b="1" dirty="0"/>
          </a:p>
          <a:p>
            <a:r>
              <a:rPr lang="hr-HR" altLang="sr-Latn-RS" sz="2800" b="1" dirty="0"/>
              <a:t>Ispitni koordinator </a:t>
            </a:r>
            <a:r>
              <a:rPr lang="hr-HR" altLang="sr-Latn-RS" sz="2800" b="1" dirty="0" smtClean="0"/>
              <a:t>i školska liječnica </a:t>
            </a:r>
            <a:r>
              <a:rPr lang="hr-HR" altLang="sr-Latn-RS" sz="2800" b="1" dirty="0" smtClean="0">
                <a:solidFill>
                  <a:schemeClr val="accent2"/>
                </a:solidFill>
              </a:rPr>
              <a:t>provjeravaju </a:t>
            </a:r>
            <a:r>
              <a:rPr lang="hr-HR" altLang="sr-Latn-RS" sz="2800" b="1" dirty="0">
                <a:solidFill>
                  <a:schemeClr val="accent2"/>
                </a:solidFill>
              </a:rPr>
              <a:t>utemeljenost</a:t>
            </a:r>
            <a:r>
              <a:rPr lang="hr-HR" altLang="sr-Latn-RS" sz="2800" b="1" dirty="0"/>
              <a:t> zahtjeva za prilagodbu na osnovu odgovarajuće dokumentacije</a:t>
            </a:r>
          </a:p>
          <a:p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4923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696744" cy="4680520"/>
          </a:xfrm>
        </p:spPr>
        <p:txBody>
          <a:bodyPr anchor="ctr">
            <a:noAutofit/>
          </a:bodyPr>
          <a:lstStyle/>
          <a:p>
            <a:pPr algn="just"/>
            <a:r>
              <a:rPr lang="hr-HR" sz="4800" b="1" dirty="0" smtClean="0">
                <a:solidFill>
                  <a:schemeClr val="tx1"/>
                </a:solidFill>
              </a:rPr>
              <a:t>Stranice koje treba redovito pratiti:</a:t>
            </a:r>
          </a:p>
          <a:p>
            <a:pPr algn="just"/>
            <a:r>
              <a:rPr lang="hr-HR" sz="4800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www.postani-student.hr</a:t>
            </a:r>
            <a:endParaRPr lang="hr-HR" sz="4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hr-HR" sz="4800" b="1" dirty="0" smtClean="0">
                <a:solidFill>
                  <a:schemeClr val="tx1"/>
                </a:solidFill>
                <a:hlinkClick r:id="rId3"/>
              </a:rPr>
              <a:t>www.ncvvo.hr</a:t>
            </a:r>
            <a:endParaRPr lang="hr-HR" sz="4800" b="1" dirty="0" smtClean="0">
              <a:solidFill>
                <a:schemeClr val="tx1"/>
              </a:solidFill>
            </a:endParaRPr>
          </a:p>
          <a:p>
            <a:pPr algn="just"/>
            <a:r>
              <a:rPr lang="hr-HR" sz="4800" b="1" smtClean="0">
                <a:solidFill>
                  <a:schemeClr val="tx1"/>
                </a:solidFill>
                <a:hlinkClick r:id="rId4"/>
              </a:rPr>
              <a:t>www.studij.hr</a:t>
            </a:r>
            <a:r>
              <a:rPr lang="hr-HR" sz="4800" b="1" smtClean="0">
                <a:solidFill>
                  <a:schemeClr val="tx1"/>
                </a:solidFill>
              </a:rPr>
              <a:t>	</a:t>
            </a:r>
            <a:endParaRPr lang="hr-HR" sz="4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1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REZULTATI DM-a </a:t>
            </a:r>
            <a:r>
              <a:rPr lang="hr-HR" dirty="0" smtClean="0"/>
              <a:t>2016./2017.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sz="2700" dirty="0" smtClean="0"/>
              <a:t>ukupno: 256 učenika</a:t>
            </a:r>
            <a:endParaRPr lang="hr-H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880651"/>
              </p:ext>
            </p:extLst>
          </p:nvPr>
        </p:nvGraphicFramePr>
        <p:xfrm>
          <a:off x="827584" y="1890607"/>
          <a:ext cx="7488831" cy="42746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30182"/>
                <a:gridCol w="2916004"/>
                <a:gridCol w="1458003"/>
                <a:gridCol w="2584642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Red br.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en-GB" sz="1600" dirty="0" smtClean="0">
                          <a:effectLst/>
                        </a:rPr>
                        <a:t>PREDMET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PROSJEČNA </a:t>
                      </a:r>
                      <a:endParaRPr lang="hr-HR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OCJENA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NAJBOLJI </a:t>
                      </a:r>
                      <a:r>
                        <a:rPr lang="en-GB" sz="1600" dirty="0">
                          <a:effectLst/>
                        </a:rPr>
                        <a:t>OSTVAREN POSTOTAK U ŠKOLI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Hrvatski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jezik</a:t>
                      </a:r>
                      <a:r>
                        <a:rPr lang="en-GB" sz="1600" dirty="0">
                          <a:effectLst/>
                        </a:rPr>
                        <a:t> (</a:t>
                      </a:r>
                      <a:r>
                        <a:rPr lang="en-GB" sz="1600" dirty="0" err="1">
                          <a:effectLst/>
                        </a:rPr>
                        <a:t>viša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razina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3</a:t>
                      </a:r>
                      <a:r>
                        <a:rPr lang="en-GB" sz="1600" dirty="0" smtClean="0">
                          <a:effectLst/>
                        </a:rPr>
                        <a:t>,</a:t>
                      </a:r>
                      <a:r>
                        <a:rPr lang="hr-HR" sz="1600" dirty="0" smtClean="0">
                          <a:effectLst/>
                        </a:rPr>
                        <a:t>80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1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učenik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9</a:t>
                      </a:r>
                      <a:r>
                        <a:rPr lang="hr-HR" sz="1600" dirty="0" smtClean="0">
                          <a:effectLst/>
                        </a:rPr>
                        <a:t>6,88</a:t>
                      </a: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69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Hrvatski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jezik</a:t>
                      </a:r>
                      <a:r>
                        <a:rPr lang="en-GB" sz="1600" dirty="0">
                          <a:effectLst/>
                        </a:rPr>
                        <a:t> (</a:t>
                      </a:r>
                      <a:r>
                        <a:rPr lang="en-GB" sz="1600" dirty="0" err="1">
                          <a:effectLst/>
                        </a:rPr>
                        <a:t>osnovna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razina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3</a:t>
                      </a:r>
                      <a:r>
                        <a:rPr lang="en-GB" sz="1600" dirty="0" smtClean="0">
                          <a:effectLst/>
                        </a:rPr>
                        <a:t>,</a:t>
                      </a:r>
                      <a:r>
                        <a:rPr lang="hr-HR" sz="1600" dirty="0" smtClean="0">
                          <a:effectLst/>
                        </a:rPr>
                        <a:t>82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učenik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</a:rPr>
                        <a:t>94,38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Engleski jezik (viša razina)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</a:t>
                      </a:r>
                      <a:r>
                        <a:rPr lang="en-GB" sz="1600" dirty="0" smtClean="0">
                          <a:effectLst/>
                        </a:rPr>
                        <a:t>,</a:t>
                      </a:r>
                      <a:r>
                        <a:rPr lang="hr-HR" sz="1600" dirty="0" smtClean="0">
                          <a:effectLst/>
                        </a:rPr>
                        <a:t>57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učenika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Engleski jezik (osnovna razina)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4,</a:t>
                      </a:r>
                      <a:r>
                        <a:rPr lang="hr-HR" sz="1600" dirty="0" smtClean="0">
                          <a:effectLst/>
                        </a:rPr>
                        <a:t>87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rgbClr val="FF0000"/>
                          </a:solidFill>
                          <a:effectLst/>
                        </a:rPr>
                        <a:t>učenik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Njemački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jezik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(</a:t>
                      </a:r>
                      <a:r>
                        <a:rPr lang="hr-HR" sz="1600" dirty="0" smtClean="0">
                          <a:effectLst/>
                        </a:rPr>
                        <a:t>viša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razina</a:t>
                      </a:r>
                      <a:r>
                        <a:rPr lang="en-GB" sz="1600" dirty="0">
                          <a:effectLst/>
                        </a:rPr>
                        <a:t>)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r>
                        <a:rPr lang="hr-HR" sz="1600" dirty="0" smtClean="0">
                          <a:effectLst/>
                        </a:rPr>
                        <a:t>5</a:t>
                      </a:r>
                      <a:r>
                        <a:rPr lang="en-GB" sz="1600" dirty="0" smtClean="0">
                          <a:effectLst/>
                        </a:rPr>
                        <a:t>,00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1 </a:t>
                      </a:r>
                      <a:r>
                        <a:rPr lang="en-GB" sz="1600" dirty="0" err="1">
                          <a:effectLst/>
                        </a:rPr>
                        <a:t>učenik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hr-HR" sz="1600" dirty="0" smtClean="0">
                          <a:effectLst/>
                        </a:rPr>
                        <a:t>95,67</a:t>
                      </a: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Matematika (viša razina)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4,</a:t>
                      </a:r>
                      <a:r>
                        <a:rPr lang="hr-HR" sz="1600" dirty="0" smtClean="0">
                          <a:effectLst/>
                        </a:rPr>
                        <a:t>11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učenika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100%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94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Matematika (osnovna razina)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4,33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solidFill>
                            <a:schemeClr val="bg1"/>
                          </a:solidFill>
                          <a:effectLst/>
                        </a:rPr>
                        <a:t>učenik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1600" dirty="0" smtClean="0">
                          <a:solidFill>
                            <a:schemeClr val="bg1"/>
                          </a:solidFill>
                          <a:effectLst/>
                        </a:rPr>
                        <a:t>97,50</a:t>
                      </a:r>
                      <a:r>
                        <a:rPr lang="en-GB" sz="1600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hr-HR" sz="16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47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91416"/>
              </p:ext>
            </p:extLst>
          </p:nvPr>
        </p:nvGraphicFramePr>
        <p:xfrm>
          <a:off x="899592" y="2492898"/>
          <a:ext cx="7344816" cy="22607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2750"/>
                <a:gridCol w="2331067"/>
                <a:gridCol w="1763277"/>
                <a:gridCol w="2247722"/>
              </a:tblGrid>
              <a:tr h="5895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Red br.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PREDMET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PROSJEČNA OCJENA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dirty="0">
                          <a:effectLst/>
                        </a:rPr>
                        <a:t>NAJBOLJI OSTVAREN POSTOTAK U ŠKOLI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8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Fizika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4,28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učenika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  <a:effectLst/>
                        </a:rPr>
                        <a:t>sa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 100%</a:t>
                      </a:r>
                      <a:endParaRPr lang="hr-HR" sz="1600" dirty="0">
                        <a:solidFill>
                          <a:srgbClr val="FF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8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Biologija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3,83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 </a:t>
                      </a:r>
                      <a:r>
                        <a:rPr lang="en-GB" sz="1600" dirty="0" err="1" smtClean="0">
                          <a:effectLst/>
                        </a:rPr>
                        <a:t>učeni</a:t>
                      </a:r>
                      <a:r>
                        <a:rPr lang="hr-HR" sz="1600" dirty="0" smtClean="0">
                          <a:effectLst/>
                        </a:rPr>
                        <a:t>k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smtClean="0">
                          <a:effectLst/>
                        </a:rPr>
                        <a:t>9</a:t>
                      </a:r>
                      <a:r>
                        <a:rPr lang="hr-HR" sz="1600" dirty="0" smtClean="0">
                          <a:effectLst/>
                        </a:rPr>
                        <a:t>0</a:t>
                      </a: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8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Kemija</a:t>
                      </a:r>
                      <a:endParaRPr lang="hr-HR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3,</a:t>
                      </a:r>
                      <a:r>
                        <a:rPr lang="hr-HR" sz="1600" dirty="0" smtClean="0">
                          <a:effectLst/>
                        </a:rPr>
                        <a:t>54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1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 smtClean="0">
                          <a:effectLst/>
                        </a:rPr>
                        <a:t>učeni</a:t>
                      </a:r>
                      <a:r>
                        <a:rPr lang="hr-HR" sz="1600" dirty="0" smtClean="0">
                          <a:effectLst/>
                        </a:rPr>
                        <a:t>k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hr-HR" sz="1600" dirty="0" smtClean="0">
                          <a:effectLst/>
                        </a:rPr>
                        <a:t>96,67%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780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Politika i gospodarstvo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effectLst/>
                        </a:rPr>
                        <a:t>3,07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 </a:t>
                      </a:r>
                      <a:r>
                        <a:rPr lang="en-GB" sz="1600" dirty="0" err="1" smtClean="0">
                          <a:effectLst/>
                        </a:rPr>
                        <a:t>učeni</a:t>
                      </a:r>
                      <a:r>
                        <a:rPr lang="hr-HR" sz="1600" dirty="0" smtClean="0">
                          <a:effectLst/>
                        </a:rPr>
                        <a:t>k</a:t>
                      </a:r>
                      <a:r>
                        <a:rPr lang="en-GB" sz="1600" dirty="0" smtClean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hr-HR" sz="1600" dirty="0" smtClean="0">
                          <a:effectLst/>
                        </a:rPr>
                        <a:t>78,33</a:t>
                      </a:r>
                      <a:r>
                        <a:rPr lang="en-GB" sz="1600" dirty="0" smtClean="0">
                          <a:effectLst/>
                        </a:rPr>
                        <a:t>%</a:t>
                      </a:r>
                      <a:endParaRPr lang="hr-HR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j-lt"/>
              </a:rPr>
              <a:t>Učenici su polagali 14 izbornih predmeta. </a:t>
            </a:r>
          </a:p>
          <a:p>
            <a:r>
              <a:rPr lang="hr-HR" sz="2400" dirty="0" smtClean="0">
                <a:latin typeface="+mj-lt"/>
              </a:rPr>
              <a:t>Fizika 200 učenika, </a:t>
            </a:r>
          </a:p>
          <a:p>
            <a:r>
              <a:rPr lang="hr-HR" sz="2400" dirty="0" smtClean="0">
                <a:latin typeface="+mj-lt"/>
              </a:rPr>
              <a:t>Biologija 83 učenika</a:t>
            </a:r>
          </a:p>
          <a:p>
            <a:r>
              <a:rPr lang="hr-HR" sz="2400" dirty="0" smtClean="0">
                <a:latin typeface="+mj-lt"/>
              </a:rPr>
              <a:t>Kemija 83 učenika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37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UPISANI FAKULTETI</a:t>
            </a:r>
            <a:br>
              <a:rPr lang="hr-HR" dirty="0" smtClean="0"/>
            </a:br>
            <a:r>
              <a:rPr lang="hr-HR" dirty="0" smtClean="0"/>
              <a:t>2016./2017.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11829"/>
              </p:ext>
            </p:extLst>
          </p:nvPr>
        </p:nvGraphicFramePr>
        <p:xfrm>
          <a:off x="1463675" y="2119313"/>
          <a:ext cx="619601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007"/>
                <a:gridCol w="3098007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Ime fakulteta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Broj</a:t>
                      </a:r>
                      <a:r>
                        <a:rPr lang="hr-HR" baseline="0" dirty="0" smtClean="0"/>
                        <a:t> učenika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FER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Medicina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FSB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23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PMF – matematika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15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Farmacija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11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Arhitektura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Pravo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PMF – Molekularna biologija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Pravilnik o polaganju državne mature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Čl. 3.</a:t>
            </a:r>
          </a:p>
          <a:p>
            <a:pPr algn="just"/>
            <a:r>
              <a:rPr lang="hr-HR" dirty="0" smtClean="0"/>
              <a:t>Ispiti dm-a čine ispiti:</a:t>
            </a:r>
          </a:p>
          <a:p>
            <a:pPr marL="457200" indent="-457200" algn="just">
              <a:buAutoNum type="alphaLcParenR"/>
            </a:pPr>
            <a:r>
              <a:rPr lang="hr-HR" dirty="0" smtClean="0"/>
              <a:t>Obveznog dijela</a:t>
            </a:r>
          </a:p>
          <a:p>
            <a:pPr marL="457200" indent="-457200" algn="just">
              <a:buAutoNum type="alphaLcParenR"/>
            </a:pPr>
            <a:r>
              <a:rPr lang="hr-HR" dirty="0" smtClean="0"/>
              <a:t>Izbornoga dijela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smtClean="0"/>
              <a:t>Čl. 4.</a:t>
            </a:r>
          </a:p>
          <a:p>
            <a:pPr marL="457200" indent="-457200">
              <a:buAutoNum type="alphaLcParenR"/>
            </a:pPr>
            <a:r>
              <a:rPr lang="hr-HR" dirty="0" smtClean="0"/>
              <a:t>Obvezni dio:</a:t>
            </a:r>
          </a:p>
          <a:p>
            <a:pPr>
              <a:buFontTx/>
              <a:buChar char="-"/>
            </a:pPr>
            <a:r>
              <a:rPr lang="hr-HR" dirty="0" smtClean="0"/>
              <a:t>Hrvatski jezik</a:t>
            </a:r>
          </a:p>
          <a:p>
            <a:pPr>
              <a:buFontTx/>
              <a:buChar char="-"/>
            </a:pPr>
            <a:r>
              <a:rPr lang="hr-HR" dirty="0" smtClean="0"/>
              <a:t>Matematika</a:t>
            </a:r>
          </a:p>
          <a:p>
            <a:pPr>
              <a:buFontTx/>
              <a:buChar char="-"/>
            </a:pPr>
            <a:r>
              <a:rPr lang="hr-HR" dirty="0" smtClean="0"/>
              <a:t>Strani jezik</a:t>
            </a:r>
          </a:p>
          <a:p>
            <a:pPr marL="0" indent="0">
              <a:buNone/>
            </a:pPr>
            <a:r>
              <a:rPr lang="hr-HR" dirty="0" smtClean="0">
                <a:solidFill>
                  <a:schemeClr val="bg2">
                    <a:lumMod val="75000"/>
                  </a:schemeClr>
                </a:solidFill>
              </a:rPr>
              <a:t>b) </a:t>
            </a:r>
            <a:r>
              <a:rPr lang="hr-HR" dirty="0" smtClean="0"/>
              <a:t>19 predmeta koji su učenici slušali u srednjoj školi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3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808" y="980728"/>
            <a:ext cx="3822192" cy="5145752"/>
          </a:xfrm>
        </p:spPr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</a:rPr>
              <a:t>Ispiti obveznog dijela mogu se polagati na jednoj od dviju razina (ovisno o zahtjevima fakulteta):</a:t>
            </a:r>
          </a:p>
          <a:p>
            <a:pPr algn="just"/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</a:rPr>
              <a:t> – višoj razini</a:t>
            </a:r>
          </a:p>
          <a:p>
            <a:pPr algn="just"/>
            <a:r>
              <a:rPr lang="hr-HR" sz="3200" b="1" dirty="0" smtClean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hr-HR" sz="3200" dirty="0" smtClean="0">
                <a:solidFill>
                  <a:schemeClr val="bg2">
                    <a:lumMod val="25000"/>
                  </a:schemeClr>
                </a:solidFill>
              </a:rPr>
              <a:t> – osnovnoj razini</a:t>
            </a:r>
            <a:endParaRPr lang="hr-HR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980728"/>
            <a:ext cx="3822192" cy="514575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Ispiti izbornog dijela polažu se na jednoj razini</a:t>
            </a:r>
          </a:p>
          <a:p>
            <a:r>
              <a:rPr lang="hr-HR" sz="3200" dirty="0" smtClean="0"/>
              <a:t>Strani jezici su obavezno </a:t>
            </a:r>
            <a:r>
              <a:rPr lang="hr-HR" sz="3200" b="1" dirty="0" smtClean="0"/>
              <a:t>A</a:t>
            </a:r>
            <a:r>
              <a:rPr lang="hr-HR" sz="3200" dirty="0" smtClean="0"/>
              <a:t> razina</a:t>
            </a:r>
          </a:p>
          <a:p>
            <a:r>
              <a:rPr lang="hr-HR" sz="3200" dirty="0" smtClean="0"/>
              <a:t>Latinski jezik je obavezno na </a:t>
            </a:r>
            <a:r>
              <a:rPr lang="hr-HR" sz="3200" b="1" dirty="0" smtClean="0"/>
              <a:t>B</a:t>
            </a:r>
            <a:r>
              <a:rPr lang="hr-HR" sz="3200" dirty="0" smtClean="0"/>
              <a:t> razini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0127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052736"/>
            <a:ext cx="6400800" cy="4680520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>
                <a:solidFill>
                  <a:schemeClr val="tx1"/>
                </a:solidFill>
              </a:rPr>
              <a:t>Čl. 5.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3600" dirty="0" smtClean="0">
                <a:solidFill>
                  <a:schemeClr val="tx1"/>
                </a:solidFill>
              </a:rPr>
              <a:t>Učenik je uspješno položio državnu maturu ako je položio sve ispite obveznog dijela mature – izdaje se svjedodžba o državnoj maturi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3600" dirty="0" smtClean="0">
                <a:solidFill>
                  <a:schemeClr val="tx1"/>
                </a:solidFill>
              </a:rPr>
              <a:t>O položenim ispitima izbornog dijela izdaje se potvrda</a:t>
            </a:r>
            <a:endParaRPr lang="hr-H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7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tx1"/>
                </a:solidFill>
              </a:rPr>
              <a:t>Čl. 16.</a:t>
            </a:r>
          </a:p>
          <a:p>
            <a:pPr algn="just"/>
            <a:r>
              <a:rPr lang="hr-HR" sz="3600" dirty="0" smtClean="0">
                <a:solidFill>
                  <a:schemeClr val="tx1"/>
                </a:solidFill>
              </a:rPr>
              <a:t>Pravo pristupa polaganju državne mature imaju učenici koji su s uspjehom završili završni razred na kraju nastavne godine </a:t>
            </a:r>
            <a:r>
              <a:rPr lang="hr-HR" sz="3600" dirty="0" smtClean="0">
                <a:solidFill>
                  <a:schemeClr val="tx1"/>
                </a:solidFill>
              </a:rPr>
              <a:t>(22.5.2018.). </a:t>
            </a:r>
            <a:endParaRPr lang="hr-H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340769"/>
            <a:ext cx="7408333" cy="4392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3800" dirty="0" smtClean="0">
                <a:solidFill>
                  <a:schemeClr val="tx1"/>
                </a:solidFill>
              </a:rPr>
              <a:t>Prijava ispita državne mature traje od 1. prosinca </a:t>
            </a:r>
            <a:r>
              <a:rPr lang="hr-HR" sz="3800" dirty="0" smtClean="0">
                <a:solidFill>
                  <a:schemeClr val="tx1"/>
                </a:solidFill>
              </a:rPr>
              <a:t>2017. </a:t>
            </a:r>
            <a:r>
              <a:rPr lang="hr-HR" sz="3800" dirty="0" smtClean="0">
                <a:solidFill>
                  <a:schemeClr val="tx1"/>
                </a:solidFill>
              </a:rPr>
              <a:t>do 15. veljače </a:t>
            </a:r>
            <a:r>
              <a:rPr lang="hr-HR" sz="3800" dirty="0" smtClean="0">
                <a:solidFill>
                  <a:schemeClr val="tx1"/>
                </a:solidFill>
              </a:rPr>
              <a:t>2018. </a:t>
            </a:r>
            <a:r>
              <a:rPr lang="hr-HR" sz="3800" dirty="0" smtClean="0">
                <a:solidFill>
                  <a:schemeClr val="tx1"/>
                </a:solidFill>
              </a:rPr>
              <a:t>(na stranici </a:t>
            </a:r>
            <a:r>
              <a:rPr lang="hr-HR" sz="4000" b="1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www.postani-student.hr</a:t>
            </a:r>
            <a:r>
              <a:rPr lang="hr-HR" sz="3800" dirty="0" smtClean="0">
                <a:solidFill>
                  <a:schemeClr val="tx1"/>
                </a:solidFill>
              </a:rPr>
              <a:t> )</a:t>
            </a:r>
          </a:p>
          <a:p>
            <a:pPr algn="just"/>
            <a:r>
              <a:rPr lang="hr-HR" sz="3800" dirty="0" smtClean="0">
                <a:solidFill>
                  <a:schemeClr val="tx1"/>
                </a:solidFill>
              </a:rPr>
              <a:t>Do </a:t>
            </a:r>
            <a:r>
              <a:rPr lang="hr-HR" sz="3800" dirty="0" smtClean="0">
                <a:solidFill>
                  <a:schemeClr val="tx1"/>
                </a:solidFill>
              </a:rPr>
              <a:t>7. </a:t>
            </a:r>
            <a:r>
              <a:rPr lang="hr-HR" sz="3800" dirty="0" smtClean="0">
                <a:solidFill>
                  <a:schemeClr val="tx1"/>
                </a:solidFill>
              </a:rPr>
              <a:t>svibnja </a:t>
            </a:r>
            <a:r>
              <a:rPr lang="hr-HR" sz="3800" dirty="0" smtClean="0">
                <a:solidFill>
                  <a:schemeClr val="tx1"/>
                </a:solidFill>
              </a:rPr>
              <a:t>2018. </a:t>
            </a:r>
            <a:r>
              <a:rPr lang="hr-HR" sz="3800" dirty="0" smtClean="0">
                <a:solidFill>
                  <a:schemeClr val="tx1"/>
                </a:solidFill>
              </a:rPr>
              <a:t>traje naknadna prijava i promjena ispita</a:t>
            </a:r>
          </a:p>
          <a:p>
            <a:pPr algn="just"/>
            <a:r>
              <a:rPr lang="hr-HR" sz="3800" dirty="0" smtClean="0">
                <a:solidFill>
                  <a:schemeClr val="tx1"/>
                </a:solidFill>
              </a:rPr>
              <a:t>Do </a:t>
            </a:r>
            <a:r>
              <a:rPr lang="hr-HR" sz="3800" dirty="0" smtClean="0">
                <a:solidFill>
                  <a:schemeClr val="tx1"/>
                </a:solidFill>
              </a:rPr>
              <a:t>17. </a:t>
            </a:r>
            <a:r>
              <a:rPr lang="hr-HR" sz="3800" dirty="0" smtClean="0">
                <a:solidFill>
                  <a:schemeClr val="tx1"/>
                </a:solidFill>
              </a:rPr>
              <a:t>svibnja </a:t>
            </a:r>
            <a:r>
              <a:rPr lang="hr-HR" sz="3800" dirty="0" smtClean="0">
                <a:solidFill>
                  <a:schemeClr val="tx1"/>
                </a:solidFill>
              </a:rPr>
              <a:t>2018. </a:t>
            </a:r>
            <a:r>
              <a:rPr lang="hr-HR" sz="3800" dirty="0" smtClean="0">
                <a:solidFill>
                  <a:schemeClr val="tx1"/>
                </a:solidFill>
              </a:rPr>
              <a:t>učenici mogu odjaviti ispite</a:t>
            </a:r>
            <a:endParaRPr lang="hr-H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278</TotalTime>
  <Words>488</Words>
  <Application>Microsoft Office PowerPoint</Application>
  <PresentationFormat>On-screen Show (4:3)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Pushpin</vt:lpstr>
      <vt:lpstr>DRŽAVNA MATURA šk. god. 2017./2018.</vt:lpstr>
      <vt:lpstr>REZULTATI DM-a 2016./2017. ukupno: 256 učenika</vt:lpstr>
      <vt:lpstr>PowerPoint Presentation</vt:lpstr>
      <vt:lpstr>UPISANI FAKULTETI 2016./2017.</vt:lpstr>
      <vt:lpstr>Pravilnik o polaganju državne mature</vt:lpstr>
      <vt:lpstr>PowerPoint Presentation</vt:lpstr>
      <vt:lpstr>PowerPoint Presentation</vt:lpstr>
      <vt:lpstr>PowerPoint Presentation</vt:lpstr>
      <vt:lpstr>PowerPoint Presentation</vt:lpstr>
      <vt:lpstr>KALENDAR DM 2017./2018.</vt:lpstr>
      <vt:lpstr>KAKO PRIJAVITI ISPITE?</vt:lpstr>
      <vt:lpstr>PRILAGODBA ISPITNE TEHNOLOGIJE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DRŽAVNA MATURA šk. god. 2015./2016.</dc:title>
  <dc:creator>Snježana Žibert</dc:creator>
  <cp:lastModifiedBy>Snježana Žibert</cp:lastModifiedBy>
  <cp:revision>27</cp:revision>
  <dcterms:created xsi:type="dcterms:W3CDTF">2015-12-01T07:20:50Z</dcterms:created>
  <dcterms:modified xsi:type="dcterms:W3CDTF">2017-12-07T13:32:17Z</dcterms:modified>
</cp:coreProperties>
</file>