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9"/>
  </p:notesMasterIdLst>
  <p:sldIdLst>
    <p:sldId id="256" r:id="rId2"/>
    <p:sldId id="336" r:id="rId3"/>
    <p:sldId id="340" r:id="rId4"/>
    <p:sldId id="258" r:id="rId5"/>
    <p:sldId id="301" r:id="rId6"/>
    <p:sldId id="356" r:id="rId7"/>
    <p:sldId id="357" r:id="rId8"/>
    <p:sldId id="342" r:id="rId9"/>
    <p:sldId id="294" r:id="rId10"/>
    <p:sldId id="373" r:id="rId11"/>
    <p:sldId id="374" r:id="rId12"/>
    <p:sldId id="376" r:id="rId13"/>
    <p:sldId id="377" r:id="rId14"/>
    <p:sldId id="310" r:id="rId15"/>
    <p:sldId id="352" r:id="rId16"/>
    <p:sldId id="378" r:id="rId17"/>
    <p:sldId id="375" r:id="rId1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3" autoAdjust="0"/>
    <p:restoredTop sz="94662" autoAdjust="0"/>
  </p:normalViewPr>
  <p:slideViewPr>
    <p:cSldViewPr>
      <p:cViewPr>
        <p:scale>
          <a:sx n="100" d="100"/>
          <a:sy n="100" d="100"/>
        </p:scale>
        <p:origin x="-87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117009429918312E-2"/>
          <c:y val="0.17652329050291374"/>
          <c:w val="0.81933674139370272"/>
          <c:h val="0.541268911391081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Zaključne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871668580034306E-2"/>
                  <c:y val="3.2539602875292679E-2"/>
                </c:manualLayout>
              </c:layout>
              <c:tx>
                <c:rich>
                  <a:bodyPr/>
                  <a:lstStyle/>
                  <a:p>
                    <a:r>
                      <a:rPr lang="hr-HR" dirty="0" smtClean="0"/>
                      <a:t>561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103852658346603E-2"/>
                  <c:y val="1.9589416563046056E-2"/>
                </c:manualLayout>
              </c:layout>
              <c:tx>
                <c:rich>
                  <a:bodyPr/>
                  <a:lstStyle/>
                  <a:p>
                    <a:r>
                      <a:rPr lang="hr-HR" dirty="0" smtClean="0"/>
                      <a:t>453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4.3424771541251218E-2"/>
                </c:manualLayout>
              </c:layout>
              <c:tx>
                <c:rich>
                  <a:bodyPr/>
                  <a:lstStyle/>
                  <a:p>
                    <a:r>
                      <a:rPr lang="hr-HR" dirty="0" smtClean="0"/>
                      <a:t>44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hr-HR" smtClean="0"/>
                      <a:t>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hr-HR" smtClean="0"/>
                      <a:t>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561</c:v>
                </c:pt>
                <c:pt idx="1">
                  <c:v>453</c:v>
                </c:pt>
                <c:pt idx="2">
                  <c:v>23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410880"/>
        <c:axId val="38416768"/>
      </c:barChart>
      <c:catAx>
        <c:axId val="38410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8416768"/>
        <c:crosses val="autoZero"/>
        <c:auto val="1"/>
        <c:lblAlgn val="ctr"/>
        <c:lblOffset val="100"/>
        <c:noMultiLvlLbl val="0"/>
      </c:catAx>
      <c:valAx>
        <c:axId val="3841676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8410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FBBCD-3A2C-409A-9827-F2AA4C2812D7}" type="datetimeFigureOut">
              <a:rPr lang="hr-HR" smtClean="0"/>
              <a:t>22.3.2017.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C0943-34D9-43EE-8906-FE466D9DFB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2784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AB663-185D-41A8-9D34-D9F60B4A38AA}" type="slidenum">
              <a:rPr lang="hr-HR" smtClean="0"/>
              <a:pPr/>
              <a:t>10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AB663-185D-41A8-9D34-D9F60B4A38AA}" type="slidenum">
              <a:rPr lang="hr-HR" smtClean="0"/>
              <a:pPr/>
              <a:t>11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AB663-185D-41A8-9D34-D9F60B4A38AA}" type="slidenum">
              <a:rPr lang="hr-HR" smtClean="0"/>
              <a:pPr/>
              <a:t>12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AB663-185D-41A8-9D34-D9F60B4A38AA}" type="slidenum">
              <a:rPr lang="hr-HR" smtClean="0"/>
              <a:pPr/>
              <a:t>13</a:t>
            </a:fld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AB663-185D-41A8-9D34-D9F60B4A38AA}" type="slidenum">
              <a:rPr lang="hr-HR" smtClean="0"/>
              <a:pPr/>
              <a:t>16</a:t>
            </a:fld>
            <a:endParaRPr lang="hr-H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AB663-185D-41A8-9D34-D9F60B4A38AA}" type="slidenum">
              <a:rPr lang="hr-HR" smtClean="0"/>
              <a:pPr/>
              <a:t>17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9D8AC-F93E-4A7B-B4DE-A30730760ED2}" type="datetimeFigureOut">
              <a:rPr lang="hr-HR" smtClean="0"/>
              <a:t>22.3.2017.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21B4D0-0901-4035-B54C-40750B41EFD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9D8AC-F93E-4A7B-B4DE-A30730760ED2}" type="datetimeFigureOut">
              <a:rPr lang="hr-HR" smtClean="0"/>
              <a:t>22.3.2017.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21B4D0-0901-4035-B54C-40750B41EFD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9D8AC-F93E-4A7B-B4DE-A30730760ED2}" type="datetimeFigureOut">
              <a:rPr lang="hr-HR" smtClean="0"/>
              <a:t>22.3.2017.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21B4D0-0901-4035-B54C-40750B41EFD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9D8AC-F93E-4A7B-B4DE-A30730760ED2}" type="datetimeFigureOut">
              <a:rPr lang="hr-HR" smtClean="0"/>
              <a:t>22.3.2017.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21B4D0-0901-4035-B54C-40750B41EFD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9D8AC-F93E-4A7B-B4DE-A30730760ED2}" type="datetimeFigureOut">
              <a:rPr lang="hr-HR" smtClean="0"/>
              <a:t>22.3.2017.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21B4D0-0901-4035-B54C-40750B41EFD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9D8AC-F93E-4A7B-B4DE-A30730760ED2}" type="datetimeFigureOut">
              <a:rPr lang="hr-HR" smtClean="0"/>
              <a:t>22.3.2017.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21B4D0-0901-4035-B54C-40750B41EFD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9D8AC-F93E-4A7B-B4DE-A30730760ED2}" type="datetimeFigureOut">
              <a:rPr lang="hr-HR" smtClean="0"/>
              <a:t>22.3.2017.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21B4D0-0901-4035-B54C-40750B41EFD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9D8AC-F93E-4A7B-B4DE-A30730760ED2}" type="datetimeFigureOut">
              <a:rPr lang="hr-HR" smtClean="0"/>
              <a:t>22.3.2017.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21B4D0-0901-4035-B54C-40750B41EFD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9D8AC-F93E-4A7B-B4DE-A30730760ED2}" type="datetimeFigureOut">
              <a:rPr lang="hr-HR" smtClean="0"/>
              <a:t>22.3.2017.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21B4D0-0901-4035-B54C-40750B41EFD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9D8AC-F93E-4A7B-B4DE-A30730760ED2}" type="datetimeFigureOut">
              <a:rPr lang="hr-HR" smtClean="0"/>
              <a:t>22.3.2017.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21B4D0-0901-4035-B54C-40750B41EFD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9D8AC-F93E-4A7B-B4DE-A30730760ED2}" type="datetimeFigureOut">
              <a:rPr lang="hr-HR" smtClean="0"/>
              <a:t>22.3.2017.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21B4D0-0901-4035-B54C-40750B41EFDF}" type="slidenum">
              <a:rPr lang="hr-HR" smtClean="0"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C19D8AC-F93E-4A7B-B4DE-A30730760ED2}" type="datetimeFigureOut">
              <a:rPr lang="hr-HR" smtClean="0"/>
              <a:t>22.3.2017.</a:t>
            </a:fld>
            <a:endParaRPr lang="hr-H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A21B4D0-0901-4035-B54C-40750B41EFDF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36912"/>
            <a:ext cx="7772400" cy="1368152"/>
          </a:xfrm>
        </p:spPr>
        <p:txBody>
          <a:bodyPr>
            <a:noAutofit/>
          </a:bodyPr>
          <a:lstStyle/>
          <a:p>
            <a:pPr algn="ctr"/>
            <a:r>
              <a:rPr lang="hr-HR" sz="7200" dirty="0" smtClean="0">
                <a:solidFill>
                  <a:schemeClr val="accent1"/>
                </a:solidFill>
              </a:rPr>
              <a:t>XV. gimnazija</a:t>
            </a:r>
            <a:r>
              <a:rPr lang="hr-HR" sz="7200" dirty="0" smtClean="0"/>
              <a:t/>
            </a:r>
            <a:br>
              <a:rPr lang="hr-HR" sz="7200" dirty="0" smtClean="0"/>
            </a:br>
            <a:r>
              <a:rPr lang="hr-HR" sz="2400" dirty="0" smtClean="0">
                <a:solidFill>
                  <a:schemeClr val="accent1"/>
                </a:solidFill>
              </a:rPr>
              <a:t> 2016./2017.</a:t>
            </a:r>
            <a:endParaRPr lang="hr-HR" sz="2400" dirty="0">
              <a:solidFill>
                <a:schemeClr val="accent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041" y="4326845"/>
            <a:ext cx="173835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8104" y="6507758"/>
            <a:ext cx="3135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23. ožujka 2017.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394818" y="650775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www.mioc.hr</a:t>
            </a:r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250" y="4248141"/>
            <a:ext cx="1730810" cy="170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87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5969000"/>
            <a:ext cx="7273925" cy="5032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3100" dirty="0">
                <a:solidFill>
                  <a:schemeClr val="accent1"/>
                </a:solidFill>
              </a:rPr>
              <a:t>Dvije vanjski vrednovane </a:t>
            </a:r>
            <a:r>
              <a:rPr lang="hr-HR" sz="3100" dirty="0" smtClean="0">
                <a:solidFill>
                  <a:schemeClr val="accent1"/>
                </a:solidFill>
              </a:rPr>
              <a:t>mature</a:t>
            </a:r>
            <a:endParaRPr lang="hr-HR" dirty="0">
              <a:solidFill>
                <a:schemeClr val="accent1"/>
              </a:solidFill>
            </a:endParaRP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" y="6021388"/>
            <a:ext cx="4699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71781" y="620688"/>
            <a:ext cx="4037264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b="1" dirty="0" smtClean="0"/>
              <a:t>DRŽAVNA MATURA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b="1" dirty="0" smtClean="0"/>
              <a:t>OBAVEZNI PREDMETI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400" dirty="0" smtClean="0"/>
              <a:t>Hrvatski jezik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400" dirty="0"/>
              <a:t>M</a:t>
            </a:r>
            <a:r>
              <a:rPr lang="hr-HR" sz="1400" dirty="0" smtClean="0"/>
              <a:t>atematika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400" dirty="0" smtClean="0"/>
              <a:t>Strani jezik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b="1" dirty="0" smtClean="0"/>
              <a:t>IZBORNI PREDMETI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400" dirty="0"/>
              <a:t>F</a:t>
            </a:r>
            <a:r>
              <a:rPr lang="hr-HR" sz="1400" dirty="0" smtClean="0"/>
              <a:t>izika (78% učenika)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400" dirty="0"/>
              <a:t>B</a:t>
            </a:r>
            <a:r>
              <a:rPr lang="hr-HR" sz="1400" dirty="0" smtClean="0"/>
              <a:t>iologija (36%)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400" dirty="0" smtClean="0"/>
              <a:t>Kemija (35%)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400" dirty="0" smtClean="0"/>
              <a:t>Politika i gospodarstvo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400" dirty="0" smtClean="0"/>
              <a:t>Psihologija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400" dirty="0" smtClean="0"/>
              <a:t>Likovna umjetnost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400" dirty="0" smtClean="0"/>
              <a:t>Informatika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400" dirty="0" smtClean="0"/>
              <a:t>.....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09044" y="597743"/>
            <a:ext cx="3995403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b="1" dirty="0" smtClean="0"/>
              <a:t>MEĐUNARODNA MATURA IB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b="1" dirty="0" smtClean="0"/>
              <a:t>OBAVEZNI PREDMETI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400" dirty="0" smtClean="0"/>
              <a:t>Materinski jezik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400" dirty="0" smtClean="0"/>
              <a:t>Matematika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400" dirty="0" smtClean="0"/>
              <a:t>Engleski jezik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b="1" dirty="0" smtClean="0"/>
              <a:t>IZBORNI PREDMETI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400" dirty="0" smtClean="0"/>
              <a:t>Ekonomija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400" dirty="0"/>
              <a:t>P</a:t>
            </a:r>
            <a:r>
              <a:rPr lang="hr-HR" sz="1400" dirty="0" smtClean="0"/>
              <a:t>sihologija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400" dirty="0" smtClean="0"/>
              <a:t>Biologija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400" dirty="0" smtClean="0"/>
              <a:t>Kemija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400" dirty="0" smtClean="0"/>
              <a:t>Fizika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400" dirty="0" smtClean="0"/>
              <a:t>Informatika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400" dirty="0" smtClean="0"/>
              <a:t>Drugi strani jezici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400" dirty="0" smtClean="0"/>
              <a:t>Vizualne umjetnosti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27998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5969000"/>
            <a:ext cx="7615039" cy="5032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1"/>
                </a:solidFill>
              </a:rPr>
              <a:t>Organizacija provođenja mature</a:t>
            </a:r>
            <a:endParaRPr lang="hr-HR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05" y="491683"/>
            <a:ext cx="8118475" cy="48013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r-HR" sz="2400" b="1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2400" b="1" dirty="0" smtClean="0">
                <a:solidFill>
                  <a:srgbClr val="000000"/>
                </a:solidFill>
              </a:rPr>
              <a:t>Pravilnik o polaganju državne mature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rgbClr val="000000"/>
                </a:solidFill>
              </a:rPr>
              <a:t>Imenovanje: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000000"/>
                </a:solidFill>
              </a:rPr>
              <a:t>školskog ispitnog koordinatora i zamjenika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000000"/>
                </a:solidFill>
              </a:rPr>
              <a:t>Školskog ispitnog povjerenstva (7 članova)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hr-HR" sz="2000" dirty="0" smtClean="0">
              <a:solidFill>
                <a:srgbClr val="000000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rgbClr val="000000"/>
                </a:solidFill>
              </a:rPr>
              <a:t>Određivanje: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000000"/>
                </a:solidFill>
              </a:rPr>
              <a:t>v</a:t>
            </a:r>
            <a:r>
              <a:rPr lang="hr-HR" sz="2000" dirty="0" smtClean="0">
                <a:solidFill>
                  <a:srgbClr val="000000"/>
                </a:solidFill>
              </a:rPr>
              <a:t>oditelja ispitne prostorije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000000"/>
                </a:solidFill>
              </a:rPr>
              <a:t>dežurnog nastavnika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000000"/>
                </a:solidFill>
              </a:rPr>
              <a:t>d</a:t>
            </a:r>
            <a:r>
              <a:rPr lang="hr-HR" sz="2000" dirty="0" smtClean="0">
                <a:solidFill>
                  <a:srgbClr val="000000"/>
                </a:solidFill>
              </a:rPr>
              <a:t>ežurnog nastavnika na hodniku</a:t>
            </a: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" y="6021388"/>
            <a:ext cx="4699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03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5969000"/>
            <a:ext cx="7615039" cy="5032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1"/>
                </a:solidFill>
              </a:rPr>
              <a:t>Kalendar provođenja mature</a:t>
            </a:r>
            <a:endParaRPr lang="hr-HR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2810" y="485912"/>
            <a:ext cx="8118475" cy="49859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b="1" dirty="0" smtClean="0">
                <a:solidFill>
                  <a:srgbClr val="000000"/>
                </a:solidFill>
              </a:rPr>
              <a:t>1. prosinac – 15. veljače </a:t>
            </a:r>
            <a:r>
              <a:rPr lang="hr-HR" sz="2000" dirty="0" smtClean="0">
                <a:solidFill>
                  <a:srgbClr val="000000"/>
                </a:solidFill>
              </a:rPr>
              <a:t>- prijava ispita DM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b="1" dirty="0" smtClean="0">
                <a:solidFill>
                  <a:srgbClr val="000000"/>
                </a:solidFill>
              </a:rPr>
              <a:t>18. svibnja </a:t>
            </a:r>
            <a:r>
              <a:rPr lang="hr-HR" sz="2000" dirty="0" smtClean="0">
                <a:solidFill>
                  <a:srgbClr val="000000"/>
                </a:solidFill>
              </a:rPr>
              <a:t>– odjava ispita DM-a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b="1" dirty="0" smtClean="0">
                <a:solidFill>
                  <a:srgbClr val="000000"/>
                </a:solidFill>
              </a:rPr>
              <a:t>17. srpnja </a:t>
            </a:r>
            <a:r>
              <a:rPr lang="hr-HR" sz="2000" dirty="0" smtClean="0">
                <a:solidFill>
                  <a:srgbClr val="000000"/>
                </a:solidFill>
              </a:rPr>
              <a:t>– prijava studijskih programa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b="1" dirty="0" smtClean="0">
                <a:solidFill>
                  <a:srgbClr val="000000"/>
                </a:solidFill>
              </a:rPr>
              <a:t>6</a:t>
            </a:r>
            <a:r>
              <a:rPr lang="hr-HR" sz="2000" b="1" dirty="0">
                <a:solidFill>
                  <a:srgbClr val="000000"/>
                </a:solidFill>
              </a:rPr>
              <a:t>. - 14. </a:t>
            </a:r>
            <a:r>
              <a:rPr lang="hr-HR" sz="2000" b="1" dirty="0" smtClean="0">
                <a:solidFill>
                  <a:srgbClr val="000000"/>
                </a:solidFill>
              </a:rPr>
              <a:t>lipnja </a:t>
            </a:r>
            <a:r>
              <a:rPr lang="hr-HR" sz="2000" dirty="0" smtClean="0">
                <a:solidFill>
                  <a:srgbClr val="000000"/>
                </a:solidFill>
              </a:rPr>
              <a:t>(zadnji </a:t>
            </a:r>
            <a:r>
              <a:rPr lang="hr-HR" sz="2000" dirty="0">
                <a:solidFill>
                  <a:srgbClr val="000000"/>
                </a:solidFill>
              </a:rPr>
              <a:t>tjedan </a:t>
            </a:r>
            <a:r>
              <a:rPr lang="hr-HR" sz="2000" dirty="0" smtClean="0">
                <a:solidFill>
                  <a:srgbClr val="000000"/>
                </a:solidFill>
              </a:rPr>
              <a:t>nastave) </a:t>
            </a:r>
          </a:p>
          <a:p>
            <a:pPr marL="800100" lvl="2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000000"/>
                </a:solidFill>
              </a:rPr>
              <a:t>Ispiti DM - izborni predmeti</a:t>
            </a:r>
            <a:endParaRPr lang="hr-HR" sz="2000" dirty="0">
              <a:solidFill>
                <a:srgbClr val="000000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b="1" dirty="0">
                <a:solidFill>
                  <a:srgbClr val="000000"/>
                </a:solidFill>
              </a:rPr>
              <a:t>16. – 26. </a:t>
            </a:r>
            <a:r>
              <a:rPr lang="hr-HR" sz="2000" b="1" dirty="0" smtClean="0">
                <a:solidFill>
                  <a:srgbClr val="000000"/>
                </a:solidFill>
              </a:rPr>
              <a:t>lipnja</a:t>
            </a:r>
            <a:r>
              <a:rPr lang="hr-HR" sz="2000" dirty="0" smtClean="0">
                <a:solidFill>
                  <a:srgbClr val="000000"/>
                </a:solidFill>
              </a:rPr>
              <a:t> (</a:t>
            </a:r>
            <a:r>
              <a:rPr lang="hr-HR" sz="2000" dirty="0">
                <a:solidFill>
                  <a:srgbClr val="000000"/>
                </a:solidFill>
              </a:rPr>
              <a:t>po završetku nastavne godine </a:t>
            </a:r>
            <a:r>
              <a:rPr lang="hr-HR" sz="2000" dirty="0" smtClean="0">
                <a:solidFill>
                  <a:srgbClr val="000000"/>
                </a:solidFill>
              </a:rPr>
              <a:t>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000000"/>
                </a:solidFill>
              </a:rPr>
              <a:t>Ispiti DM - obavezni predmeti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b="1" dirty="0">
                <a:solidFill>
                  <a:srgbClr val="000000"/>
                </a:solidFill>
              </a:rPr>
              <a:t>12. </a:t>
            </a:r>
            <a:r>
              <a:rPr lang="hr-HR" sz="2000" b="1" dirty="0" smtClean="0">
                <a:solidFill>
                  <a:srgbClr val="000000"/>
                </a:solidFill>
              </a:rPr>
              <a:t>srpnja </a:t>
            </a:r>
            <a:r>
              <a:rPr lang="hr-HR" sz="2000" dirty="0" smtClean="0">
                <a:solidFill>
                  <a:srgbClr val="000000"/>
                </a:solidFill>
              </a:rPr>
              <a:t>- objava rezultata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b="1" dirty="0">
                <a:solidFill>
                  <a:srgbClr val="000000"/>
                </a:solidFill>
              </a:rPr>
              <a:t>14. </a:t>
            </a:r>
            <a:r>
              <a:rPr lang="hr-HR" sz="2000" b="1" dirty="0" smtClean="0">
                <a:solidFill>
                  <a:srgbClr val="000000"/>
                </a:solidFill>
              </a:rPr>
              <a:t>srpnja </a:t>
            </a:r>
            <a:r>
              <a:rPr lang="hr-HR" sz="2000" dirty="0" smtClean="0">
                <a:solidFill>
                  <a:srgbClr val="000000"/>
                </a:solidFill>
              </a:rPr>
              <a:t>- rok za prigovore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b="1" dirty="0">
                <a:solidFill>
                  <a:srgbClr val="000000"/>
                </a:solidFill>
              </a:rPr>
              <a:t>17. </a:t>
            </a:r>
            <a:r>
              <a:rPr lang="hr-HR" sz="2000" b="1" dirty="0" smtClean="0">
                <a:solidFill>
                  <a:srgbClr val="000000"/>
                </a:solidFill>
              </a:rPr>
              <a:t>srpnja </a:t>
            </a:r>
            <a:r>
              <a:rPr lang="hr-HR" sz="2000" dirty="0" smtClean="0">
                <a:solidFill>
                  <a:srgbClr val="000000"/>
                </a:solidFill>
              </a:rPr>
              <a:t>- konačna objava rezultata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b="1" dirty="0">
                <a:solidFill>
                  <a:srgbClr val="000000"/>
                </a:solidFill>
              </a:rPr>
              <a:t>20. </a:t>
            </a:r>
            <a:r>
              <a:rPr lang="hr-HR" sz="2000" b="1" dirty="0" smtClean="0">
                <a:solidFill>
                  <a:srgbClr val="000000"/>
                </a:solidFill>
              </a:rPr>
              <a:t>srpnja </a:t>
            </a:r>
            <a:r>
              <a:rPr lang="hr-HR" sz="2000" dirty="0" smtClean="0">
                <a:solidFill>
                  <a:srgbClr val="000000"/>
                </a:solidFill>
              </a:rPr>
              <a:t>- podjela svjedodžbi</a:t>
            </a: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" y="6021388"/>
            <a:ext cx="4699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40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5969000"/>
            <a:ext cx="7615039" cy="5032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1"/>
                </a:solidFill>
              </a:rPr>
              <a:t>Pripreme za DM</a:t>
            </a:r>
            <a:endParaRPr lang="hr-HR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2810" y="542871"/>
            <a:ext cx="8118475" cy="16619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000000"/>
                </a:solidFill>
              </a:rPr>
              <a:t>Informiranje i savjetovanje učenika i roditelja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000000"/>
                </a:solidFill>
              </a:rPr>
              <a:t>probni ispiti DM iz obaveznih predmeta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000000"/>
                </a:solidFill>
              </a:rPr>
              <a:t>20% nastave posvećeno ponavljanju za DM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000000"/>
                </a:solidFill>
              </a:rPr>
              <a:t>dodatni sati ponavljanja</a:t>
            </a: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" y="6021388"/>
            <a:ext cx="4699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57981" y="2420888"/>
            <a:ext cx="8118475" cy="338554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0000"/>
                </a:solidFill>
              </a:rPr>
              <a:t>u</a:t>
            </a:r>
            <a:r>
              <a:rPr lang="hr-HR" dirty="0" smtClean="0">
                <a:solidFill>
                  <a:srgbClr val="000000"/>
                </a:solidFill>
              </a:rPr>
              <a:t>ređivanje učionica - dan prije ispita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0000"/>
                </a:solidFill>
              </a:rPr>
              <a:t>s</a:t>
            </a:r>
            <a:r>
              <a:rPr lang="hr-HR" dirty="0" smtClean="0">
                <a:solidFill>
                  <a:srgbClr val="000000"/>
                </a:solidFill>
              </a:rPr>
              <a:t>laganje ispitnih materijala po učionicama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0000"/>
                </a:solidFill>
              </a:rPr>
              <a:t>n</a:t>
            </a:r>
            <a:r>
              <a:rPr lang="hr-HR" dirty="0" smtClean="0">
                <a:solidFill>
                  <a:srgbClr val="000000"/>
                </a:solidFill>
              </a:rPr>
              <a:t>a dan ispita:</a:t>
            </a:r>
          </a:p>
          <a:p>
            <a:pPr marL="800100" lvl="2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0000"/>
                </a:solidFill>
              </a:rPr>
              <a:t>s</a:t>
            </a:r>
            <a:r>
              <a:rPr lang="hr-HR" dirty="0" smtClean="0">
                <a:solidFill>
                  <a:srgbClr val="000000"/>
                </a:solidFill>
              </a:rPr>
              <a:t>astanak dežurnih nastavnika – 2 sata prije početka</a:t>
            </a:r>
          </a:p>
          <a:p>
            <a:pPr marL="800100" lvl="2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0000"/>
                </a:solidFill>
              </a:rPr>
              <a:t>p</a:t>
            </a:r>
            <a:r>
              <a:rPr lang="hr-HR" dirty="0" smtClean="0">
                <a:solidFill>
                  <a:srgbClr val="000000"/>
                </a:solidFill>
              </a:rPr>
              <a:t>odjela ispitnih materijala – 1 sat prije početka</a:t>
            </a:r>
          </a:p>
          <a:p>
            <a:pPr marL="800100" lvl="2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0000"/>
                </a:solidFill>
              </a:rPr>
              <a:t>u</a:t>
            </a:r>
            <a:r>
              <a:rPr lang="hr-HR" dirty="0" smtClean="0">
                <a:solidFill>
                  <a:srgbClr val="000000"/>
                </a:solidFill>
              </a:rPr>
              <a:t>lazak učenika u učionicu – pola sata prije početka</a:t>
            </a:r>
            <a:endParaRPr lang="hr-HR" dirty="0">
              <a:solidFill>
                <a:srgbClr val="000000"/>
              </a:solidFill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0000"/>
                </a:solidFill>
              </a:rPr>
              <a:t>p</a:t>
            </a:r>
            <a:r>
              <a:rPr lang="hr-HR" dirty="0" smtClean="0">
                <a:solidFill>
                  <a:srgbClr val="000000"/>
                </a:solidFill>
              </a:rPr>
              <a:t>rikupljanje ispitnih materijala – po završetku ispita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0000"/>
                </a:solidFill>
              </a:rPr>
              <a:t>s</a:t>
            </a:r>
            <a:r>
              <a:rPr lang="hr-HR" dirty="0" smtClean="0">
                <a:solidFill>
                  <a:srgbClr val="000000"/>
                </a:solidFill>
              </a:rPr>
              <a:t>lanje ispitnih materijala – isti dan</a:t>
            </a:r>
          </a:p>
        </p:txBody>
      </p:sp>
    </p:spTree>
    <p:extLst>
      <p:ext uri="{BB962C8B-B14F-4D97-AF65-F5344CB8AC3E}">
        <p14:creationId xmlns:p14="http://schemas.microsoft.com/office/powerpoint/2010/main" val="252890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254" y="5838203"/>
            <a:ext cx="7365999" cy="648072"/>
          </a:xfrm>
        </p:spPr>
        <p:txBody>
          <a:bodyPr>
            <a:normAutofit/>
          </a:bodyPr>
          <a:lstStyle/>
          <a:p>
            <a:r>
              <a:rPr lang="hr-HR" sz="2600" dirty="0" smtClean="0">
                <a:solidFill>
                  <a:schemeClr val="accent1"/>
                </a:solidFill>
              </a:rPr>
              <a:t>Školska godina </a:t>
            </a:r>
            <a:r>
              <a:rPr lang="hr-HR" sz="2600" dirty="0">
                <a:solidFill>
                  <a:schemeClr val="accent1"/>
                </a:solidFill>
              </a:rPr>
              <a:t>14./15.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476672"/>
            <a:ext cx="8136904" cy="53860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 algn="ctr">
              <a:spcBef>
                <a:spcPts val="600"/>
              </a:spcBef>
              <a:spcAft>
                <a:spcPts val="600"/>
              </a:spcAft>
            </a:pPr>
            <a:r>
              <a:rPr lang="hr-HR" sz="3200" b="1" dirty="0" smtClean="0">
                <a:solidFill>
                  <a:srgbClr val="FF0000"/>
                </a:solidFill>
              </a:rPr>
              <a:t>2015. =  Zlato, srebro i </a:t>
            </a:r>
            <a:r>
              <a:rPr lang="hr-HR" sz="3200" b="1" dirty="0" err="1" smtClean="0">
                <a:solidFill>
                  <a:srgbClr val="FF0000"/>
                </a:solidFill>
              </a:rPr>
              <a:t>Soljačić</a:t>
            </a:r>
            <a:r>
              <a:rPr lang="hr-HR" sz="3200" b="1" dirty="0" smtClean="0">
                <a:solidFill>
                  <a:srgbClr val="FF0000"/>
                </a:solidFill>
              </a:rPr>
              <a:t>!</a:t>
            </a:r>
          </a:p>
          <a:p>
            <a:pPr marL="2628900" lvl="5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r-HR" sz="2200" dirty="0" smtClean="0">
                <a:solidFill>
                  <a:srgbClr val="0066FF"/>
                </a:solidFill>
              </a:rPr>
              <a:t>Ivan </a:t>
            </a:r>
            <a:r>
              <a:rPr lang="hr-HR" sz="2200" dirty="0" smtClean="0">
                <a:solidFill>
                  <a:srgbClr val="0066FF"/>
                </a:solidFill>
              </a:rPr>
              <a:t>Skeledžija</a:t>
            </a:r>
          </a:p>
          <a:p>
            <a:pPr marL="3086100" lvl="6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r-HR" sz="2200" dirty="0" smtClean="0">
                <a:solidFill>
                  <a:srgbClr val="0066FF"/>
                </a:solidFill>
              </a:rPr>
              <a:t>dobitnik nagrade „Marin </a:t>
            </a:r>
            <a:r>
              <a:rPr lang="hr-HR" sz="2200" dirty="0" err="1" smtClean="0">
                <a:solidFill>
                  <a:srgbClr val="0066FF"/>
                </a:solidFill>
              </a:rPr>
              <a:t>Soljačić</a:t>
            </a:r>
            <a:r>
              <a:rPr lang="hr-HR" sz="2200" dirty="0" smtClean="0">
                <a:solidFill>
                  <a:srgbClr val="0066FF"/>
                </a:solidFill>
              </a:rPr>
              <a:t>”</a:t>
            </a:r>
          </a:p>
          <a:p>
            <a:pPr marL="2628900" lvl="5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r-HR" sz="2200" dirty="0" smtClean="0">
                <a:solidFill>
                  <a:srgbClr val="0066FF"/>
                </a:solidFill>
              </a:rPr>
              <a:t>5 </a:t>
            </a:r>
            <a:r>
              <a:rPr lang="hr-HR" sz="2200" dirty="0">
                <a:solidFill>
                  <a:srgbClr val="0066FF"/>
                </a:solidFill>
              </a:rPr>
              <a:t>dobitnika priznanja </a:t>
            </a:r>
            <a:r>
              <a:rPr lang="hr-HR" sz="2200" dirty="0" smtClean="0">
                <a:solidFill>
                  <a:srgbClr val="0066FF"/>
                </a:solidFill>
              </a:rPr>
              <a:t>MZOS-a za               najbolji uspjeh na </a:t>
            </a:r>
            <a:r>
              <a:rPr lang="hr-HR" sz="2200" dirty="0" smtClean="0">
                <a:solidFill>
                  <a:srgbClr val="0066FF"/>
                </a:solidFill>
              </a:rPr>
              <a:t>maturi</a:t>
            </a:r>
          </a:p>
          <a:p>
            <a:pPr lvl="5">
              <a:spcBef>
                <a:spcPts val="600"/>
              </a:spcBef>
              <a:spcAft>
                <a:spcPts val="600"/>
              </a:spcAft>
            </a:pPr>
            <a:endParaRPr lang="hr-HR" sz="2200" dirty="0" smtClean="0">
              <a:solidFill>
                <a:srgbClr val="0066FF"/>
              </a:solidFill>
            </a:endParaRPr>
          </a:p>
          <a:p>
            <a:pPr marL="2628900" lvl="5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r-HR" sz="2400" dirty="0" smtClean="0">
                <a:solidFill>
                  <a:schemeClr val="tx1"/>
                </a:solidFill>
              </a:rPr>
              <a:t>Prosječni </a:t>
            </a:r>
            <a:r>
              <a:rPr lang="hr-HR" sz="2400" dirty="0">
                <a:solidFill>
                  <a:schemeClr val="tx1"/>
                </a:solidFill>
              </a:rPr>
              <a:t>uspjeh </a:t>
            </a:r>
            <a:r>
              <a:rPr lang="hr-HR" sz="2400" dirty="0" smtClean="0">
                <a:solidFill>
                  <a:schemeClr val="tx1"/>
                </a:solidFill>
              </a:rPr>
              <a:t>učenika: </a:t>
            </a:r>
            <a:r>
              <a:rPr lang="hr-HR" sz="2400" b="1" dirty="0" smtClean="0">
                <a:solidFill>
                  <a:schemeClr val="tx1"/>
                </a:solidFill>
              </a:rPr>
              <a:t>4.51</a:t>
            </a:r>
          </a:p>
          <a:p>
            <a:pPr marL="2628900" lvl="5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r-HR" sz="2400" dirty="0" smtClean="0">
                <a:solidFill>
                  <a:schemeClr val="tx1"/>
                </a:solidFill>
              </a:rPr>
              <a:t>Prosječni uspjeh na DM: </a:t>
            </a:r>
            <a:r>
              <a:rPr lang="hr-HR" sz="2400" b="1" dirty="0" smtClean="0">
                <a:solidFill>
                  <a:schemeClr val="tx1"/>
                </a:solidFill>
              </a:rPr>
              <a:t>4.32</a:t>
            </a:r>
            <a:endParaRPr lang="hr-HR" sz="2400" b="1" dirty="0" smtClean="0">
              <a:solidFill>
                <a:schemeClr val="tx1"/>
              </a:solidFill>
            </a:endParaRPr>
          </a:p>
          <a:p>
            <a:pPr lvl="5">
              <a:spcBef>
                <a:spcPts val="600"/>
              </a:spcBef>
              <a:spcAft>
                <a:spcPts val="600"/>
              </a:spcAft>
            </a:pPr>
            <a:endParaRPr lang="hr-HR" sz="2200" b="1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hr-HR" sz="22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hr-HR" sz="2000" dirty="0" smtClean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42" y="6021288"/>
            <a:ext cx="469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C:\Users\ljcrnkovic\Pictures\Mioc nagrađeni učenici\IMG_000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93" y="1124744"/>
            <a:ext cx="1872208" cy="27363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217819712"/>
              </p:ext>
            </p:extLst>
          </p:nvPr>
        </p:nvGraphicFramePr>
        <p:xfrm>
          <a:off x="486242" y="3725460"/>
          <a:ext cx="3240360" cy="1952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9504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476672"/>
            <a:ext cx="8196452" cy="54322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FF0000"/>
                </a:solidFill>
              </a:rPr>
              <a:t>2016. = Zlato, srebro i </a:t>
            </a:r>
            <a:r>
              <a:rPr lang="hr-HR" sz="3200" b="1" dirty="0" err="1">
                <a:solidFill>
                  <a:srgbClr val="FF0000"/>
                </a:solidFill>
              </a:rPr>
              <a:t>Soljačić</a:t>
            </a:r>
            <a:r>
              <a:rPr lang="hr-HR" sz="3200" b="1" dirty="0">
                <a:solidFill>
                  <a:srgbClr val="FF0000"/>
                </a:solidFill>
              </a:rPr>
              <a:t> </a:t>
            </a:r>
            <a:r>
              <a:rPr lang="hr-HR" sz="3200" b="1" dirty="0" smtClean="0">
                <a:solidFill>
                  <a:srgbClr val="FF0000"/>
                </a:solidFill>
              </a:rPr>
              <a:t>II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r-HR" sz="2200" dirty="0" smtClean="0">
                <a:solidFill>
                  <a:srgbClr val="0066FF"/>
                </a:solidFill>
              </a:rPr>
              <a:t>Nikola </a:t>
            </a:r>
            <a:r>
              <a:rPr lang="hr-HR" sz="2200" dirty="0" err="1" smtClean="0">
                <a:solidFill>
                  <a:srgbClr val="0066FF"/>
                </a:solidFill>
              </a:rPr>
              <a:t>Jalšenjak</a:t>
            </a:r>
            <a:r>
              <a:rPr lang="hr-HR" sz="2200" dirty="0" smtClean="0">
                <a:solidFill>
                  <a:srgbClr val="0066FF"/>
                </a:solidFill>
              </a:rPr>
              <a:t> – dobitnik nagrade „Marin </a:t>
            </a:r>
            <a:r>
              <a:rPr lang="hr-HR" sz="2200" dirty="0" err="1" smtClean="0">
                <a:solidFill>
                  <a:srgbClr val="0066FF"/>
                </a:solidFill>
              </a:rPr>
              <a:t>Soljačić</a:t>
            </a:r>
            <a:r>
              <a:rPr lang="hr-HR" sz="2200" dirty="0" smtClean="0">
                <a:solidFill>
                  <a:srgbClr val="0066FF"/>
                </a:solidFill>
              </a:rPr>
              <a:t>”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r-HR" sz="2200" dirty="0" smtClean="0">
                <a:solidFill>
                  <a:srgbClr val="0066FF"/>
                </a:solidFill>
              </a:rPr>
              <a:t>7 dobitnika priznanja </a:t>
            </a:r>
            <a:r>
              <a:rPr lang="hr-HR" sz="2200" dirty="0" smtClean="0">
                <a:solidFill>
                  <a:srgbClr val="0066FF"/>
                </a:solidFill>
              </a:rPr>
              <a:t>MZOS-a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r-HR" sz="2200" dirty="0" smtClean="0">
                <a:solidFill>
                  <a:srgbClr val="0066FF"/>
                </a:solidFill>
              </a:rPr>
              <a:t>Prosječni uspjeh: </a:t>
            </a:r>
            <a:r>
              <a:rPr lang="hr-HR" sz="2200" b="1" dirty="0" smtClean="0">
                <a:solidFill>
                  <a:srgbClr val="0066FF"/>
                </a:solidFill>
              </a:rPr>
              <a:t>4.50</a:t>
            </a:r>
            <a:r>
              <a:rPr lang="hr-HR" sz="2200" dirty="0" smtClean="0">
                <a:solidFill>
                  <a:srgbClr val="0066FF"/>
                </a:solidFill>
              </a:rPr>
              <a:t>, DM: </a:t>
            </a:r>
            <a:r>
              <a:rPr lang="hr-HR" sz="2200" b="1" dirty="0" smtClean="0">
                <a:solidFill>
                  <a:srgbClr val="0066FF"/>
                </a:solidFill>
              </a:rPr>
              <a:t>4.57</a:t>
            </a:r>
            <a:endParaRPr lang="hr-HR" sz="2200" b="1" dirty="0" smtClean="0">
              <a:solidFill>
                <a:srgbClr val="0066FF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hr-HR" sz="22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hr-HR" sz="22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hr-HR" sz="22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hr-HR" sz="22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hr-HR" sz="22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hr-HR" sz="22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hr-HR" sz="2200" dirty="0" smtClean="0"/>
          </a:p>
        </p:txBody>
      </p:sp>
      <p:pic>
        <p:nvPicPr>
          <p:cNvPr id="2050" name="Picture 2" descr="C:\Users\ljcrnkovic\Pictures\MIOC\Mioc - natjecatelji i nagrađeni učenici\Soljačić i Jalšenjak-20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71"/>
          <a:stretch/>
        </p:blipFill>
        <p:spPr bwMode="auto">
          <a:xfrm>
            <a:off x="4067944" y="2630012"/>
            <a:ext cx="3600400" cy="292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jcrnkovic\Pictures\MIOC\Mioc - natjecatelji i nagrađeni učenici\Nikola Jalšenjak-nagrada Soljačić20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0"/>
          <a:stretch/>
        </p:blipFill>
        <p:spPr bwMode="auto">
          <a:xfrm>
            <a:off x="899592" y="2644732"/>
            <a:ext cx="2448272" cy="289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07254" y="5838203"/>
            <a:ext cx="7365999" cy="648072"/>
          </a:xfrm>
        </p:spPr>
        <p:txBody>
          <a:bodyPr>
            <a:normAutofit/>
          </a:bodyPr>
          <a:lstStyle/>
          <a:p>
            <a:r>
              <a:rPr lang="hr-HR" sz="2600" dirty="0" smtClean="0">
                <a:solidFill>
                  <a:schemeClr val="accent1"/>
                </a:solidFill>
              </a:rPr>
              <a:t>Školska godina 15./16. </a:t>
            </a:r>
            <a:endParaRPr lang="hr-HR" sz="2600" dirty="0">
              <a:solidFill>
                <a:schemeClr val="accent1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42" y="6021288"/>
            <a:ext cx="469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669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5969000"/>
            <a:ext cx="7615039" cy="5032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1"/>
                </a:solidFill>
              </a:rPr>
              <a:t>Korištenje rezultata DM-a</a:t>
            </a:r>
            <a:endParaRPr lang="hr-HR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2810" y="485912"/>
            <a:ext cx="8118475" cy="53860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b="1" dirty="0">
                <a:solidFill>
                  <a:srgbClr val="000000"/>
                </a:solidFill>
              </a:rPr>
              <a:t>A</a:t>
            </a:r>
            <a:r>
              <a:rPr lang="hr-HR" sz="2000" b="1" dirty="0" smtClean="0">
                <a:solidFill>
                  <a:srgbClr val="000000"/>
                </a:solidFill>
              </a:rPr>
              <a:t>naliza</a:t>
            </a:r>
            <a:r>
              <a:rPr lang="hr-HR" sz="2000" b="1" dirty="0">
                <a:solidFill>
                  <a:srgbClr val="000000"/>
                </a:solidFill>
              </a:rPr>
              <a:t>:</a:t>
            </a:r>
          </a:p>
          <a:p>
            <a:pPr marL="800100" lvl="2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0000"/>
                </a:solidFill>
              </a:rPr>
              <a:t>nastavnici</a:t>
            </a:r>
          </a:p>
          <a:p>
            <a:pPr marL="800100" lvl="2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0000"/>
                </a:solidFill>
              </a:rPr>
              <a:t>stručna vijeća</a:t>
            </a:r>
          </a:p>
          <a:p>
            <a:pPr marL="800100" lvl="2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0000"/>
                </a:solidFill>
              </a:rPr>
              <a:t>Nastavničko </a:t>
            </a:r>
            <a:r>
              <a:rPr lang="hr-HR" dirty="0" smtClean="0">
                <a:solidFill>
                  <a:srgbClr val="000000"/>
                </a:solidFill>
              </a:rPr>
              <a:t>vijeće</a:t>
            </a:r>
          </a:p>
          <a:p>
            <a:pPr marL="800100" lvl="2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000000"/>
                </a:solidFill>
              </a:rPr>
              <a:t>Iskustvo ispravljanja ispita je najbolje stručno usavršavanje!</a:t>
            </a:r>
          </a:p>
          <a:p>
            <a:pPr marL="457200" lvl="2">
              <a:spcBef>
                <a:spcPts val="600"/>
              </a:spcBef>
              <a:spcAft>
                <a:spcPts val="600"/>
              </a:spcAft>
            </a:pPr>
            <a:endParaRPr lang="hr-HR" sz="800" dirty="0">
              <a:solidFill>
                <a:srgbClr val="000000"/>
              </a:solidFill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b="1" dirty="0" smtClean="0">
                <a:solidFill>
                  <a:srgbClr val="000000"/>
                </a:solidFill>
              </a:rPr>
              <a:t>Unaprjeđenje školskog vrjednovanja:</a:t>
            </a:r>
          </a:p>
          <a:p>
            <a:pPr marL="800100" lvl="2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000000"/>
                </a:solidFill>
              </a:rPr>
              <a:t>Ujednačavanje sadržaja i kriterija (standardizacija)</a:t>
            </a:r>
          </a:p>
          <a:p>
            <a:pPr marL="800100" lvl="2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000000"/>
                </a:solidFill>
              </a:rPr>
              <a:t>Prilagodba udžbenika, izdavanje priručnika za ponavljanje</a:t>
            </a:r>
          </a:p>
          <a:p>
            <a:pPr marL="800100" lvl="2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000000"/>
                </a:solidFill>
              </a:rPr>
              <a:t>Prilagodba kurikuluma !</a:t>
            </a:r>
          </a:p>
          <a:p>
            <a:pPr marL="800100" lvl="2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000000"/>
                </a:solidFill>
              </a:rPr>
              <a:t>Pojačani interes javnosti i medija</a:t>
            </a:r>
            <a:endParaRPr lang="hr-HR" sz="800" dirty="0" smtClean="0">
              <a:solidFill>
                <a:srgbClr val="000000"/>
              </a:solidFill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b="1" dirty="0" smtClean="0">
                <a:solidFill>
                  <a:srgbClr val="000000"/>
                </a:solidFill>
              </a:rPr>
              <a:t>Afirmacija </a:t>
            </a:r>
            <a:r>
              <a:rPr lang="hr-HR" sz="2000" b="1" dirty="0" err="1" smtClean="0">
                <a:solidFill>
                  <a:srgbClr val="000000"/>
                </a:solidFill>
              </a:rPr>
              <a:t>inkluzije</a:t>
            </a:r>
            <a:r>
              <a:rPr lang="hr-HR" sz="2000" b="1" dirty="0" smtClean="0">
                <a:solidFill>
                  <a:srgbClr val="000000"/>
                </a:solidFill>
              </a:rPr>
              <a:t>  i prilagodbe</a:t>
            </a: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" y="6021388"/>
            <a:ext cx="4699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630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5969000"/>
            <a:ext cx="7273925" cy="5032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mtClean="0">
                <a:solidFill>
                  <a:schemeClr val="accent1"/>
                </a:solidFill>
              </a:rPr>
              <a:t>Pitanja</a:t>
            </a:r>
            <a:endParaRPr lang="hr-HR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500042"/>
            <a:ext cx="8118475" cy="40626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1" algn="ctr">
              <a:spcBef>
                <a:spcPts val="600"/>
              </a:spcBef>
              <a:spcAft>
                <a:spcPts val="600"/>
              </a:spcAft>
            </a:pPr>
            <a:endParaRPr lang="hr-HR" sz="6000" b="1" dirty="0" smtClean="0">
              <a:solidFill>
                <a:srgbClr val="0033CC"/>
              </a:solidFill>
            </a:endParaRPr>
          </a:p>
          <a:p>
            <a:pPr lvl="1" algn="ctr">
              <a:spcBef>
                <a:spcPts val="600"/>
              </a:spcBef>
              <a:spcAft>
                <a:spcPts val="600"/>
              </a:spcAft>
            </a:pPr>
            <a:r>
              <a:rPr lang="hr-HR" sz="6000" b="1" dirty="0" err="1" smtClean="0">
                <a:solidFill>
                  <a:srgbClr val="0033CC"/>
                </a:solidFill>
              </a:rPr>
              <a:t>Pitanja.</a:t>
            </a:r>
            <a:r>
              <a:rPr lang="hr-HR" sz="6000" b="1" dirty="0" smtClean="0">
                <a:solidFill>
                  <a:srgbClr val="0033CC"/>
                </a:solidFill>
              </a:rPr>
              <a:t>.</a:t>
            </a:r>
            <a:endParaRPr lang="hr-HR" sz="6000" b="1" dirty="0" smtClean="0">
              <a:solidFill>
                <a:srgbClr val="0033CC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hr-HR" sz="2200" dirty="0" smtClean="0">
              <a:solidFill>
                <a:srgbClr val="000000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hr-HR" sz="2200" b="1" dirty="0" smtClean="0">
                <a:solidFill>
                  <a:srgbClr val="000000"/>
                </a:solidFill>
              </a:rPr>
              <a:t>		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endParaRPr lang="hr-HR" sz="2200" dirty="0" smtClean="0">
              <a:solidFill>
                <a:srgbClr val="000000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endParaRPr lang="hr-HR" sz="2200" b="1" dirty="0" smtClean="0">
              <a:solidFill>
                <a:srgbClr val="000000"/>
              </a:solidFill>
            </a:endParaRP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" y="6021388"/>
            <a:ext cx="4699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319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417" y="5889778"/>
            <a:ext cx="2088232" cy="648072"/>
          </a:xfrm>
        </p:spPr>
        <p:txBody>
          <a:bodyPr>
            <a:normAutofit/>
          </a:bodyPr>
          <a:lstStyle/>
          <a:p>
            <a:r>
              <a:rPr lang="hr-HR" sz="3200" dirty="0" smtClean="0">
                <a:solidFill>
                  <a:schemeClr val="accent1"/>
                </a:solidFill>
              </a:rPr>
              <a:t>O školi</a:t>
            </a:r>
            <a:endParaRPr lang="hr-HR" sz="32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4590" y="553128"/>
            <a:ext cx="8136904" cy="5232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r-HR" sz="2400" b="1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 smtClean="0"/>
              <a:t>Program </a:t>
            </a:r>
            <a:r>
              <a:rPr lang="hr-HR" sz="2400" b="1" dirty="0" smtClean="0"/>
              <a:t>prirodoslovno matematičke gimnazije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hr-HR" sz="2200" dirty="0" smtClean="0"/>
              <a:t>A, B i C </a:t>
            </a:r>
            <a:r>
              <a:rPr lang="hr-HR" sz="2200" dirty="0" smtClean="0"/>
              <a:t>inačica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hr-HR" sz="2200" dirty="0" smtClean="0"/>
              <a:t>264 učenika četvrtih razreda</a:t>
            </a:r>
            <a:endParaRPr lang="hr-HR" sz="2200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hr-HR" sz="2400" b="1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hr-HR" sz="2400" b="1" dirty="0" smtClean="0"/>
              <a:t>Međunarodni program – </a:t>
            </a:r>
            <a:r>
              <a:rPr lang="hr-HR" sz="2400" b="1" dirty="0" err="1" smtClean="0"/>
              <a:t>International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Baccalaureate</a:t>
            </a:r>
            <a:endParaRPr lang="hr-HR" sz="2400" b="1" dirty="0" smtClean="0"/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hr-HR" sz="2200" dirty="0" smtClean="0"/>
              <a:t>IBMYP (MIDLE YEARS ) od 1995. god.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hr-HR" sz="2200" dirty="0" smtClean="0"/>
              <a:t>IBDP (DIPLOMA PROGRAM) od 1991. </a:t>
            </a:r>
            <a:r>
              <a:rPr lang="hr-HR" sz="2200" dirty="0" smtClean="0"/>
              <a:t>god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hr-HR" sz="2200" dirty="0" smtClean="0"/>
              <a:t>45 učenika četvrtih razreda</a:t>
            </a:r>
            <a:endParaRPr lang="hr-HR" sz="2200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90" y="5980080"/>
            <a:ext cx="470218" cy="46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2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417" y="5889778"/>
            <a:ext cx="2088232" cy="648072"/>
          </a:xfrm>
        </p:spPr>
        <p:txBody>
          <a:bodyPr>
            <a:normAutofit/>
          </a:bodyPr>
          <a:lstStyle/>
          <a:p>
            <a:r>
              <a:rPr lang="hr-HR" sz="3200" dirty="0" smtClean="0">
                <a:solidFill>
                  <a:schemeClr val="accent1"/>
                </a:solidFill>
              </a:rPr>
              <a:t>O školi</a:t>
            </a:r>
            <a:endParaRPr lang="hr-HR" sz="32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27092" y="537166"/>
                <a:ext cx="8136904" cy="520142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800100" lvl="1" indent="-342900">
                  <a:spcBef>
                    <a:spcPts val="60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endParaRPr lang="hr-HR" sz="2200" dirty="0" smtClean="0"/>
              </a:p>
              <a:p>
                <a:pPr marL="800100" lvl="1" indent="-342900">
                  <a:spcBef>
                    <a:spcPts val="60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hr-HR" sz="2400" b="1" dirty="0" smtClean="0"/>
                  <a:t>1170 učenika</a:t>
                </a:r>
              </a:p>
              <a:p>
                <a:pPr marL="800100" lvl="1" indent="-342900">
                  <a:spcBef>
                    <a:spcPts val="60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hr-HR" sz="2400" b="1" dirty="0" smtClean="0"/>
                  <a:t>987</a:t>
                </a:r>
                <a:r>
                  <a:rPr lang="hr-HR" sz="2400" dirty="0" smtClean="0"/>
                  <a:t> </a:t>
                </a:r>
                <a:r>
                  <a:rPr lang="hr-HR" sz="2400" dirty="0"/>
                  <a:t>(</a:t>
                </a:r>
                <a:r>
                  <a:rPr lang="hr-HR" sz="2400" dirty="0" smtClean="0"/>
                  <a:t>PMG) + </a:t>
                </a:r>
                <a:r>
                  <a:rPr lang="hr-HR" sz="2400" b="1" dirty="0" smtClean="0"/>
                  <a:t>183</a:t>
                </a:r>
                <a:r>
                  <a:rPr lang="hr-HR" sz="2400" dirty="0" smtClean="0"/>
                  <a:t> (IB) = </a:t>
                </a:r>
                <a:r>
                  <a:rPr lang="hr-HR" sz="2400" b="1" dirty="0" smtClean="0"/>
                  <a:t> </a:t>
                </a:r>
                <a:r>
                  <a:rPr lang="hr-HR" sz="2400" dirty="0" smtClean="0"/>
                  <a:t>učenika</a:t>
                </a:r>
              </a:p>
              <a:p>
                <a:pPr marL="800100" lvl="1" indent="-342900">
                  <a:spcBef>
                    <a:spcPts val="60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hr-HR" sz="2400" b="1" dirty="0" smtClean="0"/>
                  <a:t>42</a:t>
                </a:r>
                <a:r>
                  <a:rPr lang="hr-HR" sz="2400" dirty="0" smtClean="0"/>
                  <a:t> razreda</a:t>
                </a:r>
              </a:p>
              <a:p>
                <a:pPr marL="800100" lvl="1" indent="-342900">
                  <a:spcBef>
                    <a:spcPts val="60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hr-HR" sz="2400" b="1" dirty="0" smtClean="0"/>
                  <a:t>120</a:t>
                </a:r>
                <a:r>
                  <a:rPr lang="hr-HR" sz="2400" dirty="0" smtClean="0"/>
                  <a:t> zaposlenika</a:t>
                </a:r>
              </a:p>
              <a:p>
                <a:pPr marL="800100" lvl="1" indent="-342900">
                  <a:spcBef>
                    <a:spcPts val="60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hr-HR" sz="2400" b="1" dirty="0" smtClean="0"/>
                  <a:t>95 </a:t>
                </a:r>
                <a:r>
                  <a:rPr lang="hr-HR" sz="2400" dirty="0" smtClean="0"/>
                  <a:t>nastavnika</a:t>
                </a:r>
              </a:p>
              <a:p>
                <a:pPr marL="1257300" lvl="2" indent="-342900">
                  <a:spcBef>
                    <a:spcPts val="60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hr-HR" sz="2400" b="1" dirty="0" smtClean="0"/>
                  <a:t>24</a:t>
                </a:r>
                <a:r>
                  <a:rPr lang="hr-HR" sz="2400" dirty="0" smtClean="0"/>
                  <a:t> </a:t>
                </a:r>
                <a:r>
                  <a:rPr lang="hr-HR" sz="2400" dirty="0" smtClean="0"/>
                  <a:t>mentora,</a:t>
                </a:r>
                <a:r>
                  <a:rPr lang="hr-HR" sz="2400" b="1" dirty="0" smtClean="0"/>
                  <a:t> </a:t>
                </a:r>
                <a:r>
                  <a:rPr lang="hr-HR" sz="2400" b="1" dirty="0" smtClean="0"/>
                  <a:t>9 </a:t>
                </a:r>
                <a:r>
                  <a:rPr lang="hr-HR" sz="2400" dirty="0" smtClean="0"/>
                  <a:t>profesora savjetnika</a:t>
                </a:r>
              </a:p>
              <a:p>
                <a:pPr marL="1257300" lvl="2" indent="-342900">
                  <a:spcBef>
                    <a:spcPts val="60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hr-HR" sz="2400" b="1" dirty="0" smtClean="0"/>
                  <a:t>3</a:t>
                </a:r>
                <a:r>
                  <a:rPr lang="hr-HR" sz="2400" dirty="0" smtClean="0"/>
                  <a:t> magistra znanosti, </a:t>
                </a:r>
                <a:r>
                  <a:rPr lang="hr-HR" sz="2400" b="1" dirty="0" smtClean="0"/>
                  <a:t>3</a:t>
                </a:r>
                <a:r>
                  <a:rPr lang="hr-HR" sz="2400" dirty="0" smtClean="0"/>
                  <a:t> doktora znanosti</a:t>
                </a:r>
              </a:p>
              <a:p>
                <a:pPr lvl="2">
                  <a:spcBef>
                    <a:spcPts val="600"/>
                  </a:spcBef>
                  <a:spcAft>
                    <a:spcPts val="600"/>
                  </a:spcAft>
                </a:pPr>
                <a:endParaRPr lang="hr-HR" sz="2400" dirty="0" smtClean="0"/>
              </a:p>
              <a:p>
                <a:pPr marL="800100" lvl="1" indent="-342900">
                  <a:spcBef>
                    <a:spcPts val="60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hr-HR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14. 3. Dan škole (3.14 </a:t>
                </a:r>
                <a:r>
                  <a:rPr lang="hr-HR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-broj </a:t>
                </a:r>
                <a14:m>
                  <m:oMath xmlns:m="http://schemas.openxmlformats.org/officeDocument/2006/math">
                    <m:r>
                      <a:rPr lang="hr-HR" sz="28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𝛑</m:t>
                    </m:r>
                  </m:oMath>
                </a14:m>
                <a:r>
                  <a:rPr lang="hr-HR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</a:t>
                </a:r>
                <a:endParaRPr lang="hr-HR" sz="2200" dirty="0" smtClean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92" y="537166"/>
                <a:ext cx="8136904" cy="5201424"/>
              </a:xfrm>
              <a:prstGeom prst="rect">
                <a:avLst/>
              </a:prstGeom>
              <a:blipFill rotWithShape="1">
                <a:blip r:embed="rId2"/>
                <a:stretch>
                  <a:fillRect b="-2442"/>
                </a:stretch>
              </a:blip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90" y="5980080"/>
            <a:ext cx="470218" cy="46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21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5968228"/>
            <a:ext cx="4320480" cy="504056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accent1"/>
                </a:solidFill>
              </a:rPr>
              <a:t>Još o školi</a:t>
            </a:r>
            <a:endParaRPr lang="hr-HR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092" y="483488"/>
            <a:ext cx="8136904" cy="338554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hr-HR" sz="2200" dirty="0"/>
              <a:t>n</a:t>
            </a:r>
            <a:r>
              <a:rPr lang="hr-HR" sz="2200" dirty="0" smtClean="0"/>
              <a:t>astava u jednoj smjeni </a:t>
            </a:r>
            <a:r>
              <a:rPr lang="hr-HR" sz="2200" b="1" dirty="0" smtClean="0"/>
              <a:t>8:00 - 15:00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hr-HR" sz="2200" dirty="0"/>
              <a:t>k</a:t>
            </a:r>
            <a:r>
              <a:rPr lang="hr-HR" sz="2200" dirty="0" smtClean="0"/>
              <a:t>abinetska nastava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hr-HR" sz="2200" dirty="0" smtClean="0"/>
              <a:t>šest opremljenih </a:t>
            </a:r>
            <a:r>
              <a:rPr lang="hr-HR" sz="2200" b="1" dirty="0" smtClean="0"/>
              <a:t>informatičkih</a:t>
            </a:r>
            <a:r>
              <a:rPr lang="hr-HR" sz="2200" dirty="0" smtClean="0"/>
              <a:t> </a:t>
            </a:r>
            <a:r>
              <a:rPr lang="hr-HR" sz="2200" b="1" dirty="0" smtClean="0"/>
              <a:t>kabineta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hr-HR" sz="2200" b="1" dirty="0" smtClean="0"/>
              <a:t>laboratorij</a:t>
            </a:r>
            <a:r>
              <a:rPr lang="hr-HR" sz="2200" dirty="0" smtClean="0"/>
              <a:t> </a:t>
            </a:r>
            <a:r>
              <a:rPr lang="hr-HR" sz="2200" b="1" dirty="0" smtClean="0"/>
              <a:t>biologije i kemije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hr-HR" sz="2200" dirty="0"/>
              <a:t>d</a:t>
            </a:r>
            <a:r>
              <a:rPr lang="hr-HR" sz="2200" dirty="0" smtClean="0"/>
              <a:t>va </a:t>
            </a:r>
            <a:r>
              <a:rPr lang="hr-HR" sz="2200" b="1" dirty="0" smtClean="0"/>
              <a:t>fizikalna laboratorija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hr-HR" sz="2200" b="1" dirty="0"/>
              <a:t>d</a:t>
            </a:r>
            <a:r>
              <a:rPr lang="hr-HR" sz="2200" b="1" dirty="0" smtClean="0"/>
              <a:t>vije sportske dvorane </a:t>
            </a:r>
            <a:r>
              <a:rPr lang="hr-HR" sz="2200" dirty="0" smtClean="0"/>
              <a:t>i </a:t>
            </a:r>
            <a:r>
              <a:rPr lang="hr-HR" sz="2200" b="1" dirty="0" smtClean="0"/>
              <a:t>vanjski sportski tereni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hr-HR" sz="2200" b="1" dirty="0" smtClean="0"/>
              <a:t>knjižnica i čitaonica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92" y="4077072"/>
            <a:ext cx="3024187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46909"/>
            <a:ext cx="2749550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42" y="6021288"/>
            <a:ext cx="469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363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5968228"/>
            <a:ext cx="6192688" cy="504056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accent1"/>
                </a:solidFill>
              </a:rPr>
              <a:t>Priznanja</a:t>
            </a:r>
            <a:endParaRPr lang="hr-HR" dirty="0">
              <a:solidFill>
                <a:schemeClr val="accent1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42" y="6021288"/>
            <a:ext cx="469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43" y="1916832"/>
            <a:ext cx="2645598" cy="382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40768"/>
            <a:ext cx="2408237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4665"/>
            <a:ext cx="283525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051" y="4077072"/>
            <a:ext cx="2649672" cy="1858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445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6142" y="764704"/>
            <a:ext cx="7273925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43608" y="5968228"/>
            <a:ext cx="7704856" cy="504056"/>
          </a:xfrm>
        </p:spPr>
        <p:txBody>
          <a:bodyPr>
            <a:noAutofit/>
          </a:bodyPr>
          <a:lstStyle/>
          <a:p>
            <a:r>
              <a:rPr lang="hr-HR" sz="2800" dirty="0" smtClean="0">
                <a:solidFill>
                  <a:schemeClr val="accent1"/>
                </a:solidFill>
              </a:rPr>
              <a:t>25 godina </a:t>
            </a:r>
            <a:r>
              <a:rPr lang="hr-HR" sz="2800" dirty="0" smtClean="0">
                <a:solidFill>
                  <a:schemeClr val="accent1"/>
                </a:solidFill>
              </a:rPr>
              <a:t>IB-a</a:t>
            </a:r>
            <a:endParaRPr lang="hr-HR" sz="2800" dirty="0">
              <a:solidFill>
                <a:schemeClr val="accent1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42" y="6021288"/>
            <a:ext cx="469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368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624" y="692696"/>
            <a:ext cx="6768777" cy="49428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42" y="6021288"/>
            <a:ext cx="469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43608" y="5968228"/>
            <a:ext cx="7704856" cy="504056"/>
          </a:xfrm>
        </p:spPr>
        <p:txBody>
          <a:bodyPr>
            <a:noAutofit/>
          </a:bodyPr>
          <a:lstStyle/>
          <a:p>
            <a:r>
              <a:rPr lang="hr-HR" sz="2800" dirty="0" err="1" smtClean="0">
                <a:solidFill>
                  <a:schemeClr val="accent1"/>
                </a:solidFill>
              </a:rPr>
              <a:t>European</a:t>
            </a:r>
            <a:r>
              <a:rPr lang="hr-HR" sz="2800" dirty="0" smtClean="0">
                <a:solidFill>
                  <a:schemeClr val="accent1"/>
                </a:solidFill>
              </a:rPr>
              <a:t> talent </a:t>
            </a:r>
            <a:r>
              <a:rPr lang="hr-HR" sz="2800" dirty="0" err="1" smtClean="0">
                <a:solidFill>
                  <a:schemeClr val="accent1"/>
                </a:solidFill>
              </a:rPr>
              <a:t>point</a:t>
            </a:r>
            <a:endParaRPr lang="hr-HR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38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42" y="6021288"/>
            <a:ext cx="469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50416" y="5889778"/>
            <a:ext cx="7798048" cy="648072"/>
          </a:xfrm>
        </p:spPr>
        <p:txBody>
          <a:bodyPr>
            <a:normAutofit/>
          </a:bodyPr>
          <a:lstStyle/>
          <a:p>
            <a:r>
              <a:rPr lang="hr-HR" sz="3000" dirty="0" err="1" smtClean="0">
                <a:solidFill>
                  <a:schemeClr val="accent1"/>
                </a:solidFill>
              </a:rPr>
              <a:t>Natjecatelji.</a:t>
            </a:r>
            <a:r>
              <a:rPr lang="hr-HR" sz="3000" dirty="0" smtClean="0">
                <a:solidFill>
                  <a:schemeClr val="accent1"/>
                </a:solidFill>
              </a:rPr>
              <a:t>.</a:t>
            </a:r>
            <a:endParaRPr lang="hr-HR" sz="3000" dirty="0">
              <a:solidFill>
                <a:srgbClr val="0066FF"/>
              </a:solidFill>
            </a:endParaRPr>
          </a:p>
        </p:txBody>
      </p:sp>
      <p:pic>
        <p:nvPicPr>
          <p:cNvPr id="7" name="Picture 7" descr="C:\Users\ljcrnkovic\Pictures\MIOC\Mioc - natjecatelji i nagrađeni učenici\Nagrađeni olimpijci na Danu škole 2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7896543" cy="477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48" y="836712"/>
            <a:ext cx="5950766" cy="38164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64335"/>
            <a:ext cx="5865622" cy="31026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931" y="2242020"/>
            <a:ext cx="4965520" cy="33843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50" y="498292"/>
            <a:ext cx="7974190" cy="531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8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416" y="5889778"/>
            <a:ext cx="7293991" cy="648072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accent1"/>
                </a:solidFill>
              </a:rPr>
              <a:t>P</a:t>
            </a:r>
            <a:r>
              <a:rPr lang="hr-HR" sz="2800" dirty="0" smtClean="0">
                <a:solidFill>
                  <a:schemeClr val="accent1"/>
                </a:solidFill>
              </a:rPr>
              <a:t>rovođenje mature</a:t>
            </a:r>
            <a:endParaRPr lang="hr-HR" sz="28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092" y="548680"/>
            <a:ext cx="8077356" cy="45243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hr-HR" sz="800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hr-HR" sz="2400" dirty="0" smtClean="0"/>
              <a:t>ravnateljica: </a:t>
            </a:r>
            <a:r>
              <a:rPr lang="hr-HR" sz="2400" b="1" i="1" dirty="0" smtClean="0"/>
              <a:t>Ljiljana Crnković, prof</a:t>
            </a:r>
            <a:r>
              <a:rPr lang="hr-HR" sz="2400" b="1" i="1" dirty="0" smtClean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hr-HR" sz="800" b="1" i="1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hr-HR" sz="2000" dirty="0" smtClean="0"/>
              <a:t>pedagog </a:t>
            </a:r>
            <a:r>
              <a:rPr lang="hr-HR" sz="2000" dirty="0" smtClean="0"/>
              <a:t>/ ispitni koordinator za državnu maturu: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2000" dirty="0"/>
              <a:t>	</a:t>
            </a:r>
            <a:r>
              <a:rPr lang="hr-HR" sz="2000" dirty="0" smtClean="0"/>
              <a:t>		</a:t>
            </a:r>
            <a:r>
              <a:rPr lang="hr-HR" sz="2000" b="1" i="1" dirty="0" smtClean="0"/>
              <a:t>Snježana </a:t>
            </a:r>
            <a:r>
              <a:rPr lang="hr-HR" sz="2000" b="1" i="1" dirty="0" err="1" smtClean="0"/>
              <a:t>Žibert</a:t>
            </a:r>
            <a:r>
              <a:rPr lang="hr-HR" sz="2000" b="1" i="1" dirty="0" smtClean="0"/>
              <a:t>, prof.</a:t>
            </a:r>
            <a:endParaRPr lang="hr-HR" sz="2000" b="1" i="1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hr-HR" sz="2000" dirty="0" smtClean="0"/>
              <a:t>Koordinator </a:t>
            </a:r>
            <a:r>
              <a:rPr lang="hr-HR" sz="2000" dirty="0" smtClean="0"/>
              <a:t>- zamjenik IB DP:</a:t>
            </a:r>
            <a:r>
              <a:rPr lang="hr-HR" sz="2000" b="1" i="1" dirty="0"/>
              <a:t> </a:t>
            </a:r>
            <a:r>
              <a:rPr lang="hr-HR" sz="2000" b="1" dirty="0" smtClean="0"/>
              <a:t>Krunoslav Horvat</a:t>
            </a:r>
            <a:r>
              <a:rPr lang="hr-HR" sz="2000" b="1" i="1" dirty="0" smtClean="0"/>
              <a:t>, prof</a:t>
            </a:r>
            <a:r>
              <a:rPr lang="hr-HR" sz="2000" b="1" i="1" dirty="0" smtClean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hr-HR" sz="800" b="1" i="1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hr-HR" sz="2000" dirty="0" smtClean="0"/>
              <a:t>Voditelj / </a:t>
            </a:r>
            <a:r>
              <a:rPr lang="hr-HR" sz="2000" dirty="0" err="1" smtClean="0"/>
              <a:t>satničar</a:t>
            </a:r>
            <a:r>
              <a:rPr lang="hr-HR" sz="2000" dirty="0" smtClean="0"/>
              <a:t>: </a:t>
            </a:r>
            <a:r>
              <a:rPr lang="hr-HR" sz="2000" b="1" i="1" dirty="0" smtClean="0"/>
              <a:t>Nikola Dmitrović, prof.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hr-HR" sz="2000" b="1" i="1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hr-HR" sz="2000" b="1" i="1" dirty="0"/>
              <a:t>6</a:t>
            </a:r>
            <a:r>
              <a:rPr lang="hr-HR" sz="2000" b="1" i="1" dirty="0" smtClean="0"/>
              <a:t> nastavnika – sastavljači testova</a:t>
            </a:r>
            <a:endParaRPr lang="hr-HR" sz="2000" b="1" i="1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hr-HR" sz="2000" b="1" i="1" dirty="0" smtClean="0"/>
              <a:t>10 nastavnika – ispravljači DM</a:t>
            </a:r>
            <a:endParaRPr lang="hr-HR" sz="2000" b="1" i="1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90" y="5980080"/>
            <a:ext cx="470218" cy="46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72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Custom 1">
      <a:dk1>
        <a:sysClr val="windowText" lastClr="000000"/>
      </a:dk1>
      <a:lt1>
        <a:sysClr val="window" lastClr="FFFFFF"/>
      </a:lt1>
      <a:dk2>
        <a:srgbClr val="89C3E5"/>
      </a:dk2>
      <a:lt2>
        <a:srgbClr val="0070C0"/>
      </a:lt2>
      <a:accent1>
        <a:srgbClr val="FF0000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89C3E5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>
    <a:spDef>
      <a:spPr/>
      <a:bodyPr>
        <a:spAutoFit/>
      </a:bodyPr>
      <a:lstStyle>
        <a:defPPr>
          <a:defRPr dirty="0" smtClean="0"/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11182</TotalTime>
  <Words>557</Words>
  <Application>Microsoft Office PowerPoint</Application>
  <PresentationFormat>On-screen Show (4:3)</PresentationFormat>
  <Paragraphs>161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Aspect</vt:lpstr>
      <vt:lpstr>XV. gimnazija  2016./2017.</vt:lpstr>
      <vt:lpstr>O školi</vt:lpstr>
      <vt:lpstr>O školi</vt:lpstr>
      <vt:lpstr>Još o školi</vt:lpstr>
      <vt:lpstr>Priznanja</vt:lpstr>
      <vt:lpstr>25 godina IB-a</vt:lpstr>
      <vt:lpstr>European talent point</vt:lpstr>
      <vt:lpstr>Natjecatelji..</vt:lpstr>
      <vt:lpstr>Provođenje mature</vt:lpstr>
      <vt:lpstr>Dvije vanjski vrednovane mature</vt:lpstr>
      <vt:lpstr>Organizacija provođenja mature</vt:lpstr>
      <vt:lpstr>Kalendar provođenja mature</vt:lpstr>
      <vt:lpstr>Pripreme za DM</vt:lpstr>
      <vt:lpstr>Školska godina 14./15. </vt:lpstr>
      <vt:lpstr>Školska godina 15./16. </vt:lpstr>
      <vt:lpstr>Korištenje rezultata DM-a</vt:lpstr>
      <vt:lpstr>Pitanja</vt:lpstr>
    </vt:vector>
  </TitlesOfParts>
  <Company>XV. Gimnazija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XV. gimnazija Mladi kao budući stup društva</dc:title>
  <dc:creator>ndmitrovic</dc:creator>
  <cp:lastModifiedBy>Ljiljana Crnković</cp:lastModifiedBy>
  <cp:revision>312</cp:revision>
  <cp:lastPrinted>2012-03-07T11:22:05Z</cp:lastPrinted>
  <dcterms:created xsi:type="dcterms:W3CDTF">2012-03-06T18:11:29Z</dcterms:created>
  <dcterms:modified xsi:type="dcterms:W3CDTF">2017-03-22T11:47:43Z</dcterms:modified>
</cp:coreProperties>
</file>