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60" r:id="rId3"/>
    <p:sldId id="279" r:id="rId4"/>
    <p:sldId id="257" r:id="rId5"/>
    <p:sldId id="259" r:id="rId6"/>
    <p:sldId id="262" r:id="rId7"/>
    <p:sldId id="274" r:id="rId8"/>
    <p:sldId id="275" r:id="rId9"/>
    <p:sldId id="281" r:id="rId10"/>
    <p:sldId id="276" r:id="rId11"/>
    <p:sldId id="277" r:id="rId12"/>
    <p:sldId id="278" r:id="rId13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590" autoAdjust="0"/>
  </p:normalViewPr>
  <p:slideViewPr>
    <p:cSldViewPr>
      <p:cViewPr varScale="1">
        <p:scale>
          <a:sx n="81" d="100"/>
          <a:sy n="81" d="100"/>
        </p:scale>
        <p:origin x="-10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C85791-2728-4485-BE7F-7D732FD83F2E}" type="datetimeFigureOut">
              <a:rPr lang="hr-HR"/>
              <a:pPr>
                <a:defRPr/>
              </a:pPr>
              <a:t>23.11.2012.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 smtClean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smtClean="0"/>
              <a:t>Uredite stilove teksta matrice</a:t>
            </a:r>
          </a:p>
          <a:p>
            <a:pPr lvl="1"/>
            <a:r>
              <a:rPr lang="hr-HR" noProof="0" smtClean="0"/>
              <a:t>Druga razina</a:t>
            </a:r>
          </a:p>
          <a:p>
            <a:pPr lvl="2"/>
            <a:r>
              <a:rPr lang="hr-HR" noProof="0" smtClean="0"/>
              <a:t>Treća razina</a:t>
            </a:r>
          </a:p>
          <a:p>
            <a:pPr lvl="3"/>
            <a:r>
              <a:rPr lang="hr-HR" noProof="0" smtClean="0"/>
              <a:t>Četvrta razina</a:t>
            </a:r>
          </a:p>
          <a:p>
            <a:pPr lvl="4"/>
            <a:r>
              <a:rPr lang="hr-HR" noProof="0" smtClean="0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D0D624-0984-476B-A15E-12C4F650A03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1342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28676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A42F88-5326-4415-9A55-7143EF040FE7}" type="slidenum">
              <a:rPr lang="hr-H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hr-H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C37D9-4701-4C6E-A0C1-09C539CCD6D6}" type="datetimeFigureOut">
              <a:rPr lang="hr-HR"/>
              <a:pPr>
                <a:defRPr/>
              </a:pPr>
              <a:t>23.11.2012.</a:t>
            </a:fld>
            <a:endParaRPr lang="hr-H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Mislav Vuletić</a:t>
            </a:r>
          </a:p>
          <a:p>
            <a:pPr>
              <a:defRPr/>
            </a:pPr>
            <a:r>
              <a:rPr lang="hr-HR"/>
              <a:t>XV. </a:t>
            </a:r>
            <a:r>
              <a:rPr lang="hr-HR" err="1"/>
              <a:t>gymnasium</a:t>
            </a: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A213C-E31F-491C-95C3-6C7D8EAF117C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54188-AA3B-4614-B9EF-5DB3FD2614C1}" type="datetimeFigureOut">
              <a:rPr lang="hr-HR"/>
              <a:pPr>
                <a:defRPr/>
              </a:pPr>
              <a:t>23.11.2012.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Mislav Vuletić</a:t>
            </a:r>
          </a:p>
          <a:p>
            <a:pPr>
              <a:defRPr/>
            </a:pPr>
            <a:r>
              <a:rPr lang="hr-HR"/>
              <a:t>XV. gymnasium</a:t>
            </a: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C678C-7318-4667-8CAF-94E9D2A0067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window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2057400"/>
            <a:ext cx="6400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AAF24D-6BE6-4A2A-B4BB-022E067B11CF}" type="datetimeFigureOut">
              <a:rPr lang="hr-HR"/>
              <a:pPr>
                <a:defRPr/>
              </a:pPr>
              <a:t>23.11.2012.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r-HR"/>
              <a:t>Mislav Vuletić</a:t>
            </a:r>
          </a:p>
          <a:p>
            <a:pPr>
              <a:defRPr/>
            </a:pPr>
            <a:r>
              <a:rPr lang="hr-HR"/>
              <a:t>XV. </a:t>
            </a:r>
            <a:r>
              <a:rPr lang="hr-HR" err="1"/>
              <a:t>gymnasium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438" y="63642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71AD2E-0513-496B-86F8-DFC7AE4B5FA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 cap="all" spc="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indent="-2730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v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info.hazu.hr/sbilinski_biografija" TargetMode="External"/><Relationship Id="rId3" Type="http://schemas.openxmlformats.org/officeDocument/2006/relationships/hyperlink" Target="http://en.wikipedia.org/wiki/Johnson_solid" TargetMode="External"/><Relationship Id="rId7" Type="http://schemas.openxmlformats.org/officeDocument/2006/relationships/hyperlink" Target="http://web.math.pmf.unizg.hr/glasnik/33.2/33214.pdf" TargetMode="External"/><Relationship Id="rId2" Type="http://schemas.openxmlformats.org/officeDocument/2006/relationships/hyperlink" Target="http://en.wikipedia.org/wiki/Archimedean_soli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Polyhedron" TargetMode="External"/><Relationship Id="rId11" Type="http://schemas.openxmlformats.org/officeDocument/2006/relationships/hyperlink" Target="http://web.math.pmf.unizg.hr/glasnik/glascro.html" TargetMode="External"/><Relationship Id="rId5" Type="http://schemas.openxmlformats.org/officeDocument/2006/relationships/hyperlink" Target="http://en.wikipedia.org/wiki/Rhombicuboctahedron" TargetMode="External"/><Relationship Id="rId10" Type="http://schemas.openxmlformats.org/officeDocument/2006/relationships/hyperlink" Target="http://hrcak.srce.hr/glasnik-matematicki" TargetMode="External"/><Relationship Id="rId4" Type="http://schemas.openxmlformats.org/officeDocument/2006/relationships/hyperlink" Target="http://en.wikipedia.org/wiki/Elongated_square_gyrobicupola" TargetMode="External"/><Relationship Id="rId9" Type="http://schemas.openxmlformats.org/officeDocument/2006/relationships/hyperlink" Target="http://www.hdgg.hr/kog/kogk3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11" Type="http://schemas.openxmlformats.org/officeDocument/2006/relationships/image" Target="../media/image21.gif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71600" y="1858963"/>
            <a:ext cx="6400800" cy="1295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cap="none" dirty="0" smtClean="0"/>
              <a:t>Stanko Bilinski:</a:t>
            </a:r>
            <a:br>
              <a:rPr lang="hr-HR" cap="none" dirty="0" smtClean="0"/>
            </a:br>
            <a:r>
              <a:rPr lang="hr-HR" cap="none" dirty="0" smtClean="0"/>
              <a:t>Semi-regular convex polyhedron</a:t>
            </a:r>
            <a:endParaRPr lang="hr-HR" cap="none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1300" dirty="0" smtClean="0"/>
              <a:t>XV. gimnazija, Zagreb, Croatia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r-HR" sz="1300" dirty="0" smtClean="0"/>
              <a:t>Kristijan Štefanec &amp; Mislav Vuletić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r-HR" sz="1300" dirty="0" smtClean="0"/>
              <a:t>Mentors: Buga Mikšić &amp; Vesna </a:t>
            </a:r>
            <a:r>
              <a:rPr lang="hr-HR" sz="1300" dirty="0" err="1" smtClean="0"/>
              <a:t>Ovčina</a:t>
            </a:r>
            <a:endParaRPr lang="hr-HR" sz="13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hr-HR" sz="13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5616" y="4077072"/>
            <a:ext cx="6400800" cy="685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400" cap="none" dirty="0" smtClean="0"/>
              <a:t>Pseudorhombicuboctahedron</a:t>
            </a:r>
            <a:r>
              <a:rPr lang="hr-HR" sz="6000" cap="none" dirty="0" smtClean="0"/>
              <a:t> is NOT an archimedean solid!</a:t>
            </a:r>
            <a:br>
              <a:rPr lang="hr-HR" sz="6000" cap="none" dirty="0" smtClean="0"/>
            </a:br>
            <a:r>
              <a:rPr lang="hr-HR" cap="none" dirty="0" smtClean="0"/>
              <a:t>It is a Johnson solid!</a:t>
            </a:r>
            <a:endParaRPr lang="hr-HR" cap="none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03648" y="2276872"/>
            <a:ext cx="6400800" cy="1295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6600" cap="none" dirty="0" smtClean="0"/>
              <a:t>Hope you enjoyed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6400800" cy="762000"/>
          </a:xfrm>
        </p:spPr>
        <p:txBody>
          <a:bodyPr/>
          <a:lstStyle/>
          <a:p>
            <a:r>
              <a:rPr lang="hr-HR" dirty="0" smtClean="0"/>
              <a:t>Kristijan Štefanec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03648" y="3933056"/>
            <a:ext cx="6400800" cy="37893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1800" cap="none" dirty="0" smtClean="0">
                <a:hlinkClick r:id="rId2"/>
              </a:rPr>
              <a:t>http://en.wikipedia.org/wiki/Archimedean_solid</a:t>
            </a:r>
            <a:r>
              <a:rPr lang="hr-HR" sz="1800" cap="none" dirty="0" smtClean="0"/>
              <a:t/>
            </a:r>
            <a:br>
              <a:rPr lang="hr-HR" sz="1800" cap="none" dirty="0" smtClean="0"/>
            </a:br>
            <a:r>
              <a:rPr lang="hr-HR" sz="1800" cap="none" dirty="0" smtClean="0">
                <a:hlinkClick r:id="rId3"/>
              </a:rPr>
              <a:t>http://en.wikipedia.org/wiki/Johnson_solid</a:t>
            </a:r>
            <a:r>
              <a:rPr lang="hr-HR" sz="1800" cap="none" dirty="0" smtClean="0"/>
              <a:t/>
            </a:r>
            <a:br>
              <a:rPr lang="hr-HR" sz="1800" cap="none" dirty="0" smtClean="0"/>
            </a:br>
            <a:r>
              <a:rPr lang="hr-HR" sz="1800" cap="none" dirty="0" smtClean="0">
                <a:hlinkClick r:id="rId4"/>
              </a:rPr>
              <a:t>http://en.wikipedia.org/wiki/Elongated_square_gyrobicupola</a:t>
            </a:r>
            <a:r>
              <a:rPr lang="hr-HR" sz="1800" cap="none" dirty="0" smtClean="0"/>
              <a:t/>
            </a:r>
            <a:br>
              <a:rPr lang="hr-HR" sz="1800" cap="none" dirty="0" smtClean="0"/>
            </a:br>
            <a:r>
              <a:rPr lang="hr-HR" sz="1800" cap="none" dirty="0" smtClean="0">
                <a:hlinkClick r:id="rId5"/>
              </a:rPr>
              <a:t>http://en.wikipedia.org/wiki/Rhombicuboctahedron</a:t>
            </a:r>
            <a:r>
              <a:rPr lang="hr-HR" sz="1800" cap="none" dirty="0" smtClean="0"/>
              <a:t/>
            </a:r>
            <a:br>
              <a:rPr lang="hr-HR" sz="1800" cap="none" dirty="0" smtClean="0"/>
            </a:br>
            <a:r>
              <a:rPr lang="hr-HR" sz="1800" cap="none" dirty="0" smtClean="0">
                <a:hlinkClick r:id="rId6"/>
              </a:rPr>
              <a:t>http://en.wikipedia.org/wiki/Polyhedron</a:t>
            </a:r>
            <a:r>
              <a:rPr lang="hr-HR" sz="1800" cap="none" dirty="0" smtClean="0"/>
              <a:t/>
            </a:r>
            <a:br>
              <a:rPr lang="hr-HR" sz="1800" cap="none" dirty="0" smtClean="0"/>
            </a:br>
            <a:r>
              <a:rPr lang="hr-HR" sz="1800" cap="none" dirty="0" smtClean="0">
                <a:hlinkClick r:id="rId7"/>
              </a:rPr>
              <a:t>http://web.math.pmf.unizg.hr/glasnik/33.2/33214.pdf</a:t>
            </a:r>
            <a:r>
              <a:rPr lang="hr-HR" sz="1800" cap="none" dirty="0" smtClean="0"/>
              <a:t/>
            </a:r>
            <a:br>
              <a:rPr lang="hr-HR" sz="1800" cap="none" dirty="0" smtClean="0"/>
            </a:br>
            <a:r>
              <a:rPr lang="hr-HR" sz="1800" cap="none" dirty="0" smtClean="0">
                <a:hlinkClick r:id="rId8"/>
              </a:rPr>
              <a:t>http://info.hazu.hr/sbilinski_biografija</a:t>
            </a:r>
            <a:r>
              <a:rPr lang="hr-HR" sz="1800" cap="none" dirty="0" smtClean="0"/>
              <a:t/>
            </a:r>
            <a:br>
              <a:rPr lang="hr-HR" sz="1800" cap="none" dirty="0" smtClean="0"/>
            </a:br>
            <a:r>
              <a:rPr lang="hr-HR" sz="1800" cap="none" dirty="0" smtClean="0">
                <a:hlinkClick r:id="rId9"/>
              </a:rPr>
              <a:t>http://www.hdgg.hr/kog/kogk3.htm</a:t>
            </a:r>
            <a:r>
              <a:rPr lang="hr-HR" sz="1800" cap="none" dirty="0" smtClean="0"/>
              <a:t/>
            </a:r>
            <a:br>
              <a:rPr lang="hr-HR" sz="1800" cap="none" dirty="0" smtClean="0"/>
            </a:br>
            <a:r>
              <a:rPr lang="hr-HR" sz="1800" cap="none" dirty="0" smtClean="0">
                <a:hlinkClick r:id="rId10"/>
              </a:rPr>
              <a:t>http://hrcak.srce.hr/glasnik-matematicki</a:t>
            </a:r>
            <a:r>
              <a:rPr lang="hr-HR" sz="1800" cap="none" dirty="0" smtClean="0"/>
              <a:t/>
            </a:r>
            <a:br>
              <a:rPr lang="hr-HR" sz="1800" cap="none" dirty="0" smtClean="0"/>
            </a:br>
            <a:r>
              <a:rPr lang="hr-HR" sz="1800" cap="none" dirty="0" smtClean="0">
                <a:hlinkClick r:id="rId11"/>
              </a:rPr>
              <a:t>http://web.math.pmf.unizg.hr/glasnik/glascro.html</a:t>
            </a:r>
            <a:r>
              <a:rPr lang="hr-HR" sz="1800" cap="none" dirty="0" smtClean="0"/>
              <a:t/>
            </a:r>
            <a:br>
              <a:rPr lang="hr-HR" sz="1800" cap="none" dirty="0" smtClean="0"/>
            </a:br>
            <a:r>
              <a:rPr lang="hr-HR" cap="none" dirty="0" smtClean="0"/>
              <a:t/>
            </a:r>
            <a:br>
              <a:rPr lang="hr-HR" cap="none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3779912" y="1052736"/>
            <a:ext cx="151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/>
              <a:t>Sources: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96702" y="1124744"/>
            <a:ext cx="64008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dirty="0" smtClean="0"/>
              <a:t>Stanko </a:t>
            </a:r>
            <a:r>
              <a:rPr lang="hr-HR" dirty="0" err="1" smtClean="0"/>
              <a:t>bilinski</a:t>
            </a:r>
            <a:endParaRPr lang="hr-HR" dirty="0"/>
          </a:p>
        </p:txBody>
      </p:sp>
      <p:sp>
        <p:nvSpPr>
          <p:cNvPr id="5123" name="TekstniOkvir 2"/>
          <p:cNvSpPr txBox="1">
            <a:spLocks noChangeArrowheads="1"/>
          </p:cNvSpPr>
          <p:nvPr/>
        </p:nvSpPr>
        <p:spPr bwMode="auto">
          <a:xfrm>
            <a:off x="833033" y="2060848"/>
            <a:ext cx="71294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200" dirty="0" err="1"/>
              <a:t>Born</a:t>
            </a:r>
            <a:r>
              <a:rPr lang="hr-HR" sz="3200" dirty="0"/>
              <a:t> </a:t>
            </a:r>
            <a:r>
              <a:rPr lang="hr-HR" sz="3200" dirty="0" err="1"/>
              <a:t>in</a:t>
            </a:r>
            <a:r>
              <a:rPr lang="hr-HR" sz="3200" dirty="0"/>
              <a:t> Našice(22.4.1909.)</a:t>
            </a:r>
          </a:p>
          <a:p>
            <a:r>
              <a:rPr lang="hr-HR" sz="3200" dirty="0"/>
              <a:t>	</a:t>
            </a:r>
            <a:r>
              <a:rPr lang="hr-HR" sz="3200" dirty="0" err="1"/>
              <a:t>Died</a:t>
            </a:r>
            <a:r>
              <a:rPr lang="hr-HR" sz="3200" dirty="0"/>
              <a:t> </a:t>
            </a:r>
            <a:r>
              <a:rPr lang="hr-HR" sz="3200" dirty="0" err="1"/>
              <a:t>in</a:t>
            </a:r>
            <a:r>
              <a:rPr lang="hr-HR" sz="3200" dirty="0"/>
              <a:t> Varaždin(6.4.1998.)</a:t>
            </a:r>
          </a:p>
          <a:p>
            <a:r>
              <a:rPr lang="hr-HR" sz="3200" dirty="0" err="1"/>
              <a:t>Was</a:t>
            </a:r>
            <a:r>
              <a:rPr lang="hr-HR" sz="3200" dirty="0"/>
              <a:t> a </a:t>
            </a:r>
            <a:r>
              <a:rPr lang="hr-HR" sz="3200" dirty="0" err="1"/>
              <a:t>regular</a:t>
            </a:r>
            <a:r>
              <a:rPr lang="hr-HR" sz="3200" dirty="0"/>
              <a:t> </a:t>
            </a:r>
            <a:r>
              <a:rPr lang="hr-HR" sz="3200" dirty="0" err="1"/>
              <a:t>professor</a:t>
            </a:r>
            <a:r>
              <a:rPr lang="hr-HR" sz="3200" dirty="0"/>
              <a:t> </a:t>
            </a:r>
            <a:r>
              <a:rPr lang="hr-HR" sz="3200" dirty="0" err="1"/>
              <a:t>in</a:t>
            </a:r>
            <a:r>
              <a:rPr lang="hr-HR" sz="3200" dirty="0"/>
              <a:t> Zagreb</a:t>
            </a:r>
          </a:p>
          <a:p>
            <a:r>
              <a:rPr lang="hr-HR" sz="3200" dirty="0"/>
              <a:t> </a:t>
            </a:r>
            <a:r>
              <a:rPr lang="hr-HR" sz="2400" dirty="0" smtClean="0"/>
              <a:t>He taught </a:t>
            </a:r>
            <a:r>
              <a:rPr lang="hr-HR" sz="2400" dirty="0"/>
              <a:t>the </a:t>
            </a:r>
            <a:r>
              <a:rPr lang="hr-HR" sz="2400" dirty="0" smtClean="0"/>
              <a:t>headmaster of</a:t>
            </a:r>
            <a:r>
              <a:rPr lang="hr-HR" sz="2400" dirty="0"/>
              <a:t> </a:t>
            </a:r>
            <a:r>
              <a:rPr lang="hr-HR" sz="2400" dirty="0" smtClean="0"/>
              <a:t>XV</a:t>
            </a:r>
            <a:r>
              <a:rPr lang="hr-HR" sz="2400" dirty="0"/>
              <a:t>. </a:t>
            </a:r>
            <a:r>
              <a:rPr lang="hr-HR" sz="2400" dirty="0" smtClean="0"/>
              <a:t>gymnasium</a:t>
            </a:r>
            <a:endParaRPr lang="hr-HR" sz="2400" dirty="0"/>
          </a:p>
          <a:p>
            <a:r>
              <a:rPr lang="hr-HR" sz="2400" smtClean="0"/>
              <a:t>Not very well known </a:t>
            </a:r>
            <a:r>
              <a:rPr lang="hr-HR" sz="2400" dirty="0" smtClean="0"/>
              <a:t>in Croatia, but</a:t>
            </a:r>
            <a:endParaRPr lang="hr-HR" sz="2400" dirty="0"/>
          </a:p>
          <a:p>
            <a:r>
              <a:rPr lang="hr-HR" sz="2400" dirty="0" smtClean="0"/>
              <a:t>in </a:t>
            </a:r>
            <a:r>
              <a:rPr lang="hr-HR" sz="2400" dirty="0"/>
              <a:t>2010. a monument </a:t>
            </a:r>
            <a:r>
              <a:rPr lang="hr-HR" sz="2400" dirty="0" err="1"/>
              <a:t>was</a:t>
            </a:r>
            <a:r>
              <a:rPr lang="hr-HR" sz="2400" dirty="0"/>
              <a:t> </a:t>
            </a:r>
            <a:r>
              <a:rPr lang="hr-HR" sz="2400" dirty="0" err="1"/>
              <a:t>raised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his</a:t>
            </a:r>
            <a:endParaRPr lang="hr-HR" sz="2400" dirty="0"/>
          </a:p>
          <a:p>
            <a:r>
              <a:rPr lang="hr-HR" sz="2400" dirty="0"/>
              <a:t>	</a:t>
            </a:r>
            <a:r>
              <a:rPr lang="hr-HR" sz="2400" dirty="0" err="1"/>
              <a:t>honor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a </a:t>
            </a:r>
            <a:r>
              <a:rPr lang="hr-HR" sz="2400" dirty="0" err="1"/>
              <a:t>street</a:t>
            </a:r>
            <a:r>
              <a:rPr lang="hr-HR" sz="2400" dirty="0"/>
              <a:t> </a:t>
            </a:r>
            <a:r>
              <a:rPr lang="hr-HR" sz="2400" dirty="0" err="1"/>
              <a:t>was</a:t>
            </a:r>
            <a:r>
              <a:rPr lang="hr-HR" sz="2400" dirty="0"/>
              <a:t> </a:t>
            </a:r>
            <a:r>
              <a:rPr lang="hr-HR" sz="2400" dirty="0" err="1"/>
              <a:t>named</a:t>
            </a:r>
            <a:r>
              <a:rPr lang="hr-HR" sz="2400" dirty="0"/>
              <a:t> </a:t>
            </a:r>
          </a:p>
          <a:p>
            <a:r>
              <a:rPr lang="hr-HR" sz="2400" dirty="0"/>
              <a:t>		</a:t>
            </a:r>
            <a:r>
              <a:rPr lang="hr-HR" sz="2400" dirty="0" err="1"/>
              <a:t>after</a:t>
            </a:r>
            <a:r>
              <a:rPr lang="hr-HR" sz="2400" dirty="0"/>
              <a:t> </a:t>
            </a:r>
            <a:r>
              <a:rPr lang="hr-HR" sz="2400" dirty="0" err="1"/>
              <a:t>him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Našice</a:t>
            </a:r>
          </a:p>
          <a:p>
            <a:endParaRPr lang="hr-HR" sz="3200" dirty="0"/>
          </a:p>
        </p:txBody>
      </p:sp>
      <p:pic>
        <p:nvPicPr>
          <p:cNvPr id="5124" name="Picture 6" descr="http://www.hdgg.hr/kog/kog3gif/bilinski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45023">
            <a:off x="6112050" y="2906713"/>
            <a:ext cx="21780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6780150" y="855024"/>
            <a:ext cx="987549" cy="214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dirty="0" smtClean="0"/>
              <a:t>Part 2</a:t>
            </a:r>
            <a:endParaRPr lang="hr-HR" dirty="0"/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1116013" y="1989138"/>
            <a:ext cx="69119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r-HR" sz="3200"/>
          </a:p>
          <a:p>
            <a:r>
              <a:rPr lang="hr-HR" sz="3200"/>
              <a:t>He posted: 47 scientific reports</a:t>
            </a:r>
          </a:p>
          <a:p>
            <a:r>
              <a:rPr lang="hr-HR" sz="3200"/>
              <a:t>		7 expert reports</a:t>
            </a:r>
          </a:p>
          <a:p>
            <a:r>
              <a:rPr lang="hr-HR" sz="3200"/>
              <a:t>		2 textbooks</a:t>
            </a:r>
          </a:p>
          <a:p>
            <a:r>
              <a:rPr lang="hr-HR" sz="3200"/>
              <a:t>		4 obituaries</a:t>
            </a:r>
          </a:p>
        </p:txBody>
      </p:sp>
      <p:pic>
        <p:nvPicPr>
          <p:cNvPr id="6148" name="Picture 2" descr="http://www.hdgg.hr/kog/kog3gif/fig13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788" y="2420938"/>
            <a:ext cx="16557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6" descr="http://www.hdgg.hr/kog/kog3gif/fig1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788" y="1125538"/>
            <a:ext cx="1655762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http://www.hdgg.hr/kog/kog3gif/sliep1a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673797">
            <a:off x="4981575" y="2843213"/>
            <a:ext cx="15573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0" descr="http://www.hdgg.hr/kog/kog3gif/lapaine2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8888" y="1125538"/>
            <a:ext cx="1944687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2" descr="http://hrcak.srce.hr/logo/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3141663"/>
            <a:ext cx="1855788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31119" y="1124744"/>
            <a:ext cx="64008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cap="none" dirty="0" smtClean="0"/>
              <a:t>One of his expert works</a:t>
            </a:r>
            <a:endParaRPr lang="hr-HR" dirty="0"/>
          </a:p>
        </p:txBody>
      </p:sp>
      <p:sp>
        <p:nvSpPr>
          <p:cNvPr id="8" name="Explosion 2 7"/>
          <p:cNvSpPr/>
          <p:nvPr/>
        </p:nvSpPr>
        <p:spPr>
          <a:xfrm rot="20668618">
            <a:off x="1427163" y="2474913"/>
            <a:ext cx="6208712" cy="269875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rgbClr val="FFFF00"/>
                </a:solidFill>
                <a:latin typeface="Showcard Gothic" pitchFamily="82" charset="0"/>
                <a:cs typeface="Aharoni" pitchFamily="2" charset="-79"/>
              </a:rPr>
              <a:t>NEW ARCHIMEDEAN SOLID!?!?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26000">
              <a:schemeClr val="bg1">
                <a:lumMod val="0"/>
                <a:lumOff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58900" y="908720"/>
            <a:ext cx="64008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cap="none" dirty="0" err="1" smtClean="0"/>
              <a:t>Archimedean</a:t>
            </a:r>
            <a:r>
              <a:rPr lang="hr-HR" cap="none" dirty="0" smtClean="0"/>
              <a:t> </a:t>
            </a:r>
            <a:r>
              <a:rPr lang="hr-HR" cap="none" dirty="0" err="1" smtClean="0"/>
              <a:t>solids</a:t>
            </a:r>
            <a:endParaRPr lang="hr-HR" cap="none" dirty="0"/>
          </a:p>
        </p:txBody>
      </p:sp>
      <p:pic>
        <p:nvPicPr>
          <p:cNvPr id="8195" name="Picture 10" descr="http://1.bp.blogspot.com/-uOcwmCunFk8/TZSUQO0WHII/AAAAAAAAALc/zQH6EJiihyU/s1600/ARCHIMEDEAN+SOLIDS+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2276872"/>
            <a:ext cx="5519638" cy="359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05677" y="1649202"/>
            <a:ext cx="6773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 smtClean="0"/>
              <a:t>Archimedean</a:t>
            </a:r>
            <a:r>
              <a:rPr lang="hr-HR" sz="2000" dirty="0" smtClean="0"/>
              <a:t> </a:t>
            </a:r>
            <a:r>
              <a:rPr lang="hr-HR" sz="2000" dirty="0" err="1" smtClean="0"/>
              <a:t>solids</a:t>
            </a:r>
            <a:r>
              <a:rPr lang="hr-HR" sz="2000" dirty="0" smtClean="0"/>
              <a:t> are </a:t>
            </a:r>
            <a:r>
              <a:rPr lang="hr-HR" sz="2000" dirty="0" err="1" smtClean="0"/>
              <a:t>regular</a:t>
            </a:r>
            <a:r>
              <a:rPr lang="hr-HR" sz="2000" dirty="0" smtClean="0"/>
              <a:t> </a:t>
            </a:r>
            <a:r>
              <a:rPr lang="hr-HR" sz="2000" dirty="0" err="1" smtClean="0"/>
              <a:t>convex</a:t>
            </a:r>
            <a:r>
              <a:rPr lang="hr-HR" sz="2000" dirty="0" smtClean="0"/>
              <a:t> </a:t>
            </a:r>
            <a:r>
              <a:rPr lang="hr-HR" sz="2000" dirty="0" err="1" smtClean="0"/>
              <a:t>polyhedrons</a:t>
            </a:r>
            <a:r>
              <a:rPr lang="hr-HR" sz="2000" dirty="0" smtClean="0"/>
              <a:t>, </a:t>
            </a:r>
            <a:r>
              <a:rPr lang="hr-HR" sz="2000" dirty="0" err="1" smtClean="0"/>
              <a:t>that</a:t>
            </a:r>
            <a:r>
              <a:rPr lang="hr-HR" sz="2000" dirty="0" smtClean="0"/>
              <a:t> </a:t>
            </a:r>
            <a:r>
              <a:rPr lang="hr-HR" sz="2000" dirty="0" err="1" smtClean="0"/>
              <a:t>are</a:t>
            </a:r>
            <a:r>
              <a:rPr lang="hr-HR" sz="2000" dirty="0"/>
              <a:t> </a:t>
            </a:r>
            <a:r>
              <a:rPr lang="hr-HR" sz="2000" dirty="0" err="1" smtClean="0"/>
              <a:t>made</a:t>
            </a:r>
            <a:r>
              <a:rPr lang="hr-HR" sz="2000" smtClean="0"/>
              <a:t> 		of</a:t>
            </a:r>
            <a:r>
              <a:rPr lang="hr-HR" sz="2000" dirty="0" smtClean="0"/>
              <a:t> </a:t>
            </a:r>
            <a:r>
              <a:rPr lang="hr-HR" sz="2000" dirty="0" err="1" smtClean="0"/>
              <a:t>two</a:t>
            </a:r>
            <a:r>
              <a:rPr lang="hr-HR" sz="2000" dirty="0" smtClean="0"/>
              <a:t> or more </a:t>
            </a:r>
            <a:r>
              <a:rPr lang="hr-HR" sz="2000" dirty="0" err="1" smtClean="0"/>
              <a:t>regular</a:t>
            </a:r>
            <a:r>
              <a:rPr lang="hr-HR" sz="2000" dirty="0" smtClean="0"/>
              <a:t> </a:t>
            </a:r>
            <a:r>
              <a:rPr lang="hr-HR" sz="2000" dirty="0" err="1" smtClean="0"/>
              <a:t>polygons</a:t>
            </a:r>
            <a:endParaRPr lang="hr-HR" sz="2000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cap="none" dirty="0" smtClean="0"/>
              <a:t>Archimedean Solids</a:t>
            </a:r>
            <a:endParaRPr lang="hr-HR" cap="none" dirty="0"/>
          </a:p>
        </p:txBody>
      </p:sp>
      <p:pic>
        <p:nvPicPr>
          <p:cNvPr id="9219" name="Picture 2" descr="File:Truncatedtetrahedron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9500" y="1979613"/>
            <a:ext cx="10810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ile:Cuboctahedron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975" y="1979613"/>
            <a:ext cx="10795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ile:Truncatedhexahedron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838" y="1979613"/>
            <a:ext cx="10795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ile:Truncatedoctahedron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700" y="1979613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File:Truncatedcuboctahedron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813" y="3284538"/>
            <a:ext cx="10795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upload.wikimedia.org/wikipedia/commons/0/08/Rhombicuboctahedron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1613" y="1979613"/>
            <a:ext cx="10810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ile:Snubhexahedroncw.gif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60700" y="324008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File:Icosidodecahedron.gif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3" y="324008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File:Truncateddodecahedron.gif"/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324008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File:Truncatedicosahedron.gif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0" y="4500563"/>
            <a:ext cx="10810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File:Rhombicosidodecahedron.gif"/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450912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File:Truncatedicosidodecahedron.gif"/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3" y="450056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File:Snubdodecahedroncw.gif"/>
          <p:cNvPicPr>
            <a:picLocks noChangeAspect="1" noChangeArrowheads="1" noCrop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450056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71472" y="785794"/>
            <a:ext cx="784887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Rhombicuboctahedron</a:t>
            </a:r>
            <a:endParaRPr lang="en-US" sz="4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0.00532 C 0.01945 0.01156 0.0349 0.01688 0.04497 0.03007 C 0.05538 0.04372 0.06424 0.06245 0.07326 0.08096 C 0.08212 0.0997 0.08438 0.11797 0.08698 0.13786 C 0.08941 0.15591 0.09149 0.17719 0.08646 0.19708 C 0.08333 0.21651 0.07344 0.23594 0.06198 0.25399 C 0.05139 0.26972 0.03715 0.28406 0.02222 0.29632 C 0.00747 0.30835 -0.00885 0.31667 -0.02465 0.32107 C -0.04149 0.32639 -0.05833 0.32685 -0.07396 0.3213 C -0.08924 0.31667 -0.10399 0.30881 -0.11441 0.29539 C -0.12587 0.2836 -0.13489 0.26324 -0.1401 0.24589 C -0.14653 0.22993 -0.15121 0.20957 -0.14965 0.18922 C -0.14826 0.16955 -0.13976 0.15128 -0.12552 0.13648 C -0.11076 0.12352 -0.09305 0.12075 -0.07917 0.1256 C -0.06667 0.13185 -0.05451 0.14457 -0.04774 0.16354 C -0.04132 0.18413 -0.03698 0.20263 -0.03906 0.22206 C -0.04114 0.24103 -0.03889 0.24288 -0.05937 0.27758 C -0.07691 0.31182 -0.10278 0.31899 -0.11684 0.32755 C -0.1316 0.33587 -0.14549 0.33634 -0.16198 0.33796 C -0.18038 0.33934 -0.19722 0.33287 -0.21111 0.32523 C -0.22378 0.31783 -0.23246 0.30488 -0.24496 0.28313 C -0.25642 0.26069 -0.26024 0.24867 -0.26597 0.22947 C -0.2717 0.21096 -0.27691 0.19292 -0.28264 0.17464 " pathEditMode="relative" rAng="-1323738" ptsTypes="fffffffffffffffffffffff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0" y="19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" dur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" dur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" dur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0" dur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3" dur="1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6" dur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9" dur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2" dur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5" dur="1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8" dur="1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1" dur="1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cap="none" dirty="0" smtClean="0"/>
              <a:t>Pseudorhombicuboctahedron</a:t>
            </a:r>
            <a:endParaRPr lang="hr-HR" cap="none" dirty="0"/>
          </a:p>
        </p:txBody>
      </p:sp>
      <p:pic>
        <p:nvPicPr>
          <p:cNvPr id="10243" name="Picture 2" descr="File:Small rhombicuboctahedron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2565400"/>
            <a:ext cx="189230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File:Exploded rhombicuboctahedron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375" y="2276475"/>
            <a:ext cx="173037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File:Pseudorhombicuboctahedron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5" y="2708275"/>
            <a:ext cx="1890713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ircular Arrow 5"/>
          <p:cNvSpPr/>
          <p:nvPr/>
        </p:nvSpPr>
        <p:spPr>
          <a:xfrm rot="11698439" flipH="1">
            <a:off x="3105150" y="3706813"/>
            <a:ext cx="2952750" cy="1858962"/>
          </a:xfrm>
          <a:prstGeom prst="circularArrow">
            <a:avLst>
              <a:gd name="adj1" fmla="val 0"/>
              <a:gd name="adj2" fmla="val 1142319"/>
              <a:gd name="adj3" fmla="val 801857"/>
              <a:gd name="adj4" fmla="val 10583485"/>
              <a:gd name="adj5" fmla="val 12500"/>
            </a:avLst>
          </a:prstGeom>
          <a:solidFill>
            <a:srgbClr val="7030A0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chemeClr val="tx1"/>
              </a:solidFill>
            </a:endParaRP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2700338" y="4724400"/>
            <a:ext cx="9350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4400">
                <a:solidFill>
                  <a:srgbClr val="7030A0"/>
                </a:solidFill>
              </a:rPr>
              <a:t>45˚</a:t>
            </a:r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2555875" y="2420938"/>
            <a:ext cx="1223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triangle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763713" y="2852738"/>
            <a:ext cx="1079500" cy="143986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692275" y="2781300"/>
            <a:ext cx="1008063" cy="50323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011863" y="2708275"/>
            <a:ext cx="1081087" cy="165735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443663" y="2420938"/>
            <a:ext cx="504825" cy="10795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3" name="TextBox 17"/>
          <p:cNvSpPr txBox="1">
            <a:spLocks noChangeArrowheads="1"/>
          </p:cNvSpPr>
          <p:nvPr/>
        </p:nvSpPr>
        <p:spPr bwMode="auto">
          <a:xfrm>
            <a:off x="5148263" y="2060575"/>
            <a:ext cx="23034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	triangle</a:t>
            </a:r>
          </a:p>
          <a:p>
            <a:r>
              <a:rPr lang="hr-HR"/>
              <a:t>      square</a:t>
            </a:r>
          </a:p>
          <a:p>
            <a:endParaRPr lang="hr-H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5616" y="1015008"/>
            <a:ext cx="6832550" cy="685800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r-HR" cap="none" dirty="0" smtClean="0"/>
              <a:t>Pseudorhomicuboctahedrons net</a:t>
            </a:r>
            <a:endParaRPr lang="hr-HR" cap="none" dirty="0"/>
          </a:p>
        </p:txBody>
      </p:sp>
      <p:sp>
        <p:nvSpPr>
          <p:cNvPr id="11267" name="TekstniOkvir 2"/>
          <p:cNvSpPr txBox="1">
            <a:spLocks noChangeArrowheads="1"/>
          </p:cNvSpPr>
          <p:nvPr/>
        </p:nvSpPr>
        <p:spPr bwMode="auto">
          <a:xfrm>
            <a:off x="971600" y="4149080"/>
            <a:ext cx="6624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dirty="0"/>
              <a:t>Polygonal faces around the middle polygonal face </a:t>
            </a:r>
            <a:r>
              <a:rPr lang="hr-HR" sz="2400" dirty="0" smtClean="0"/>
              <a:t>are not  isosymetrical</a:t>
            </a:r>
            <a:r>
              <a:rPr lang="hr-HR" sz="2400" dirty="0"/>
              <a:t>!</a:t>
            </a:r>
          </a:p>
        </p:txBody>
      </p:sp>
      <p:pic>
        <p:nvPicPr>
          <p:cNvPr id="11268" name="Picture 2" descr="File:Johnson solid 37 ne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785926"/>
            <a:ext cx="4100513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File:Johnson solid 37 ne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18" t="24368" r="26193" b="24118"/>
          <a:stretch>
            <a:fillRect/>
          </a:stretch>
        </p:blipFill>
        <p:spPr bwMode="auto">
          <a:xfrm>
            <a:off x="5580112" y="2132856"/>
            <a:ext cx="20066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trelica zakrivljena dolje 4"/>
          <p:cNvSpPr/>
          <p:nvPr/>
        </p:nvSpPr>
        <p:spPr>
          <a:xfrm>
            <a:off x="2987824" y="1700808"/>
            <a:ext cx="4031679" cy="1368152"/>
          </a:xfrm>
          <a:prstGeom prst="curvedDownArrow">
            <a:avLst>
              <a:gd name="adj1" fmla="val 19939"/>
              <a:gd name="adj2" fmla="val 52685"/>
              <a:gd name="adj3" fmla="val 55846"/>
            </a:avLst>
          </a:prstGeom>
          <a:solidFill>
            <a:schemeClr val="tx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Johnson solids</a:t>
            </a:r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1835696" y="2492896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Convex polyhedrons, with all sides equal lenght, that are not isosymetrical</a:t>
            </a:r>
            <a:endParaRPr lang="hr-HR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3429000"/>
            <a:ext cx="4735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93 of polyhedrons are Johnson solids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soka moda">
  <a:themeElements>
    <a:clrScheme name="Visoka moda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Formalno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isoka mod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1063</TotalTime>
  <Words>116</Words>
  <Application>Microsoft Office PowerPoint</Application>
  <PresentationFormat>On-screen Show (4:3)</PresentationFormat>
  <Paragraphs>41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Visoka moda</vt:lpstr>
      <vt:lpstr>Stanko Bilinski: Semi-regular convex polyhedron</vt:lpstr>
      <vt:lpstr>Stanko bilinski</vt:lpstr>
      <vt:lpstr>Part 2</vt:lpstr>
      <vt:lpstr>One of his expert works</vt:lpstr>
      <vt:lpstr>Archimedean solids</vt:lpstr>
      <vt:lpstr>Archimedean Solids</vt:lpstr>
      <vt:lpstr>Pseudorhombicuboctahedron</vt:lpstr>
      <vt:lpstr>Pseudorhomicuboctahedrons net</vt:lpstr>
      <vt:lpstr>Johnson solids</vt:lpstr>
      <vt:lpstr>Pseudorhombicuboctahedron is NOT an archimedean solid! It is a Johnson solid!</vt:lpstr>
      <vt:lpstr>Hope you enjoyed </vt:lpstr>
      <vt:lpstr>http://en.wikipedia.org/wiki/Archimedean_solid http://en.wikipedia.org/wiki/Johnson_solid http://en.wikipedia.org/wiki/Elongated_square_gyrobicupola http://en.wikipedia.org/wiki/Rhombicuboctahedron http://en.wikipedia.org/wiki/Polyhedron http://web.math.pmf.unizg.hr/glasnik/33.2/33214.pdf http://info.hazu.hr/sbilinski_biografija http://www.hdgg.hr/kog/kogk3.htm http://hrcak.srce.hr/glasnik-matematicki http://web.math.pmf.unizg.hr/glasnik/glascro.html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Arhimedian</dc:title>
  <dc:creator>brane</dc:creator>
  <cp:lastModifiedBy>nb-math1</cp:lastModifiedBy>
  <cp:revision>73</cp:revision>
  <dcterms:created xsi:type="dcterms:W3CDTF">2012-10-22T18:38:08Z</dcterms:created>
  <dcterms:modified xsi:type="dcterms:W3CDTF">2012-11-23T13:54:46Z</dcterms:modified>
</cp:coreProperties>
</file>