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4" r:id="rId11"/>
    <p:sldId id="285" r:id="rId12"/>
    <p:sldId id="293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81" d="100"/>
          <a:sy n="81" d="100"/>
        </p:scale>
        <p:origin x="-276" y="-19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F22C56-DBCF-47B3-AB03-8AEE053079A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_rev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94" y="4214818"/>
            <a:ext cx="5340949" cy="1852452"/>
          </a:xfrm>
          <a:prstGeom prst="flowChartAlternateProcess">
            <a:avLst/>
          </a:prstGeom>
        </p:spPr>
      </p:pic>
      <p:pic>
        <p:nvPicPr>
          <p:cNvPr id="5" name="Picture 4" descr="fo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52" y="1785926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man_colosseum_ar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760" y="500042"/>
            <a:ext cx="4095778" cy="3071834"/>
          </a:xfrm>
          <a:prstGeom prst="flowChartAlternateProcess">
            <a:avLst/>
          </a:prstGeom>
        </p:spPr>
      </p:pic>
      <p:pic>
        <p:nvPicPr>
          <p:cNvPr id="7" name="Picture 6" descr="samsung-logo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5982" y="642918"/>
            <a:ext cx="3194304" cy="1066800"/>
          </a:xfrm>
          <a:prstGeom prst="rect">
            <a:avLst/>
          </a:prstGeom>
          <a:solidFill>
            <a:srgbClr val="EDEDED"/>
          </a:solidFill>
          <a:ln w="88900" cap="sq">
            <a:noFill/>
            <a:miter lim="800000"/>
            <a:headEnd/>
            <a:tailEnd/>
          </a:ln>
        </p:spPr>
      </p:pic>
      <p:pic>
        <p:nvPicPr>
          <p:cNvPr id="9" name="Picture 8" descr="tr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8990" y="3786190"/>
            <a:ext cx="201034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Papo-Bošković’s definition of conics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969" y="1447800"/>
            <a:ext cx="9996529" cy="51244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z="2800" dirty="0" smtClean="0"/>
              <a:t>Papo introduces the terms </a:t>
            </a:r>
            <a:r>
              <a:rPr lang="hr-HR" sz="2800" i="1" dirty="0" smtClean="0"/>
              <a:t>focus</a:t>
            </a:r>
            <a:r>
              <a:rPr lang="hr-HR" sz="2800" dirty="0" smtClean="0"/>
              <a:t> and </a:t>
            </a:r>
            <a:r>
              <a:rPr lang="hr-HR" sz="2800" i="1" dirty="0" smtClean="0"/>
              <a:t>directrix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/>
              <a:t>Bošković defined conics with </a:t>
            </a:r>
            <a:r>
              <a:rPr lang="hr-HR" sz="2800" dirty="0" smtClean="0">
                <a:latin typeface="Symbol" pitchFamily="18" charset="2"/>
              </a:rPr>
              <a:t>e</a:t>
            </a:r>
            <a:r>
              <a:rPr lang="hr-HR" sz="2800" dirty="0" smtClean="0"/>
              <a:t> and Papo's curve descriptions (</a:t>
            </a:r>
            <a:r>
              <a:rPr lang="hr-HR" sz="2800" i="1" dirty="0" smtClean="0"/>
              <a:t>focus </a:t>
            </a:r>
            <a:r>
              <a:rPr lang="hr-HR" sz="2800" dirty="0" smtClean="0"/>
              <a:t>and </a:t>
            </a:r>
            <a:r>
              <a:rPr lang="hr-HR" sz="2800" i="1" dirty="0" smtClean="0"/>
              <a:t>directrix</a:t>
            </a:r>
            <a:r>
              <a:rPr lang="hr-HR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/>
              <a:t> </a:t>
            </a:r>
            <a:r>
              <a:rPr lang="hr-HR" sz="2800" dirty="0" smtClean="0">
                <a:latin typeface="Symbol" pitchFamily="18" charset="2"/>
              </a:rPr>
              <a:t>e</a:t>
            </a:r>
            <a:r>
              <a:rPr lang="hr-HR" sz="2800" dirty="0" smtClean="0"/>
              <a:t> [epsilon]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/>
              <a:t>real number</a:t>
            </a:r>
          </a:p>
          <a:p>
            <a:pPr>
              <a:buFont typeface="Wingdings" pitchFamily="2" charset="2"/>
              <a:buChar char="§"/>
            </a:pPr>
            <a:endParaRPr lang="hr-HR" sz="2800" dirty="0" smtClean="0"/>
          </a:p>
          <a:p>
            <a:pPr>
              <a:buFont typeface="Wingdings 2" pitchFamily="18" charset="2"/>
              <a:buNone/>
            </a:pPr>
            <a:r>
              <a:rPr lang="hr-HR" sz="2800" dirty="0" smtClean="0"/>
              <a:t>			</a:t>
            </a:r>
          </a:p>
          <a:p>
            <a:pPr>
              <a:buFont typeface="Wingdings 2" pitchFamily="18" charset="2"/>
              <a:buNone/>
            </a:pPr>
            <a:endParaRPr lang="hr-HR" sz="2800" dirty="0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4802">
            <a:off x="3690481" y="4590597"/>
            <a:ext cx="24831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2961" t="27253" r="32213" b="25872"/>
          <a:stretch>
            <a:fillRect/>
          </a:stretch>
        </p:blipFill>
        <p:spPr bwMode="auto">
          <a:xfrm rot="409147">
            <a:off x="8880495" y="3357584"/>
            <a:ext cx="2286015" cy="304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5257" y="4643468"/>
            <a:ext cx="1700210" cy="17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780528">
            <a:off x="6245427" y="3527003"/>
            <a:ext cx="2457089" cy="271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Directrix</a:t>
            </a:r>
            <a:endParaRPr lang="hr-HR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36694" y="2714620"/>
          <a:ext cx="246221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799920" imgH="419040" progId="Equation.3">
                  <p:embed/>
                </p:oleObj>
              </mc:Choice>
              <mc:Fallback>
                <p:oleObj name="Equation" r:id="rId3" imgW="7999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694" y="2714620"/>
                        <a:ext cx="2462213" cy="128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5429" b="19649"/>
          <a:stretch>
            <a:fillRect/>
          </a:stretch>
        </p:blipFill>
        <p:spPr bwMode="auto">
          <a:xfrm>
            <a:off x="5237156" y="500042"/>
            <a:ext cx="5553096" cy="59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36694" y="4286256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</a:t>
            </a:r>
            <a:r>
              <a:rPr lang="en-US" dirty="0" smtClean="0"/>
              <a:t>he ratio of the distance </a:t>
            </a:r>
            <a:r>
              <a:rPr lang="hr-HR" dirty="0" smtClean="0"/>
              <a:t>between</a:t>
            </a:r>
            <a:r>
              <a:rPr lang="en-US" dirty="0" smtClean="0"/>
              <a:t> the point </a:t>
            </a:r>
            <a:r>
              <a:rPr lang="hr-HR" dirty="0" smtClean="0"/>
              <a:t>and the </a:t>
            </a:r>
            <a:r>
              <a:rPr lang="en-US" dirty="0" smtClean="0"/>
              <a:t>focus</a:t>
            </a:r>
            <a:r>
              <a:rPr lang="hr-HR" dirty="0" smtClean="0"/>
              <a:t>, and the </a:t>
            </a:r>
            <a:r>
              <a:rPr lang="en-US" dirty="0" smtClean="0"/>
              <a:t>distance of a point from the </a:t>
            </a:r>
            <a:r>
              <a:rPr lang="hr-HR" smtClean="0"/>
              <a:t>line </a:t>
            </a:r>
            <a:r>
              <a:rPr lang="en-US" smtClean="0"/>
              <a:t>directrix</a:t>
            </a:r>
            <a:r>
              <a:rPr lang="en-US" dirty="0" smtClean="0"/>
              <a:t> is </a:t>
            </a:r>
            <a:r>
              <a:rPr lang="hr-HR" dirty="0" smtClean="0"/>
              <a:t>c</a:t>
            </a:r>
            <a:r>
              <a:rPr lang="en-US" dirty="0" err="1" smtClean="0"/>
              <a:t>onstant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Bošković’s definition of conics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000" y="1800000"/>
            <a:ext cx="8041005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2723054" y="2327782"/>
            <a:ext cx="2442664" cy="312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36694" y="2143116"/>
            <a:ext cx="986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latin typeface="Gill Sans MT" pitchFamily="34" charset="-18"/>
              </a:rPr>
              <a:t>directrix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satMod val="130000"/>
                  </a:schemeClr>
                </a:solidFill>
              </a:rPr>
              <a:t>Bošković’s definition of conics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1476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cs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1476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cs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0" y="2160000"/>
            <a:ext cx="804100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20000" y="1800000"/>
            <a:ext cx="1506667" cy="7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satMod val="130000"/>
                  </a:schemeClr>
                </a:solidFill>
              </a:rPr>
              <a:t>Bošković’s definition of conics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476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cs typeface="Arial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1476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cs typeface="Arial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0" y="15811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0" y="2160000"/>
            <a:ext cx="804100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20000" y="2880000"/>
            <a:ext cx="1886667" cy="7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20000" y="1800000"/>
            <a:ext cx="1506667" cy="7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satMod val="130000"/>
                  </a:schemeClr>
                </a:solidFill>
              </a:rPr>
              <a:t>Bošković’s definition of conics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15811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cs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Gill Sans MT" pitchFamily="34" charset="-18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20000" y="3960000"/>
            <a:ext cx="1986666" cy="7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1476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cs typeface="Arial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20000" y="2880000"/>
            <a:ext cx="1886667" cy="7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20000" y="1800000"/>
            <a:ext cx="1506667" cy="7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0001" y="2160000"/>
            <a:ext cx="804100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satMod val="130000"/>
                  </a:schemeClr>
                </a:solidFill>
              </a:rPr>
              <a:t>Bošković’s definition of 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For </a:t>
            </a:r>
            <a:r>
              <a:rPr lang="hr-HR" smtClean="0">
                <a:latin typeface="Symbol" pitchFamily="18" charset="2"/>
              </a:rPr>
              <a:t>e</a:t>
            </a:r>
            <a:r>
              <a:rPr lang="hr-HR" smtClean="0"/>
              <a:t> = 0 the curve is a circle</a:t>
            </a:r>
          </a:p>
          <a:p>
            <a:r>
              <a:rPr lang="hr-HR" smtClean="0"/>
              <a:t>For </a:t>
            </a:r>
            <a:r>
              <a:rPr lang="hr-HR" smtClean="0">
                <a:latin typeface="Symbol" pitchFamily="18" charset="2"/>
              </a:rPr>
              <a:t>e</a:t>
            </a:r>
            <a:r>
              <a:rPr lang="hr-HR" smtClean="0"/>
              <a:t> &lt; 1 the curve is an ellipse</a:t>
            </a:r>
          </a:p>
          <a:p>
            <a:r>
              <a:rPr lang="hr-HR" smtClean="0"/>
              <a:t>For </a:t>
            </a:r>
            <a:r>
              <a:rPr lang="hr-HR" smtClean="0">
                <a:latin typeface="Symbol" pitchFamily="18" charset="2"/>
              </a:rPr>
              <a:t>e</a:t>
            </a:r>
            <a:r>
              <a:rPr lang="hr-HR" smtClean="0"/>
              <a:t> = 1 the curve is a parabola</a:t>
            </a:r>
          </a:p>
          <a:p>
            <a:r>
              <a:rPr lang="hr-HR" smtClean="0"/>
              <a:t>For </a:t>
            </a:r>
            <a:r>
              <a:rPr lang="hr-HR" smtClean="0">
                <a:latin typeface="Symbol" pitchFamily="18" charset="2"/>
              </a:rPr>
              <a:t>e</a:t>
            </a:r>
            <a:r>
              <a:rPr lang="hr-HR" smtClean="0"/>
              <a:t> &gt; 1 the curve is a hyperbola</a:t>
            </a:r>
          </a:p>
          <a:p>
            <a:endParaRPr lang="hr-HR" smtClean="0"/>
          </a:p>
          <a:p>
            <a:endParaRPr lang="hr-HR" smtClean="0"/>
          </a:p>
          <a:p>
            <a:r>
              <a:rPr lang="hr-HR" smtClean="0"/>
              <a:t>What if </a:t>
            </a:r>
            <a:r>
              <a:rPr lang="hr-HR" smtClean="0">
                <a:latin typeface="Symbol" pitchFamily="18" charset="2"/>
              </a:rPr>
              <a:t>e</a:t>
            </a:r>
            <a:r>
              <a:rPr lang="hr-HR" smtClean="0"/>
              <a:t> = ∞?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skovic1.jpg"/>
          <p:cNvPicPr>
            <a:picLocks noGrp="1" noChangeAspect="1"/>
          </p:cNvPicPr>
          <p:nvPr>
            <p:ph idx="1"/>
          </p:nvPr>
        </p:nvPicPr>
        <p:blipFill>
          <a:blip r:embed="rId2"/>
          <a:srcRect t="37841" r="46184" b="27053"/>
          <a:stretch>
            <a:fillRect/>
          </a:stretch>
        </p:blipFill>
        <p:spPr>
          <a:xfrm>
            <a:off x="3094016" y="428604"/>
            <a:ext cx="6382951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1618829" y="1428750"/>
            <a:ext cx="9994413" cy="480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hr-HR" sz="6600" smtClean="0"/>
              <a:t>Thank you for listening!</a:t>
            </a:r>
          </a:p>
          <a:p>
            <a:pPr algn="ctr">
              <a:buFont typeface="Wingdings 2" pitchFamily="18" charset="2"/>
              <a:buNone/>
            </a:pPr>
            <a:r>
              <a:rPr lang="hr-HR" smtClean="0"/>
              <a:t>Petra Baček and Gayatri Čaklović</a:t>
            </a:r>
          </a:p>
          <a:p>
            <a:pPr algn="ctr">
              <a:buFont typeface="Wingdings 2" pitchFamily="18" charset="2"/>
              <a:buNone/>
            </a:pPr>
            <a:r>
              <a:rPr lang="hr-HR" smtClean="0"/>
              <a:t>XV. Gimnazija</a:t>
            </a:r>
          </a:p>
          <a:p>
            <a:pPr algn="ctr">
              <a:buFont typeface="Wingdings 2" pitchFamily="18" charset="2"/>
              <a:buNone/>
            </a:pPr>
            <a:r>
              <a:rPr lang="hr-HR" smtClean="0"/>
              <a:t>Zagreb, Croatia</a:t>
            </a:r>
          </a:p>
          <a:p>
            <a:pPr algn="ctr">
              <a:buFont typeface="Wingdings 2" pitchFamily="18" charset="2"/>
              <a:buNone/>
            </a:pPr>
            <a:endParaRPr lang="hr-HR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r-HR" dirty="0" smtClean="0">
                <a:effectLst/>
              </a:rPr>
              <a:t>Ellipse</a:t>
            </a:r>
          </a:p>
        </p:txBody>
      </p:sp>
      <p:pic>
        <p:nvPicPr>
          <p:cNvPr id="4" name="Picture 3" descr="elips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074" y="1571612"/>
            <a:ext cx="747776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arteshyperbola-1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32" y="3500438"/>
            <a:ext cx="209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yperbo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370" y="428604"/>
            <a:ext cx="1853184" cy="284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yperbolic_pa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132" y="642918"/>
            <a:ext cx="21590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ound booom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2776" y="3571876"/>
            <a:ext cx="3596640" cy="22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ši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9966" y="642918"/>
            <a:ext cx="3151632" cy="24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yperbola-re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4808" y="3929066"/>
            <a:ext cx="1755775" cy="175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r-HR" smtClean="0">
                <a:effectLst/>
              </a:rPr>
              <a:t>Hyperbola</a:t>
            </a:r>
          </a:p>
        </p:txBody>
      </p:sp>
      <p:pic>
        <p:nvPicPr>
          <p:cNvPr id="1026" name="Picture 2" descr="C:\Users\Gayatri Čaklović\Downloads\hiperb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512" y="1643050"/>
            <a:ext cx="78028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yatri Čaklović\Desktop\Boskovic\38690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074" y="500042"/>
            <a:ext cx="2606040" cy="195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Gayatri Čaklović\Desktop\Boskovic\parasatellite_l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12" y="307181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Gayatri Čaklović\Desktop\Boskovic\t-842855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4610" y="2714620"/>
            <a:ext cx="2258854" cy="3827907"/>
          </a:xfrm>
          <a:prstGeom prst="flowChartAlternateProcess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Gayatri Čaklović\Desktop\Boskovic\paracanon_l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5850" y="571480"/>
            <a:ext cx="4145280" cy="18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Parabola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3" descr="nova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50" y="1643050"/>
            <a:ext cx="747776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djer_Boskov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88" y="2214554"/>
            <a:ext cx="3637280" cy="431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ular Callout 10"/>
          <p:cNvSpPr/>
          <p:nvPr/>
        </p:nvSpPr>
        <p:spPr>
          <a:xfrm>
            <a:off x="7237420" y="1142984"/>
            <a:ext cx="4189909" cy="2286000"/>
          </a:xfrm>
          <a:prstGeom prst="wedgeRoundRectCallout">
            <a:avLst>
              <a:gd name="adj1" fmla="val -57386"/>
              <a:gd name="adj2" fmla="val 737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“When I see faded monuments, erased letters which they bore, I think of what will happen with what I am doing!”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Ruđer Josip Bošković</a:t>
            </a:r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skovic-rudj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32" y="3071810"/>
            <a:ext cx="2590800" cy="1726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ubrov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133" y="428604"/>
            <a:ext cx="3286125" cy="218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" name="Picture 29" descr="mo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56" y="3643314"/>
            <a:ext cx="1783207" cy="2034159"/>
          </a:xfrm>
          <a:prstGeom prst="flowChartAlternateProcess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665256" y="2857496"/>
            <a:ext cx="2380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latin typeface="Gill Sans MT" pitchFamily="34" charset="-18"/>
              </a:rPr>
              <a:t>Dubrovnik,  hometown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618830" y="5786439"/>
            <a:ext cx="2380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Gill Sans MT" pitchFamily="34" charset="-18"/>
              </a:rPr>
              <a:t>One crater is named after Ruđer Bošković</a:t>
            </a:r>
          </a:p>
        </p:txBody>
      </p:sp>
      <p:pic>
        <p:nvPicPr>
          <p:cNvPr id="56" name="Picture 55" descr="0511-0908-2515-5714_Math_Professor_clipart_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2974" y="357166"/>
            <a:ext cx="1750000" cy="15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237288" y="1928802"/>
            <a:ext cx="235745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>
                <a:latin typeface="Gill Sans MT" pitchFamily="34" charset="-18"/>
              </a:rPr>
              <a:t>Became a professor of mathematics in Rome</a:t>
            </a:r>
          </a:p>
        </p:txBody>
      </p:sp>
      <p:pic>
        <p:nvPicPr>
          <p:cNvPr id="62" name="Picture 61" descr="Glasse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1932" y="428604"/>
            <a:ext cx="1831086" cy="14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0166378" y="1857364"/>
            <a:ext cx="808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latin typeface="Gill Sans MT" pitchFamily="34" charset="-18"/>
              </a:rPr>
              <a:t>Optics</a:t>
            </a:r>
          </a:p>
        </p:txBody>
      </p:sp>
      <p:pic>
        <p:nvPicPr>
          <p:cNvPr id="72" name="Picture 71" descr="arp-2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09188" y="2500306"/>
            <a:ext cx="1596044" cy="162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9237684" y="4143380"/>
            <a:ext cx="25710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latin typeface="Gill Sans MT" pitchFamily="34" charset="-18"/>
              </a:rPr>
              <a:t>Astronomy</a:t>
            </a:r>
          </a:p>
        </p:txBody>
      </p:sp>
      <p:pic>
        <p:nvPicPr>
          <p:cNvPr id="74" name="Picture 73" descr="old_ma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3304" y="4714884"/>
            <a:ext cx="1928813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5" name="Picture 74" descr="classical_Atom_Orbits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2908" y="5000626"/>
            <a:ext cx="1325880" cy="143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094148" y="6000768"/>
            <a:ext cx="1428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latin typeface="Gill Sans MT" pitchFamily="34" charset="-18"/>
              </a:rPr>
              <a:t>Atom theory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666048" y="6143644"/>
            <a:ext cx="180927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latin typeface="Gill Sans MT" pitchFamily="34" charset="-18"/>
              </a:rPr>
              <a:t>Geodesy</a:t>
            </a:r>
          </a:p>
        </p:txBody>
      </p:sp>
      <p:cxnSp>
        <p:nvCxnSpPr>
          <p:cNvPr id="79" name="Curved Connector 78"/>
          <p:cNvCxnSpPr/>
          <p:nvPr/>
        </p:nvCxnSpPr>
        <p:spPr>
          <a:xfrm rot="10800000">
            <a:off x="3999459" y="2928939"/>
            <a:ext cx="1428379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0800000" flipV="1">
            <a:off x="3808396" y="4357692"/>
            <a:ext cx="1643076" cy="5715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5400000">
            <a:off x="4975265" y="4833892"/>
            <a:ext cx="785826" cy="6906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flipV="1">
            <a:off x="8023238" y="2000240"/>
            <a:ext cx="1857388" cy="12858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5400000" flipH="1" flipV="1">
            <a:off x="7344579" y="2607461"/>
            <a:ext cx="500064" cy="4286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flipV="1">
            <a:off x="8308990" y="3571877"/>
            <a:ext cx="1118305" cy="2143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>
            <a:off x="7308858" y="4786322"/>
            <a:ext cx="1071570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7" grpId="0"/>
      <p:bldP spid="65" grpId="0"/>
      <p:bldP spid="73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11450" y="6000751"/>
            <a:ext cx="10665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dirty="0"/>
              <a:t>By intersecting a cone with a plane we get all four curves.</a:t>
            </a:r>
          </a:p>
        </p:txBody>
      </p:sp>
      <p:pic>
        <p:nvPicPr>
          <p:cNvPr id="5" name="Picture 4" descr="conics (1).jpg"/>
          <p:cNvPicPr>
            <a:picLocks noChangeAspect="1"/>
          </p:cNvPicPr>
          <p:nvPr/>
        </p:nvPicPr>
        <p:blipFill>
          <a:blip r:embed="rId2"/>
          <a:srcRect l="5070" t="7042" r="5351" b="11267"/>
          <a:stretch>
            <a:fillRect/>
          </a:stretch>
        </p:blipFill>
        <p:spPr bwMode="auto">
          <a:xfrm>
            <a:off x="2379636" y="1428736"/>
            <a:ext cx="7849808" cy="42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2969" y="274638"/>
            <a:ext cx="9996529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Conic sections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S102787947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TS102787947</Template>
  <TotalTime>0</TotalTime>
  <Words>208</Words>
  <Application>Microsoft Office PowerPoint</Application>
  <PresentationFormat>Custom</PresentationFormat>
  <Paragraphs>41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TS102787947</vt:lpstr>
      <vt:lpstr>Equation</vt:lpstr>
      <vt:lpstr>PowerPoint Presentation</vt:lpstr>
      <vt:lpstr>Ellipse</vt:lpstr>
      <vt:lpstr>PowerPoint Presentation</vt:lpstr>
      <vt:lpstr>Hyperbola</vt:lpstr>
      <vt:lpstr>PowerPoint Presentation</vt:lpstr>
      <vt:lpstr>Parabola</vt:lpstr>
      <vt:lpstr>Ruđer Josip Bošković</vt:lpstr>
      <vt:lpstr>PowerPoint Presentation</vt:lpstr>
      <vt:lpstr>Conic sections</vt:lpstr>
      <vt:lpstr>Papo-Bošković’s definition of conics</vt:lpstr>
      <vt:lpstr>Directrix</vt:lpstr>
      <vt:lpstr>Bošković’s definition of conics</vt:lpstr>
      <vt:lpstr>Bošković’s definition of conics</vt:lpstr>
      <vt:lpstr>Bošković’s definition of conics</vt:lpstr>
      <vt:lpstr>Bošković’s definition of conics</vt:lpstr>
      <vt:lpstr>Bošković’s definition of conics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2012-11-08T22:55:38Z</dcterms:created>
  <dcterms:modified xsi:type="dcterms:W3CDTF">2012-11-21T23:00:36Z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