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3BB55-8E8E-4009-8CFC-60DF74962B19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FD551-938E-4FC3-82E1-D1CB990859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25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rainbow is at one and the same time one of the most beautiful visual displays in nature and, in a sense, an intangible phenomenon. It is illusory in that it is not of course a solid arch, but like mirages, it is nonetheless real. It can be seen and photographed, and described as a phenomenon of mathematical physics, but it cannot be located at a specific place, only in a particular direction. What is a rainbow?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D551-938E-4FC3-82E1-D1CB990859C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10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 would like to start, asking you 1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perhaps, simple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about the rainbow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just to see how much do you know about rainbows.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FD551-938E-4FC3-82E1-D1CB990859C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68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6BE2B6-F3D6-4492-91FB-BD64FA1DDD07}" type="datetimeFigureOut">
              <a:rPr lang="hr-HR" smtClean="0"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094175D-4FF6-4EC5-B1D0-CDC2902ADD4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Rainbow geometrical optics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6400800" cy="1752600"/>
          </a:xfrm>
        </p:spPr>
        <p:txBody>
          <a:bodyPr/>
          <a:lstStyle/>
          <a:p>
            <a:r>
              <a:rPr lang="hr-HR" dirty="0" smtClean="0"/>
              <a:t>Domagoj Pluščec</a:t>
            </a:r>
          </a:p>
          <a:p>
            <a:r>
              <a:rPr lang="hr-HR" dirty="0"/>
              <a:t>XV. </a:t>
            </a:r>
            <a:r>
              <a:rPr lang="hr-HR" dirty="0" smtClean="0"/>
              <a:t>gimnazija</a:t>
            </a:r>
            <a:r>
              <a:rPr lang="hr-HR" dirty="0"/>
              <a:t>, </a:t>
            </a:r>
            <a:r>
              <a:rPr lang="hr-HR" dirty="0" smtClean="0"/>
              <a:t>Zagreb</a:t>
            </a:r>
          </a:p>
          <a:p>
            <a:r>
              <a:rPr lang="hr-HR" dirty="0" smtClean="0"/>
              <a:t>Croatia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30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Answers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At what time of the day we can see it ?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sun should preferably be fairly low in the sky, </a:t>
            </a:r>
            <a:r>
              <a:rPr lang="en-US" dirty="0" smtClean="0"/>
              <a:t>to</a:t>
            </a:r>
            <a:r>
              <a:rPr lang="hr-HR" dirty="0" smtClean="0"/>
              <a:t> </a:t>
            </a:r>
            <a:r>
              <a:rPr lang="en-US" dirty="0" smtClean="0"/>
              <a:t>make </a:t>
            </a:r>
            <a:r>
              <a:rPr lang="en-US" dirty="0"/>
              <a:t>a bow visible, so morning or afternoon is perhaps better than </a:t>
            </a:r>
            <a:r>
              <a:rPr lang="en-US" dirty="0" smtClean="0"/>
              <a:t>mid-day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How many bows </a:t>
            </a:r>
            <a:r>
              <a:rPr lang="hr-HR" b="1" dirty="0" smtClean="0"/>
              <a:t>are </a:t>
            </a:r>
            <a:r>
              <a:rPr lang="hr-HR" b="1" dirty="0"/>
              <a:t>there </a:t>
            </a:r>
            <a:r>
              <a:rPr lang="hr-HR" b="1" dirty="0" smtClean="0"/>
              <a:t>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dirty="0"/>
              <a:t>Two; there is a secondary. (Not counting the ones we essentially </a:t>
            </a:r>
            <a:r>
              <a:rPr lang="en-US" dirty="0" smtClean="0"/>
              <a:t>cannot</a:t>
            </a:r>
            <a:r>
              <a:rPr lang="hr-HR" dirty="0" smtClean="0"/>
              <a:t> see.)</a:t>
            </a:r>
            <a:br>
              <a:rPr lang="hr-HR" dirty="0" smtClean="0"/>
            </a:br>
            <a:r>
              <a:rPr lang="en-US" sz="2000" i="1" dirty="0"/>
              <a:t>In fact, there is a </a:t>
            </a:r>
            <a:r>
              <a:rPr lang="en-US" sz="2000" i="1" dirty="0" smtClean="0"/>
              <a:t>tertiary</a:t>
            </a:r>
            <a:r>
              <a:rPr lang="hr-HR" sz="2000" i="1" dirty="0" smtClean="0"/>
              <a:t> and forth bow</a:t>
            </a:r>
            <a:r>
              <a:rPr lang="en-US" sz="2000" i="1" dirty="0" smtClean="0"/>
              <a:t> </a:t>
            </a:r>
            <a:r>
              <a:rPr lang="en-US" sz="2000" i="1" dirty="0"/>
              <a:t>in the direction of the sun, but it was only first photographed in </a:t>
            </a:r>
            <a:r>
              <a:rPr lang="en-US" sz="2000" i="1" dirty="0" smtClean="0"/>
              <a:t>2011</a:t>
            </a:r>
            <a:r>
              <a:rPr lang="hr-HR" sz="2000" i="1" dirty="0" smtClean="0"/>
              <a:t>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23902"/>
            <a:ext cx="4280120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Answers – for the second bow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W</a:t>
            </a:r>
            <a:r>
              <a:rPr lang="en-US" b="1" dirty="0" smtClean="0"/>
              <a:t>here </a:t>
            </a:r>
            <a:r>
              <a:rPr lang="en-US" b="1" dirty="0"/>
              <a:t>is the second?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en-US" dirty="0" smtClean="0"/>
              <a:t>The </a:t>
            </a:r>
            <a:r>
              <a:rPr lang="en-US" dirty="0"/>
              <a:t>secondary is about 10 degrees higher than the primary.</a:t>
            </a:r>
          </a:p>
          <a:p>
            <a:r>
              <a:rPr lang="hr-HR" b="1" dirty="0" smtClean="0"/>
              <a:t>W</a:t>
            </a:r>
            <a:r>
              <a:rPr lang="en-US" b="1" dirty="0" smtClean="0"/>
              <a:t>hat </a:t>
            </a:r>
            <a:r>
              <a:rPr lang="en-US" b="1" dirty="0"/>
              <a:t>is the color sequence of the second?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en-US" dirty="0" smtClean="0"/>
              <a:t>The </a:t>
            </a:r>
            <a:r>
              <a:rPr lang="en-US" dirty="0"/>
              <a:t>secondary has its color order, when </a:t>
            </a:r>
            <a:r>
              <a:rPr lang="en-US" dirty="0" smtClean="0"/>
              <a:t>compared</a:t>
            </a:r>
            <a:r>
              <a:rPr lang="hr-HR" dirty="0" smtClean="0"/>
              <a:t> to </a:t>
            </a:r>
            <a:r>
              <a:rPr lang="hr-HR" dirty="0"/>
              <a:t>the primary.</a:t>
            </a:r>
          </a:p>
          <a:p>
            <a:r>
              <a:rPr lang="en-US" dirty="0"/>
              <a:t> </a:t>
            </a:r>
            <a:r>
              <a:rPr lang="en-US" b="1" dirty="0"/>
              <a:t>What is the radius of the secondary?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en-US" dirty="0" smtClean="0"/>
              <a:t>About </a:t>
            </a:r>
            <a:r>
              <a:rPr lang="en-US" dirty="0"/>
              <a:t>52 degrees.</a:t>
            </a:r>
          </a:p>
          <a:p>
            <a:r>
              <a:rPr lang="en-US" dirty="0"/>
              <a:t> </a:t>
            </a:r>
            <a:r>
              <a:rPr lang="en-US" b="1" dirty="0"/>
              <a:t>Width of the secondary?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en-US" dirty="0" smtClean="0"/>
              <a:t>About </a:t>
            </a:r>
            <a:r>
              <a:rPr lang="en-US" dirty="0"/>
              <a:t>3.5 degrees or so, based on the difference in angles plus the </a:t>
            </a:r>
            <a:r>
              <a:rPr lang="en-US" dirty="0" smtClean="0"/>
              <a:t>sun’s</a:t>
            </a:r>
            <a:r>
              <a:rPr lang="hr-HR" dirty="0" smtClean="0"/>
              <a:t> apparent </a:t>
            </a:r>
            <a:r>
              <a:rPr lang="hr-HR" dirty="0"/>
              <a:t>size.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1"/>
            <a:ext cx="6177880" cy="4955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b="34629"/>
          <a:stretch/>
        </p:blipFill>
        <p:spPr>
          <a:xfrm>
            <a:off x="1734251" y="1484784"/>
            <a:ext cx="5660690" cy="47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White rainbow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844824"/>
            <a:ext cx="8340695" cy="3744416"/>
          </a:xfrm>
        </p:spPr>
      </p:pic>
    </p:spTree>
    <p:extLst>
      <p:ext uri="{BB962C8B-B14F-4D97-AF65-F5344CB8AC3E}">
        <p14:creationId xmlns:p14="http://schemas.microsoft.com/office/powerpoint/2010/main" val="35645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Thank you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6400800" cy="1752600"/>
          </a:xfrm>
        </p:spPr>
        <p:txBody>
          <a:bodyPr/>
          <a:lstStyle/>
          <a:p>
            <a:r>
              <a:rPr lang="hr-HR" dirty="0" smtClean="0"/>
              <a:t>Domagoj Pluščec</a:t>
            </a:r>
          </a:p>
          <a:p>
            <a:r>
              <a:rPr lang="hr-HR" dirty="0" smtClean="0"/>
              <a:t>XV. gimnazija, Zagreb</a:t>
            </a:r>
          </a:p>
          <a:p>
            <a:r>
              <a:rPr lang="hr-HR" dirty="0" smtClean="0"/>
              <a:t>Croatia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42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12 Questions about the rainbow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800" dirty="0" smtClean="0"/>
              <a:t>Is red inside or outside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800" dirty="0" smtClean="0"/>
              <a:t>What is radius of the bow (in degrees)?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800" dirty="0" smtClean="0"/>
              <a:t>What is lenght of the bow (in degrees)?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800" dirty="0" smtClean="0"/>
              <a:t>What is widith of the bow (in degrees)?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800" dirty="0" smtClean="0"/>
              <a:t>Light intensity inside vs outside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800" dirty="0" smtClean="0"/>
              <a:t>In what direction should we look ? </a:t>
            </a:r>
          </a:p>
        </p:txBody>
      </p:sp>
    </p:spTree>
    <p:extLst>
      <p:ext uri="{BB962C8B-B14F-4D97-AF65-F5344CB8AC3E}">
        <p14:creationId xmlns:p14="http://schemas.microsoft.com/office/powerpoint/2010/main" val="170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12 Questions about the rainbow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hr-HR" sz="2800" dirty="0" smtClean="0"/>
              <a:t>At what time of the day we can see it ?</a:t>
            </a:r>
            <a:br>
              <a:rPr lang="hr-HR" sz="2800" dirty="0" smtClean="0"/>
            </a:br>
            <a:endParaRPr lang="hr-HR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hr-HR" sz="2800" dirty="0" smtClean="0"/>
              <a:t>How many bows are there ?</a:t>
            </a:r>
            <a:br>
              <a:rPr lang="hr-HR" sz="2800" dirty="0" smtClean="0"/>
            </a:br>
            <a:endParaRPr lang="hr-HR" sz="2800" dirty="0" smtClean="0"/>
          </a:p>
          <a:p>
            <a:pPr marL="0" indent="0">
              <a:buNone/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9. – 12. </a:t>
            </a:r>
            <a:r>
              <a:rPr lang="hr-HR" sz="2800" dirty="0" smtClean="0"/>
              <a:t>If more than one</a:t>
            </a:r>
          </a:p>
          <a:p>
            <a:pPr marL="914400" lvl="1" indent="-514350"/>
            <a:r>
              <a:rPr lang="hr-HR" sz="2400" dirty="0" smtClean="0"/>
              <a:t>where are they ?</a:t>
            </a:r>
          </a:p>
          <a:p>
            <a:pPr marL="914400" lvl="1" indent="-514350"/>
            <a:r>
              <a:rPr lang="hr-HR" sz="2400" dirty="0" smtClean="0"/>
              <a:t>what is color sequence of them ?</a:t>
            </a:r>
          </a:p>
          <a:p>
            <a:pPr marL="914400" lvl="1" indent="-514350"/>
            <a:r>
              <a:rPr lang="hr-HR" sz="2400" dirty="0"/>
              <a:t>w</a:t>
            </a:r>
            <a:r>
              <a:rPr lang="hr-HR" sz="2400" dirty="0" smtClean="0"/>
              <a:t>hat is radius (in degrees) ?</a:t>
            </a:r>
          </a:p>
          <a:p>
            <a:pPr marL="914400" lvl="1" indent="-514350"/>
            <a:r>
              <a:rPr lang="hr-HR" sz="2400" dirty="0"/>
              <a:t>w</a:t>
            </a:r>
            <a:r>
              <a:rPr lang="hr-HR" sz="2400" dirty="0" smtClean="0"/>
              <a:t>hat is width (in degrees) ? </a:t>
            </a:r>
          </a:p>
          <a:p>
            <a:pPr marL="914400" lvl="1" indent="-514350"/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01008"/>
            <a:ext cx="31409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One drop</a:t>
            </a:r>
            <a:endParaRPr lang="hr-HR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61465" y="1814629"/>
            <a:ext cx="6585529" cy="3936002"/>
            <a:chOff x="1115616" y="1817066"/>
            <a:chExt cx="6585529" cy="3936002"/>
          </a:xfrm>
        </p:grpSpPr>
        <p:grpSp>
          <p:nvGrpSpPr>
            <p:cNvPr id="19" name="Group 18"/>
            <p:cNvGrpSpPr/>
            <p:nvPr/>
          </p:nvGrpSpPr>
          <p:grpSpPr>
            <a:xfrm>
              <a:off x="1115616" y="1817066"/>
              <a:ext cx="6585529" cy="3936002"/>
              <a:chOff x="1115616" y="1817066"/>
              <a:chExt cx="6585529" cy="39360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115616" y="1817066"/>
                <a:ext cx="6585529" cy="3936002"/>
                <a:chOff x="1115616" y="1817066"/>
                <a:chExt cx="6585529" cy="393600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115616" y="1817066"/>
                  <a:ext cx="6585529" cy="3936002"/>
                  <a:chOff x="1115616" y="1817066"/>
                  <a:chExt cx="6585529" cy="3936002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115616" y="1817066"/>
                    <a:ext cx="6585529" cy="3936002"/>
                    <a:chOff x="1115616" y="1817066"/>
                    <a:chExt cx="6585529" cy="393600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1115616" y="1817066"/>
                      <a:ext cx="6585529" cy="3936002"/>
                      <a:chOff x="1115616" y="1817066"/>
                      <a:chExt cx="6585529" cy="3936002"/>
                    </a:xfrm>
                  </p:grpSpPr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1115616" y="1817066"/>
                        <a:ext cx="6585529" cy="3936002"/>
                        <a:chOff x="1115616" y="1817066"/>
                        <a:chExt cx="6585529" cy="3936002"/>
                      </a:xfrm>
                    </p:grpSpPr>
                    <p:grpSp>
                      <p:nvGrpSpPr>
                        <p:cNvPr id="9" name="Group 8"/>
                        <p:cNvGrpSpPr/>
                        <p:nvPr/>
                      </p:nvGrpSpPr>
                      <p:grpSpPr>
                        <a:xfrm>
                          <a:off x="1115616" y="1817066"/>
                          <a:ext cx="6585529" cy="3936002"/>
                          <a:chOff x="1115616" y="1817066"/>
                          <a:chExt cx="6585529" cy="3936002"/>
                        </a:xfrm>
                      </p:grpSpPr>
                      <p:grpSp>
                        <p:nvGrpSpPr>
                          <p:cNvPr id="57" name="Group 56"/>
                          <p:cNvGrpSpPr/>
                          <p:nvPr/>
                        </p:nvGrpSpPr>
                        <p:grpSpPr>
                          <a:xfrm>
                            <a:off x="1115616" y="1817066"/>
                            <a:ext cx="6585529" cy="3936002"/>
                            <a:chOff x="1115616" y="1817066"/>
                            <a:chExt cx="6585529" cy="3936002"/>
                          </a:xfrm>
                        </p:grpSpPr>
                        <p:grpSp>
                          <p:nvGrpSpPr>
                            <p:cNvPr id="54" name="Group 53"/>
                            <p:cNvGrpSpPr/>
                            <p:nvPr/>
                          </p:nvGrpSpPr>
                          <p:grpSpPr>
                            <a:xfrm>
                              <a:off x="1115616" y="1817066"/>
                              <a:ext cx="6585529" cy="3936002"/>
                              <a:chOff x="1218658" y="1846715"/>
                              <a:chExt cx="6585529" cy="3936002"/>
                            </a:xfrm>
                          </p:grpSpPr>
                          <p:grpSp>
                            <p:nvGrpSpPr>
                              <p:cNvPr id="49" name="Group 48"/>
                              <p:cNvGrpSpPr/>
                              <p:nvPr/>
                            </p:nvGrpSpPr>
                            <p:grpSpPr>
                              <a:xfrm>
                                <a:off x="1218658" y="1846715"/>
                                <a:ext cx="6585529" cy="3936002"/>
                                <a:chOff x="1259631" y="1613560"/>
                                <a:chExt cx="6585529" cy="3936002"/>
                              </a:xfrm>
                            </p:grpSpPr>
                            <p:pic>
                              <p:nvPicPr>
                                <p:cNvPr id="46" name="Picture 45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259631" y="1613560"/>
                                  <a:ext cx="6585529" cy="3936002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</p:pic>
                            <p:sp>
                              <p:nvSpPr>
                                <p:cNvPr id="48" name="Arc 47"/>
                                <p:cNvSpPr/>
                                <p:nvPr/>
                              </p:nvSpPr>
                              <p:spPr>
                                <a:xfrm rot="6383909">
                                  <a:off x="4048339" y="2147499"/>
                                  <a:ext cx="1008112" cy="504056"/>
                                </a:xfrm>
                                <a:prstGeom prst="arc">
                                  <a:avLst>
                                    <a:gd name="adj1" fmla="val 18879530"/>
                                    <a:gd name="adj2" fmla="val 0"/>
                                  </a:avLst>
                                </a:prstGeom>
                                <a:noFill/>
                                <a:ln w="12700"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hr-HR"/>
                                </a:p>
                              </p:txBody>
                            </p:sp>
                            <p:sp>
                              <p:nvSpPr>
                                <p:cNvPr id="50" name="Arc 49"/>
                                <p:cNvSpPr/>
                                <p:nvPr/>
                              </p:nvSpPr>
                              <p:spPr>
                                <a:xfrm rot="10800000">
                                  <a:off x="5292080" y="3007002"/>
                                  <a:ext cx="1008112" cy="504056"/>
                                </a:xfrm>
                                <a:prstGeom prst="arc">
                                  <a:avLst>
                                    <a:gd name="adj1" fmla="val 19245420"/>
                                    <a:gd name="adj2" fmla="val 21525220"/>
                                  </a:avLst>
                                </a:prstGeom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hr-HR"/>
                                </a:p>
                              </p:txBody>
                            </p:sp>
                            <p:sp>
                              <p:nvSpPr>
                                <p:cNvPr id="51" name="Arc 50"/>
                                <p:cNvSpPr/>
                                <p:nvPr/>
                              </p:nvSpPr>
                              <p:spPr>
                                <a:xfrm rot="20365777">
                                  <a:off x="4124358" y="4094091"/>
                                  <a:ext cx="1008112" cy="504056"/>
                                </a:xfrm>
                                <a:prstGeom prst="arc">
                                  <a:avLst>
                                    <a:gd name="adj1" fmla="val 19488316"/>
                                    <a:gd name="adj2" fmla="val 0"/>
                                  </a:avLst>
                                </a:prstGeom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hr-HR"/>
                                </a:p>
                              </p:txBody>
                            </p:sp>
                            <p:sp>
                              <p:nvSpPr>
                                <p:cNvPr id="52" name="Arc 51"/>
                                <p:cNvSpPr/>
                                <p:nvPr/>
                              </p:nvSpPr>
                              <p:spPr>
                                <a:xfrm rot="12937354">
                                  <a:off x="5168326" y="3007002"/>
                                  <a:ext cx="1008112" cy="504056"/>
                                </a:xfrm>
                                <a:prstGeom prst="arc">
                                  <a:avLst>
                                    <a:gd name="adj1" fmla="val 19488316"/>
                                    <a:gd name="adj2" fmla="val 293445"/>
                                  </a:avLst>
                                </a:prstGeom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hr-HR"/>
                                </a:p>
                              </p:txBody>
                            </p:sp>
                          </p:grpSp>
                          <p:sp>
                            <p:nvSpPr>
                              <p:cNvPr id="53" name="Arc 52"/>
                              <p:cNvSpPr/>
                              <p:nvPr/>
                            </p:nvSpPr>
                            <p:spPr>
                              <a:xfrm rot="15267077">
                                <a:off x="3813727" y="2310688"/>
                                <a:ext cx="914400" cy="914400"/>
                              </a:xfrm>
                              <a:prstGeom prst="arc">
                                <a:avLst>
                                  <a:gd name="adj1" fmla="val 17576692"/>
                                  <a:gd name="adj2" fmla="val 20635350"/>
                                </a:avLst>
                              </a:prstGeom>
                              <a:noFill/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hr-HR"/>
                              </a:p>
                            </p:txBody>
                          </p:sp>
                        </p:grpSp>
                        <p:sp>
                          <p:nvSpPr>
                            <p:cNvPr id="56" name="Arc 55"/>
                            <p:cNvSpPr/>
                            <p:nvPr/>
                          </p:nvSpPr>
                          <p:spPr>
                            <a:xfrm rot="9710675">
                              <a:off x="4531830" y="4604831"/>
                              <a:ext cx="413547" cy="370511"/>
                            </a:xfrm>
                            <a:prstGeom prst="arc">
                              <a:avLst>
                                <a:gd name="adj1" fmla="val 15530873"/>
                                <a:gd name="adj2" fmla="val 0"/>
                              </a:avLst>
                            </a:prstGeom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hr-HR"/>
                            </a:p>
                          </p:txBody>
                        </p:sp>
                      </p:grp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55" name="TextBox 54"/>
                              <p:cNvSpPr txBox="1"/>
                              <p:nvPr/>
                            </p:nvSpPr>
                            <p:spPr>
                              <a:xfrm>
                                <a:off x="3481331" y="2276871"/>
                                <a:ext cx="247060" cy="36933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hr-HR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hr-HR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hr-HR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55" name="TextBox 5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481331" y="2276871"/>
                                <a:ext cx="247060" cy="369332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3"/>
                                <a:stretch>
                                  <a:fillRect r="-37500" b="-1639"/>
                                </a:stretch>
                              </a:blipFill>
                              <a:ln>
                                <a:noFill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hr-HR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8" name="TextBox 17"/>
                            <p:cNvSpPr txBox="1"/>
                            <p:nvPr/>
                          </p:nvSpPr>
                          <p:spPr>
                            <a:xfrm>
                              <a:off x="4348767" y="2931931"/>
                              <a:ext cx="288032" cy="3693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hr-H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hr-H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hr-H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8" name="TextBox 17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4348767" y="2931931"/>
                              <a:ext cx="288032" cy="369332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4"/>
                              <a:stretch>
                                <a:fillRect r="-19149"/>
                              </a:stretch>
                            </a:blipFill>
                            <a:ln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hr-H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7" name="TextBox 16"/>
                          <p:cNvSpPr txBox="1"/>
                          <p:nvPr/>
                        </p:nvSpPr>
                        <p:spPr>
                          <a:xfrm>
                            <a:off x="4827826" y="3150134"/>
                            <a:ext cx="288032" cy="3693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hr-HR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hr-HR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7" name="TextBox 16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827826" y="3150134"/>
                            <a:ext cx="288032" cy="369332"/>
                          </a:xfrm>
                          <a:prstGeom prst="rect">
                            <a:avLst/>
                          </a:prstGeom>
                          <a:blipFill rotWithShape="1">
                            <a:blip r:embed="rId5"/>
                            <a:stretch>
                              <a:fillRect r="-18750"/>
                            </a:stretch>
                          </a:blipFill>
                          <a:ln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hr-H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" name="TextBox 14"/>
                        <p:cNvSpPr txBox="1"/>
                        <p:nvPr/>
                      </p:nvSpPr>
                      <p:spPr>
                        <a:xfrm>
                          <a:off x="4702007" y="3960988"/>
                          <a:ext cx="288032" cy="369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r-HR" dirty="0"/>
                        </a:p>
                      </p:txBody>
                    </p:sp>
                  </mc:Choice>
                  <mc:Fallback xmlns="">
                    <p:sp>
                      <p:nvSpPr>
                        <p:cNvPr id="15" name="TextBox 1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702007" y="3960988"/>
                          <a:ext cx="288032" cy="369332"/>
                        </a:xfrm>
                        <a:prstGeom prst="rect">
                          <a:avLst/>
                        </a:prstGeom>
                        <a:blipFill rotWithShape="1">
                          <a:blip r:embed="rId6"/>
                          <a:stretch>
                            <a:fillRect r="-19149"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hr-H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" name="TextBox 15"/>
                        <p:cNvSpPr txBox="1"/>
                        <p:nvPr/>
                      </p:nvSpPr>
                      <p:spPr>
                        <a:xfrm>
                          <a:off x="4990039" y="3529899"/>
                          <a:ext cx="288032" cy="369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r-HR" dirty="0"/>
                        </a:p>
                      </p:txBody>
                    </p:sp>
                  </mc:Choice>
                  <mc:Fallback xmlns="">
                    <p:sp>
                      <p:nvSpPr>
                        <p:cNvPr id="16" name="TextBox 1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90039" y="3529899"/>
                          <a:ext cx="288032" cy="369332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 r="-21277"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hr-H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4484399" y="4941168"/>
                        <a:ext cx="288032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hr-HR" dirty="0"/>
                      </a:p>
                    </p:txBody>
                  </p:sp>
                </mc:Choice>
                <mc:Fallback xmlns="">
                  <p:sp>
                    <p:nvSpPr>
                      <p:cNvPr id="59" name="TextBox 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84399" y="4941168"/>
                        <a:ext cx="288032" cy="369332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 r="-19149" b="-1639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hr-H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0" name="Arc 19"/>
                <p:cNvSpPr/>
                <p:nvPr/>
              </p:nvSpPr>
              <p:spPr>
                <a:xfrm rot="9857311">
                  <a:off x="6220912" y="2788192"/>
                  <a:ext cx="1296144" cy="1296198"/>
                </a:xfrm>
                <a:prstGeom prst="arc">
                  <a:avLst>
                    <a:gd name="adj1" fmla="val 20176331"/>
                    <a:gd name="adj2" fmla="val 0"/>
                  </a:avLst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6372200" y="3436291"/>
                  <a:ext cx="203527" cy="278274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6473963" y="3176832"/>
                      <a:ext cx="410817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r-HR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oMath>
                        </m:oMathPara>
                      </a14:m>
                      <a:endParaRPr lang="hr-HR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3963" y="3176832"/>
                      <a:ext cx="410817" cy="3693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833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623979" y="3622326"/>
                    <a:ext cx="38125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3979" y="3622326"/>
                    <a:ext cx="381258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Arc 2"/>
            <p:cNvSpPr/>
            <p:nvPr/>
          </p:nvSpPr>
          <p:spPr>
            <a:xfrm rot="6798136">
              <a:off x="6031299" y="2713398"/>
              <a:ext cx="1296144" cy="1296198"/>
            </a:xfrm>
            <a:prstGeom prst="arc">
              <a:avLst>
                <a:gd name="adj1" fmla="val 16318819"/>
                <a:gd name="adj2" fmla="val 530134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270617" y="1111753"/>
                <a:ext cx="1656184" cy="1036285"/>
              </a:xfrm>
              <a:prstGeom prst="rect">
                <a:avLst/>
              </a:prstGeom>
              <a:solidFill>
                <a:schemeClr val="tx2">
                  <a:lumMod val="50000"/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 smtClean="0"/>
                  <a:t>Snell law</a:t>
                </a:r>
                <a:br>
                  <a:rPr lang="hr-H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𝑛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617" y="1111753"/>
                <a:ext cx="1656184" cy="10362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16037" y="4803634"/>
                <a:ext cx="3128550" cy="869150"/>
              </a:xfrm>
              <a:prstGeom prst="rect">
                <a:avLst/>
              </a:prstGeom>
              <a:solidFill>
                <a:schemeClr val="tx2">
                  <a:lumMod val="50000"/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pt-BR" i="1" dirty="0" smtClean="0">
                          <a:latin typeface="Cambria Math"/>
                        </a:rPr>
                        <m:t> =18</m:t>
                      </m:r>
                      <m:r>
                        <a:rPr lang="hr-HR" b="0" i="1" dirty="0" smtClean="0">
                          <a:latin typeface="Cambria Math"/>
                        </a:rPr>
                        <m:t>0−</m:t>
                      </m:r>
                      <m:r>
                        <a:rPr lang="hr-HR" b="0" i="1" dirty="0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pt-BR" i="1" dirty="0" smtClean="0">
                          <a:latin typeface="Cambria Math"/>
                        </a:rPr>
                        <m:t>=4</m:t>
                      </m:r>
                      <m:sSub>
                        <m:sSubPr>
                          <m:ctrlPr>
                            <a:rPr lang="pt-B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hr-HR" b="0" i="1" dirty="0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hr-HR" b="0" i="1" dirty="0" smtClean="0">
                          <a:latin typeface="Cambria Math"/>
                        </a:rPr>
                        <m:t>−</m:t>
                      </m:r>
                      <m:r>
                        <a:rPr lang="pt-BR" i="1" dirty="0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pt-B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hr-HR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hr-HR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b="0" i="0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arcsin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hr-H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b="0" i="0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hr-HR" b="0" i="0" smtClean="0">
                          <a:latin typeface="Cambria Math"/>
                          <a:ea typeface="Cambria Math"/>
                        </a:rPr>
                        <m:t>−2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37" y="4803634"/>
                <a:ext cx="3128550" cy="869150"/>
              </a:xfrm>
              <a:prstGeom prst="rect">
                <a:avLst/>
              </a:prstGeom>
              <a:blipFill rotWithShape="1">
                <a:blip r:embed="rId12"/>
                <a:stretch>
                  <a:fillRect b="-1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1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hr-HR" dirty="0" smtClean="0"/>
              <a:t>One drop - cone</a:t>
            </a:r>
            <a:endParaRPr lang="hr-HR" dirty="0"/>
          </a:p>
        </p:txBody>
      </p:sp>
      <p:grpSp>
        <p:nvGrpSpPr>
          <p:cNvPr id="1031" name="Group 1030"/>
          <p:cNvGrpSpPr/>
          <p:nvPr/>
        </p:nvGrpSpPr>
        <p:grpSpPr>
          <a:xfrm>
            <a:off x="359307" y="1357682"/>
            <a:ext cx="4877249" cy="4823308"/>
            <a:chOff x="2419274" y="1082041"/>
            <a:chExt cx="4819186" cy="4823308"/>
          </a:xfrm>
        </p:grpSpPr>
        <p:grpSp>
          <p:nvGrpSpPr>
            <p:cNvPr id="1027" name="Group 1026"/>
            <p:cNvGrpSpPr/>
            <p:nvPr/>
          </p:nvGrpSpPr>
          <p:grpSpPr>
            <a:xfrm>
              <a:off x="2419274" y="1082041"/>
              <a:ext cx="4819186" cy="4823308"/>
              <a:chOff x="2464847" y="1203925"/>
              <a:chExt cx="4819186" cy="482330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464847" y="1203925"/>
                <a:ext cx="4682810" cy="4823308"/>
                <a:chOff x="1987711" y="1846973"/>
                <a:chExt cx="4177578" cy="4423404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987711" y="1846973"/>
                  <a:ext cx="4177578" cy="4423404"/>
                  <a:chOff x="1987711" y="1846973"/>
                  <a:chExt cx="4177578" cy="4423404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1987711" y="1846973"/>
                    <a:ext cx="4177578" cy="44234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2201813" y="2564904"/>
                    <a:ext cx="2679364" cy="2400527"/>
                    <a:chOff x="2051720" y="2684657"/>
                    <a:chExt cx="2679364" cy="2400527"/>
                  </a:xfrm>
                </p:grpSpPr>
                <p:cxnSp>
                  <p:nvCxnSpPr>
                    <p:cNvPr id="9" name="Straight Connector 8"/>
                    <p:cNvCxnSpPr/>
                    <p:nvPr/>
                  </p:nvCxnSpPr>
                  <p:spPr>
                    <a:xfrm flipH="1">
                      <a:off x="3615045" y="3913693"/>
                      <a:ext cx="1100975" cy="1171491"/>
                    </a:xfrm>
                    <a:prstGeom prst="line">
                      <a:avLst/>
                    </a:prstGeom>
                    <a:ln w="254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 flipH="1" flipV="1">
                      <a:off x="3615045" y="2684657"/>
                      <a:ext cx="1100973" cy="1213223"/>
                    </a:xfrm>
                    <a:prstGeom prst="line">
                      <a:avLst/>
                    </a:prstGeom>
                    <a:ln w="254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3361475" y="2712149"/>
                      <a:ext cx="504056" cy="2335882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V="1">
                      <a:off x="2051720" y="3897880"/>
                      <a:ext cx="2664300" cy="35176"/>
                    </a:xfrm>
                    <a:prstGeom prst="line">
                      <a:avLst/>
                    </a:prstGeom>
                    <a:ln w="476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Arrow Connector 33"/>
                    <p:cNvCxnSpPr/>
                    <p:nvPr/>
                  </p:nvCxnSpPr>
                  <p:spPr>
                    <a:xfrm>
                      <a:off x="2051720" y="3933056"/>
                      <a:ext cx="576064" cy="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4659076" y="3861048"/>
                      <a:ext cx="72008" cy="7200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</p:grpSp>
            </p:grpSp>
            <p:cxnSp>
              <p:nvCxnSpPr>
                <p:cNvPr id="42" name="Straight Arrow Connector 41"/>
                <p:cNvCxnSpPr/>
                <p:nvPr/>
              </p:nvCxnSpPr>
              <p:spPr>
                <a:xfrm flipV="1">
                  <a:off x="3193821" y="2423120"/>
                  <a:ext cx="539630" cy="2740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2215956" y="2734779"/>
                  <a:ext cx="10186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sz="1600" dirty="0" smtClean="0"/>
                    <a:t>No light </a:t>
                  </a:r>
                  <a:endParaRPr lang="hr-HR" sz="1600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585118" y="2697179"/>
                  <a:ext cx="360040" cy="216024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shade val="50000"/>
                      <a:alpha val="64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 flipV="1">
                  <a:off x="3275856" y="3333549"/>
                  <a:ext cx="489282" cy="929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2141002" y="3241835"/>
                  <a:ext cx="12737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/>
                    <a:t>„All colors”</a:t>
                  </a:r>
                  <a:endParaRPr lang="hr-HR" dirty="0"/>
                </a:p>
              </p:txBody>
            </p:sp>
            <p:cxnSp>
              <p:nvCxnSpPr>
                <p:cNvPr id="50" name="Straight Arrow Connector 49"/>
                <p:cNvCxnSpPr>
                  <a:endCxn id="21" idx="3"/>
                </p:cNvCxnSpPr>
                <p:nvPr/>
              </p:nvCxnSpPr>
              <p:spPr>
                <a:xfrm flipV="1">
                  <a:off x="2777877" y="4586197"/>
                  <a:ext cx="807509" cy="4811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3382559" y="5595614"/>
                  <a:ext cx="1866131" cy="592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/>
                    <a:t>Violet is the last added color</a:t>
                  </a:r>
                  <a:endParaRPr lang="hr-HR" dirty="0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 rot="9136023">
                  <a:off x="4368408" y="3186013"/>
                  <a:ext cx="716362" cy="887539"/>
                </a:xfrm>
                <a:prstGeom prst="arc">
                  <a:avLst>
                    <a:gd name="adj1" fmla="val 18541881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4670440" y="4551134"/>
                      <a:ext cx="14401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r-HR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r>
                              <a:rPr lang="hr-HR" i="1" smtClean="0">
                                <a:latin typeface="Cambria Math"/>
                                <a:ea typeface="Cambria Math"/>
                              </a:rPr>
                              <m:t>≈42.4°</m:t>
                            </m:r>
                          </m:oMath>
                        </m:oMathPara>
                      </a14:m>
                      <a:endParaRPr lang="hr-HR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70440" y="4551134"/>
                      <a:ext cx="1440160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4644008" y="3933056"/>
                  <a:ext cx="344594" cy="6080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5" name="Group 1024"/>
              <p:cNvGrpSpPr/>
              <p:nvPr/>
            </p:nvGrpSpPr>
            <p:grpSpPr>
              <a:xfrm>
                <a:off x="4457234" y="2130995"/>
                <a:ext cx="2826799" cy="1565248"/>
                <a:chOff x="4457234" y="2130995"/>
                <a:chExt cx="2826799" cy="1565248"/>
              </a:xfrm>
            </p:grpSpPr>
            <p:cxnSp>
              <p:nvCxnSpPr>
                <p:cNvPr id="60" name="Straight Connector 59"/>
                <p:cNvCxnSpPr>
                  <a:stCxn id="44" idx="0"/>
                  <a:endCxn id="35" idx="5"/>
                </p:cNvCxnSpPr>
                <p:nvPr/>
              </p:nvCxnSpPr>
              <p:spPr>
                <a:xfrm>
                  <a:off x="4457234" y="2130995"/>
                  <a:ext cx="1239190" cy="1205529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Arc 60"/>
                <p:cNvSpPr/>
                <p:nvPr/>
              </p:nvSpPr>
              <p:spPr>
                <a:xfrm rot="14808219">
                  <a:off x="5075643" y="2387459"/>
                  <a:ext cx="1103769" cy="1296144"/>
                </a:xfrm>
                <a:prstGeom prst="arc">
                  <a:avLst>
                    <a:gd name="adj1" fmla="val 16200000"/>
                    <a:gd name="adj2" fmla="val 1919172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5285128" y="3147912"/>
                  <a:ext cx="915356" cy="20011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4" name="TextBox 1023"/>
                    <p:cNvSpPr txBox="1"/>
                    <p:nvPr/>
                  </p:nvSpPr>
                  <p:spPr>
                    <a:xfrm>
                      <a:off x="5915881" y="3326911"/>
                      <a:ext cx="13681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r-HR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r>
                              <a:rPr lang="hr-HR" i="1" smtClean="0">
                                <a:latin typeface="Cambria Math"/>
                                <a:ea typeface="Cambria Math"/>
                              </a:rPr>
                              <m:t>≈40.7°</m:t>
                            </m:r>
                          </m:oMath>
                        </m:oMathPara>
                      </a14:m>
                      <a:endParaRPr lang="hr-HR" dirty="0"/>
                    </a:p>
                  </p:txBody>
                </p:sp>
              </mc:Choice>
              <mc:Fallback xmlns="">
                <p:sp>
                  <p:nvSpPr>
                    <p:cNvPr id="1024" name="TextBox 10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5881" y="3326911"/>
                      <a:ext cx="1368152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029" name="Straight Arrow Connector 1028"/>
            <p:cNvCxnSpPr>
              <a:endCxn id="44" idx="4"/>
            </p:cNvCxnSpPr>
            <p:nvPr/>
          </p:nvCxnSpPr>
          <p:spPr>
            <a:xfrm flipH="1" flipV="1">
              <a:off x="4411662" y="4364651"/>
              <a:ext cx="381056" cy="8049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TextBox 1029"/>
            <p:cNvSpPr txBox="1"/>
            <p:nvPr/>
          </p:nvSpPr>
          <p:spPr>
            <a:xfrm>
              <a:off x="2476800" y="4669223"/>
              <a:ext cx="2315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Red is the first color</a:t>
              </a:r>
              <a:endParaRPr lang="hr-HR" dirty="0"/>
            </a:p>
          </p:txBody>
        </p:sp>
      </p:grpSp>
      <p:pic>
        <p:nvPicPr>
          <p:cNvPr id="9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76" y="1433066"/>
            <a:ext cx="3672408" cy="1703372"/>
          </a:xfrm>
        </p:spPr>
      </p:pic>
      <p:grpSp>
        <p:nvGrpSpPr>
          <p:cNvPr id="92" name="Group 91"/>
          <p:cNvGrpSpPr/>
          <p:nvPr/>
        </p:nvGrpSpPr>
        <p:grpSpPr>
          <a:xfrm>
            <a:off x="5098538" y="2917775"/>
            <a:ext cx="1368152" cy="856324"/>
            <a:chOff x="851021" y="3638740"/>
            <a:chExt cx="1368152" cy="856324"/>
          </a:xfrm>
          <a:solidFill>
            <a:schemeClr val="bg1"/>
          </a:solidFill>
        </p:grpSpPr>
        <p:cxnSp>
          <p:nvCxnSpPr>
            <p:cNvPr id="93" name="Straight Arrow Connector 92"/>
            <p:cNvCxnSpPr/>
            <p:nvPr/>
          </p:nvCxnSpPr>
          <p:spPr>
            <a:xfrm>
              <a:off x="1053441" y="3638740"/>
              <a:ext cx="168316" cy="5054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851021" y="4125732"/>
                  <a:ext cx="1368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b="0" i="1" smtClean="0">
                            <a:latin typeface="Cambria Math"/>
                          </a:rPr>
                          <m:t>𝑛</m:t>
                        </m:r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≈1.343</m:t>
                        </m:r>
                      </m:oMath>
                    </m:oMathPara>
                  </a14:m>
                  <a:endParaRPr lang="hr-H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021" y="4125732"/>
                  <a:ext cx="136815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7596336" y="2846536"/>
            <a:ext cx="1368152" cy="924521"/>
            <a:chOff x="7020272" y="3682336"/>
            <a:chExt cx="1368152" cy="924521"/>
          </a:xfrm>
        </p:grpSpPr>
        <p:cxnSp>
          <p:nvCxnSpPr>
            <p:cNvPr id="98" name="Straight Arrow Connector 97"/>
            <p:cNvCxnSpPr>
              <a:endCxn id="99" idx="0"/>
            </p:cNvCxnSpPr>
            <p:nvPr/>
          </p:nvCxnSpPr>
          <p:spPr>
            <a:xfrm flipH="1">
              <a:off x="7704348" y="3682336"/>
              <a:ext cx="457904" cy="5551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7020272" y="4237525"/>
                  <a:ext cx="1368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b="0" i="1" smtClean="0">
                            <a:latin typeface="Cambria Math"/>
                          </a:rPr>
                          <m:t>𝑛</m:t>
                        </m:r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≈1.331</m:t>
                        </m:r>
                      </m:oMath>
                    </m:oMathPara>
                  </a14:m>
                  <a:endParaRPr lang="hr-HR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4237525"/>
                  <a:ext cx="136815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5385116" y="4507677"/>
                <a:ext cx="3384376" cy="1123190"/>
              </a:xfrm>
              <a:prstGeom prst="rect">
                <a:avLst/>
              </a:prstGeom>
              <a:solidFill>
                <a:schemeClr val="tx2">
                  <a:lumMod val="50000"/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>
                          <a:latin typeface="Cambria Math"/>
                          <a:ea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hr-HR">
                          <a:latin typeface="Cambria Math"/>
                          <a:ea typeface="Cambria Math"/>
                        </a:rPr>
                        <m:t>arcsin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hr-HR">
                          <a:latin typeface="Cambria Math"/>
                          <a:ea typeface="Cambria Math"/>
                        </a:rPr>
                        <m:t>−2</m:t>
                      </m:r>
                      <m:sSub>
                        <m:sSub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hr-HR" b="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/>
                              <a:ea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  <m:r>
                        <a:rPr lang="hr-HR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42.4°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16" y="4507677"/>
                <a:ext cx="3384376" cy="11231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6" name="TextBox 1045"/>
          <p:cNvSpPr txBox="1"/>
          <p:nvPr/>
        </p:nvSpPr>
        <p:spPr>
          <a:xfrm>
            <a:off x="5972718" y="1025952"/>
            <a:ext cx="220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Dispersion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1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 we actually see 1/2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/>
          <a:stretch/>
        </p:blipFill>
        <p:spPr>
          <a:xfrm>
            <a:off x="899592" y="2075278"/>
            <a:ext cx="7463870" cy="3774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/>
          <a:stretch/>
        </p:blipFill>
        <p:spPr>
          <a:xfrm>
            <a:off x="899592" y="2075278"/>
            <a:ext cx="7463870" cy="3774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/>
          <a:stretch/>
        </p:blipFill>
        <p:spPr>
          <a:xfrm>
            <a:off x="899592" y="2089537"/>
            <a:ext cx="7463871" cy="3745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3842"/>
          <a:stretch/>
        </p:blipFill>
        <p:spPr>
          <a:xfrm>
            <a:off x="899592" y="2089537"/>
            <a:ext cx="7463871" cy="3745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61"/>
          <a:stretch/>
        </p:blipFill>
        <p:spPr>
          <a:xfrm>
            <a:off x="899592" y="2089537"/>
            <a:ext cx="7463871" cy="37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 we actually see 2/2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4" b="35127"/>
          <a:stretch/>
        </p:blipFill>
        <p:spPr>
          <a:xfrm>
            <a:off x="1115616" y="2132856"/>
            <a:ext cx="6970210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4" b="35115"/>
          <a:stretch/>
        </p:blipFill>
        <p:spPr>
          <a:xfrm>
            <a:off x="1115616" y="2132483"/>
            <a:ext cx="6970210" cy="331300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15616" y="2132856"/>
            <a:ext cx="6970210" cy="3313009"/>
            <a:chOff x="1115616" y="2132856"/>
            <a:chExt cx="6970210" cy="33130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4" b="35115"/>
            <a:stretch/>
          </p:blipFill>
          <p:spPr>
            <a:xfrm>
              <a:off x="1115616" y="2132856"/>
              <a:ext cx="6970210" cy="3313009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5511800" y="3656653"/>
              <a:ext cx="1371600" cy="813747"/>
            </a:xfrm>
            <a:custGeom>
              <a:avLst/>
              <a:gdLst>
                <a:gd name="connsiteX0" fmla="*/ 0 w 1371600"/>
                <a:gd name="connsiteY0" fmla="*/ 648647 h 813747"/>
                <a:gd name="connsiteX1" fmla="*/ 406400 w 1371600"/>
                <a:gd name="connsiteY1" fmla="*/ 254947 h 813747"/>
                <a:gd name="connsiteX2" fmla="*/ 825500 w 1371600"/>
                <a:gd name="connsiteY2" fmla="*/ 13647 h 813747"/>
                <a:gd name="connsiteX3" fmla="*/ 1244600 w 1371600"/>
                <a:gd name="connsiteY3" fmla="*/ 115247 h 813747"/>
                <a:gd name="connsiteX4" fmla="*/ 1371600 w 1371600"/>
                <a:gd name="connsiteY4" fmla="*/ 813747 h 81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813747">
                  <a:moveTo>
                    <a:pt x="0" y="648647"/>
                  </a:moveTo>
                  <a:cubicBezTo>
                    <a:pt x="134408" y="504713"/>
                    <a:pt x="268817" y="360780"/>
                    <a:pt x="406400" y="254947"/>
                  </a:cubicBezTo>
                  <a:cubicBezTo>
                    <a:pt x="543983" y="149114"/>
                    <a:pt x="685800" y="36930"/>
                    <a:pt x="825500" y="13647"/>
                  </a:cubicBezTo>
                  <a:cubicBezTo>
                    <a:pt x="965200" y="-9636"/>
                    <a:pt x="1153583" y="-18103"/>
                    <a:pt x="1244600" y="115247"/>
                  </a:cubicBezTo>
                  <a:cubicBezTo>
                    <a:pt x="1335617" y="248597"/>
                    <a:pt x="1369483" y="695214"/>
                    <a:pt x="1371600" y="813747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64200" y="3789360"/>
              <a:ext cx="1068040" cy="689744"/>
            </a:xfrm>
            <a:custGeom>
              <a:avLst/>
              <a:gdLst>
                <a:gd name="connsiteX0" fmla="*/ 0 w 1371600"/>
                <a:gd name="connsiteY0" fmla="*/ 648647 h 813747"/>
                <a:gd name="connsiteX1" fmla="*/ 406400 w 1371600"/>
                <a:gd name="connsiteY1" fmla="*/ 254947 h 813747"/>
                <a:gd name="connsiteX2" fmla="*/ 825500 w 1371600"/>
                <a:gd name="connsiteY2" fmla="*/ 13647 h 813747"/>
                <a:gd name="connsiteX3" fmla="*/ 1244600 w 1371600"/>
                <a:gd name="connsiteY3" fmla="*/ 115247 h 813747"/>
                <a:gd name="connsiteX4" fmla="*/ 1371600 w 1371600"/>
                <a:gd name="connsiteY4" fmla="*/ 813747 h 81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813747">
                  <a:moveTo>
                    <a:pt x="0" y="648647"/>
                  </a:moveTo>
                  <a:cubicBezTo>
                    <a:pt x="134408" y="504713"/>
                    <a:pt x="268817" y="360780"/>
                    <a:pt x="406400" y="254947"/>
                  </a:cubicBezTo>
                  <a:cubicBezTo>
                    <a:pt x="543983" y="149114"/>
                    <a:pt x="685800" y="36930"/>
                    <a:pt x="825500" y="13647"/>
                  </a:cubicBezTo>
                  <a:cubicBezTo>
                    <a:pt x="965200" y="-9636"/>
                    <a:pt x="1153583" y="-18103"/>
                    <a:pt x="1244600" y="115247"/>
                  </a:cubicBezTo>
                  <a:cubicBezTo>
                    <a:pt x="1335617" y="248597"/>
                    <a:pt x="1369483" y="695214"/>
                    <a:pt x="1371600" y="81374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6140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Answers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Is red inside or outside </a:t>
            </a:r>
            <a:r>
              <a:rPr lang="hr-HR" b="1" dirty="0" smtClean="0"/>
              <a:t>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In primary bow red is outside. (Red has the smallest refraction index)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/>
              <a:t>What is radius of the bow (in degrees)?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About 42°for the primary bow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/>
              <a:t>What is lenght of the bow (in degrees</a:t>
            </a:r>
            <a:r>
              <a:rPr lang="hr-HR" b="1" dirty="0" smtClean="0"/>
              <a:t>)?</a:t>
            </a:r>
            <a:br>
              <a:rPr lang="hr-HR" b="1" dirty="0" smtClean="0"/>
            </a:br>
            <a:r>
              <a:rPr lang="en-US" dirty="0" smtClean="0"/>
              <a:t>Depends </a:t>
            </a:r>
            <a:r>
              <a:rPr lang="en-US" dirty="0"/>
              <a:t>on the sun’s location, where there is rain, etc. If the sun is high, the bow </a:t>
            </a:r>
            <a:r>
              <a:rPr lang="en-US" dirty="0" smtClean="0"/>
              <a:t>goes</a:t>
            </a:r>
            <a:r>
              <a:rPr lang="hr-HR" dirty="0" smtClean="0"/>
              <a:t> </a:t>
            </a:r>
            <a:r>
              <a:rPr lang="en-US" dirty="0" smtClean="0"/>
              <a:t>downwards</a:t>
            </a:r>
            <a:r>
              <a:rPr lang="en-US" dirty="0"/>
              <a:t>, and not much is left to see. The bow is part of a circle with a radius of 42 degrees, </a:t>
            </a:r>
            <a:r>
              <a:rPr lang="en-US" dirty="0" smtClean="0"/>
              <a:t>so</a:t>
            </a:r>
            <a:r>
              <a:rPr lang="hr-HR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can find the length by knowing how much of it is visible.</a:t>
            </a:r>
            <a:endParaRPr lang="hr-HR" dirty="0"/>
          </a:p>
          <a:p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2061" r="5012" b="2153"/>
          <a:stretch/>
        </p:blipFill>
        <p:spPr>
          <a:xfrm>
            <a:off x="827584" y="1556380"/>
            <a:ext cx="7132320" cy="4297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44" y="603136"/>
            <a:ext cx="4936564" cy="3283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" y="1340768"/>
            <a:ext cx="5560582" cy="2920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08203"/>
            <a:ext cx="5202674" cy="34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Answers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What is widith of the bow (in degrees</a:t>
            </a:r>
            <a:r>
              <a:rPr lang="hr-HR" b="1" dirty="0" smtClean="0"/>
              <a:t>)?</a:t>
            </a:r>
            <a:br>
              <a:rPr lang="hr-HR" b="1" dirty="0" smtClean="0"/>
            </a:br>
            <a:r>
              <a:rPr lang="hr-HR" dirty="0" smtClean="0"/>
              <a:t>About </a:t>
            </a:r>
            <a:r>
              <a:rPr lang="hr-HR" dirty="0"/>
              <a:t>the 1.7 degrees</a:t>
            </a:r>
          </a:p>
          <a:p>
            <a:r>
              <a:rPr lang="hr-HR" b="1" dirty="0"/>
              <a:t>Light intensity inside vs </a:t>
            </a:r>
            <a:r>
              <a:rPr lang="hr-HR" b="1" dirty="0" smtClean="0"/>
              <a:t>outside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dirty="0"/>
              <a:t>The light intensity will be greater inside, as all colors will </a:t>
            </a:r>
            <a:r>
              <a:rPr lang="en-US" dirty="0" smtClean="0"/>
              <a:t>be</a:t>
            </a:r>
            <a:r>
              <a:rPr lang="hr-HR" dirty="0" smtClean="0"/>
              <a:t> </a:t>
            </a:r>
            <a:r>
              <a:rPr lang="en-US" dirty="0" smtClean="0"/>
              <a:t>present </a:t>
            </a:r>
            <a:r>
              <a:rPr lang="en-US" dirty="0"/>
              <a:t>there (and appear as white light). None of this light can end up outside, so the </a:t>
            </a:r>
            <a:r>
              <a:rPr lang="en-US" dirty="0" smtClean="0"/>
              <a:t>outside</a:t>
            </a:r>
            <a:r>
              <a:rPr lang="hr-HR" dirty="0" smtClean="0"/>
              <a:t> should </a:t>
            </a:r>
            <a:r>
              <a:rPr lang="hr-HR" dirty="0"/>
              <a:t>be darker.</a:t>
            </a:r>
            <a:r>
              <a:rPr lang="hr-HR" dirty="0" smtClean="0"/>
              <a:t>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/>
              <a:t>In what direction should we look ?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en-US" dirty="0" smtClean="0"/>
              <a:t>In </a:t>
            </a:r>
            <a:r>
              <a:rPr lang="en-US" dirty="0"/>
              <a:t>the direction opposite to the </a:t>
            </a:r>
            <a:r>
              <a:rPr lang="en-US" dirty="0" smtClean="0"/>
              <a:t>sun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58772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733</TotalTime>
  <Words>383</Words>
  <Application>Microsoft Office PowerPoint</Application>
  <PresentationFormat>On-screen Show (4:3)</PresentationFormat>
  <Paragraphs>71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Rainbow geometrical optics</vt:lpstr>
      <vt:lpstr>12 Questions about the rainbow</vt:lpstr>
      <vt:lpstr>12 Questions about the rainbow</vt:lpstr>
      <vt:lpstr>One drop</vt:lpstr>
      <vt:lpstr>One drop - cone</vt:lpstr>
      <vt:lpstr>What we actually see 1/2</vt:lpstr>
      <vt:lpstr>What we actually see 2/2</vt:lpstr>
      <vt:lpstr>Answers</vt:lpstr>
      <vt:lpstr>Answers</vt:lpstr>
      <vt:lpstr>Answers</vt:lpstr>
      <vt:lpstr>Answers – for the second bow</vt:lpstr>
      <vt:lpstr>White rainbow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domagoj pluscec</dc:creator>
  <cp:lastModifiedBy>nb-math1</cp:lastModifiedBy>
  <cp:revision>39</cp:revision>
  <dcterms:created xsi:type="dcterms:W3CDTF">2013-08-29T14:56:31Z</dcterms:created>
  <dcterms:modified xsi:type="dcterms:W3CDTF">2014-06-19T16:47:56Z</dcterms:modified>
</cp:coreProperties>
</file>