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6" r:id="rId2"/>
    <p:sldId id="257" r:id="rId3"/>
    <p:sldId id="269" r:id="rId4"/>
    <p:sldId id="258" r:id="rId5"/>
    <p:sldId id="271" r:id="rId6"/>
    <p:sldId id="267" r:id="rId7"/>
    <p:sldId id="270" r:id="rId8"/>
    <p:sldId id="278" r:id="rId9"/>
    <p:sldId id="259" r:id="rId10"/>
    <p:sldId id="260" r:id="rId11"/>
    <p:sldId id="261" r:id="rId12"/>
    <p:sldId id="262" r:id="rId13"/>
    <p:sldId id="277" r:id="rId14"/>
    <p:sldId id="263" r:id="rId15"/>
    <p:sldId id="268" r:id="rId16"/>
    <p:sldId id="265" r:id="rId17"/>
    <p:sldId id="276" r:id="rId18"/>
    <p:sldId id="266" r:id="rId19"/>
    <p:sldId id="273" r:id="rId20"/>
    <p:sldId id="279" r:id="rId21"/>
    <p:sldId id="275" r:id="rId22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0104" autoAdjust="0"/>
  </p:normalViewPr>
  <p:slideViewPr>
    <p:cSldViewPr snapToGrid="0">
      <p:cViewPr>
        <p:scale>
          <a:sx n="100" d="100"/>
          <a:sy n="100" d="100"/>
        </p:scale>
        <p:origin x="-498" y="6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A6D902-BCA7-4C2D-B1E3-25E396071E51}" type="datetimeFigureOut">
              <a:rPr lang="hr-HR" smtClean="0"/>
              <a:pPr/>
              <a:t>4.5.2014.</a:t>
            </a:fld>
            <a:endParaRPr lang="hr-HR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2D3994-674B-497E-ADCC-B9DA5C234BB2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273453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2D3994-674B-497E-ADCC-B9DA5C234BB2}" type="slidenum">
              <a:rPr lang="hr-HR" smtClean="0"/>
              <a:pPr/>
              <a:t>2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835266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2D3994-674B-497E-ADCC-B9DA5C234BB2}" type="slidenum">
              <a:rPr lang="hr-HR" smtClean="0"/>
              <a:pPr/>
              <a:t>16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017817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7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7" y="4777382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60C8-C0BC-4CED-B9ED-D57502933155}" type="datetimeFigureOut">
              <a:rPr lang="hr-HR" smtClean="0"/>
              <a:pPr/>
              <a:t>4.5.2014.</a:t>
            </a:fld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60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3"/>
            <a:ext cx="584978" cy="365125"/>
          </a:xfrm>
        </p:spPr>
        <p:txBody>
          <a:bodyPr/>
          <a:lstStyle/>
          <a:p>
            <a:fld id="{367E7D72-1B0F-4B36-BB3B-262BDFFA3D0E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491228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6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60C8-C0BC-4CED-B9ED-D57502933155}" type="datetimeFigureOut">
              <a:rPr lang="hr-HR" smtClean="0"/>
              <a:pPr/>
              <a:t>4.5.2014.</a:t>
            </a:fld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9" y="3166529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2"/>
            <a:ext cx="584978" cy="365125"/>
          </a:xfrm>
        </p:spPr>
        <p:txBody>
          <a:bodyPr/>
          <a:lstStyle/>
          <a:p>
            <a:fld id="{367E7D72-1B0F-4B36-BB3B-262BDFFA3D0E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502145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4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6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60C8-C0BC-4CED-B9ED-D57502933155}" type="datetimeFigureOut">
              <a:rPr lang="hr-HR" smtClean="0"/>
              <a:pPr/>
              <a:t>4.5.2014.</a:t>
            </a:fld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9" y="3166529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2"/>
            <a:ext cx="584978" cy="365125"/>
          </a:xfrm>
        </p:spPr>
        <p:txBody>
          <a:bodyPr/>
          <a:lstStyle/>
          <a:p>
            <a:fld id="{367E7D72-1B0F-4B36-BB3B-262BDFFA3D0E}" type="slidenum">
              <a:rPr lang="hr-HR" smtClean="0"/>
              <a:pPr/>
              <a:t>‹#›</a:t>
            </a:fld>
            <a:endParaRPr lang="hr-HR" dirty="0"/>
          </a:p>
        </p:txBody>
      </p:sp>
      <p:sp>
        <p:nvSpPr>
          <p:cNvPr id="14" name="TextBox 13"/>
          <p:cNvSpPr txBox="1"/>
          <p:nvPr/>
        </p:nvSpPr>
        <p:spPr>
          <a:xfrm>
            <a:off x="1808317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4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186546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2438403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6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60C8-C0BC-4CED-B9ED-D57502933155}" type="datetimeFigureOut">
              <a:rPr lang="hr-HR" smtClean="0"/>
              <a:pPr/>
              <a:t>4.5.2014.</a:t>
            </a:fld>
            <a:endParaRPr lang="hr-H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9" y="4910662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90"/>
            <a:ext cx="584978" cy="365125"/>
          </a:xfrm>
        </p:spPr>
        <p:txBody>
          <a:bodyPr/>
          <a:lstStyle/>
          <a:p>
            <a:fld id="{367E7D72-1B0F-4B36-BB3B-262BDFFA3D0E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7639547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4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6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6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60C8-C0BC-4CED-B9ED-D57502933155}" type="datetimeFigureOut">
              <a:rPr lang="hr-HR" smtClean="0"/>
              <a:pPr/>
              <a:t>4.5.2014.</a:t>
            </a:fld>
            <a:endParaRPr lang="hr-H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9" y="4910662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90"/>
            <a:ext cx="584978" cy="365125"/>
          </a:xfrm>
        </p:spPr>
        <p:txBody>
          <a:bodyPr/>
          <a:lstStyle/>
          <a:p>
            <a:fld id="{367E7D72-1B0F-4B36-BB3B-262BDFFA3D0E}" type="slidenum">
              <a:rPr lang="hr-HR" smtClean="0"/>
              <a:pPr/>
              <a:t>‹#›</a:t>
            </a:fld>
            <a:endParaRPr lang="hr-HR" dirty="0"/>
          </a:p>
        </p:txBody>
      </p:sp>
      <p:sp>
        <p:nvSpPr>
          <p:cNvPr id="11" name="TextBox 10"/>
          <p:cNvSpPr txBox="1"/>
          <p:nvPr/>
        </p:nvSpPr>
        <p:spPr>
          <a:xfrm>
            <a:off x="1808317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4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242469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6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6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60C8-C0BC-4CED-B9ED-D57502933155}" type="datetimeFigureOut">
              <a:rPr lang="hr-HR" smtClean="0"/>
              <a:pPr/>
              <a:t>4.5.2014.</a:t>
            </a:fld>
            <a:endParaRPr lang="hr-H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9" y="4910662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90"/>
            <a:ext cx="584978" cy="365125"/>
          </a:xfrm>
        </p:spPr>
        <p:txBody>
          <a:bodyPr/>
          <a:lstStyle/>
          <a:p>
            <a:fld id="{367E7D72-1B0F-4B36-BB3B-262BDFFA3D0E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4497080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60C8-C0BC-4CED-B9ED-D57502933155}" type="datetimeFigureOut">
              <a:rPr lang="hr-HR" smtClean="0"/>
              <a:pPr/>
              <a:t>4.5.2014.</a:t>
            </a:fld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9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E7D72-1B0F-4B36-BB3B-262BDFFA3D0E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228722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8"/>
            <a:ext cx="1656132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8"/>
            <a:ext cx="4716348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60C8-C0BC-4CED-B9ED-D57502933155}" type="datetimeFigureOut">
              <a:rPr lang="hr-HR" smtClean="0"/>
              <a:pPr/>
              <a:t>4.5.2014.</a:t>
            </a:fld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9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E7D72-1B0F-4B36-BB3B-262BDFFA3D0E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244763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2" y="624110"/>
            <a:ext cx="6589199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6" y="2133600"/>
            <a:ext cx="6591985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60C8-C0BC-4CED-B9ED-D57502933155}" type="datetimeFigureOut">
              <a:rPr lang="hr-HR" smtClean="0"/>
              <a:pPr/>
              <a:t>4.5.2014.</a:t>
            </a:fld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9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E7D72-1B0F-4B36-BB3B-262BDFFA3D0E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238180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6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60C8-C0BC-4CED-B9ED-D57502933155}" type="datetimeFigureOut">
              <a:rPr lang="hr-HR" smtClean="0"/>
              <a:pPr/>
              <a:t>4.5.2014.</a:t>
            </a:fld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9" y="3166529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2"/>
            <a:ext cx="584978" cy="365125"/>
          </a:xfrm>
        </p:spPr>
        <p:txBody>
          <a:bodyPr/>
          <a:lstStyle/>
          <a:p>
            <a:fld id="{367E7D72-1B0F-4B36-BB3B-262BDFFA3D0E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856582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7" y="2136708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8" y="2136708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60C8-C0BC-4CED-B9ED-D57502933155}" type="datetimeFigureOut">
              <a:rPr lang="hr-HR" smtClean="0"/>
              <a:pPr/>
              <a:t>4.5.2014.</a:t>
            </a:fld>
            <a:endParaRPr lang="hr-H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9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5"/>
            <a:ext cx="584978" cy="365125"/>
          </a:xfrm>
        </p:spPr>
        <p:txBody>
          <a:bodyPr/>
          <a:lstStyle/>
          <a:p>
            <a:fld id="{367E7D72-1B0F-4B36-BB3B-262BDFFA3D0E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019844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90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5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6" y="2799662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60C8-C0BC-4CED-B9ED-D57502933155}" type="datetimeFigureOut">
              <a:rPr lang="hr-HR" smtClean="0"/>
              <a:pPr/>
              <a:t>4.5.2014.</a:t>
            </a:fld>
            <a:endParaRPr lang="hr-H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9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5"/>
            <a:ext cx="584978" cy="365125"/>
          </a:xfrm>
        </p:spPr>
        <p:txBody>
          <a:bodyPr/>
          <a:lstStyle/>
          <a:p>
            <a:fld id="{367E7D72-1B0F-4B36-BB3B-262BDFFA3D0E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638580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60C8-C0BC-4CED-B9ED-D57502933155}" type="datetimeFigureOut">
              <a:rPr lang="hr-HR" smtClean="0"/>
              <a:pPr/>
              <a:t>4.5.2014.</a:t>
            </a:fld>
            <a:endParaRPr lang="hr-H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9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E7D72-1B0F-4B36-BB3B-262BDFFA3D0E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533998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60C8-C0BC-4CED-B9ED-D57502933155}" type="datetimeFigureOut">
              <a:rPr lang="hr-HR" smtClean="0"/>
              <a:pPr/>
              <a:t>4.5.2014.</a:t>
            </a:fld>
            <a:endParaRPr lang="hr-H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9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E7D72-1B0F-4B36-BB3B-262BDFFA3D0E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289794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5" y="446091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60C8-C0BC-4CED-B9ED-D57502933155}" type="datetimeFigureOut">
              <a:rPr lang="hr-HR" smtClean="0"/>
              <a:pPr/>
              <a:t>4.5.2014.</a:t>
            </a:fld>
            <a:endParaRPr lang="hr-H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9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E7D72-1B0F-4B36-BB3B-262BDFFA3D0E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860258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6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6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60C8-C0BC-4CED-B9ED-D57502933155}" type="datetimeFigureOut">
              <a:rPr lang="hr-HR" smtClean="0"/>
              <a:pPr/>
              <a:t>4.5.2014.</a:t>
            </a:fld>
            <a:endParaRPr lang="hr-H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9" y="4910662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90"/>
            <a:ext cx="584978" cy="365125"/>
          </a:xfrm>
        </p:spPr>
        <p:txBody>
          <a:bodyPr/>
          <a:lstStyle/>
          <a:p>
            <a:fld id="{367E7D72-1B0F-4B36-BB3B-262BDFFA3D0E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069484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6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91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DD60C8-C0BC-4CED-B9ED-D57502933155}" type="datetimeFigureOut">
              <a:rPr lang="hr-HR" smtClean="0"/>
              <a:pPr/>
              <a:t>4.5.2014.</a:t>
            </a:fld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11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5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367E7D72-1B0F-4B36-BB3B-262BDFFA3D0E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924503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8645" y="839096"/>
            <a:ext cx="7746803" cy="2141758"/>
          </a:xfrm>
        </p:spPr>
        <p:txBody>
          <a:bodyPr>
            <a:normAutofit/>
          </a:bodyPr>
          <a:lstStyle/>
          <a:p>
            <a:pPr algn="ctr"/>
            <a:r>
              <a:rPr lang="hr-HR" sz="4400" dirty="0" err="1" smtClean="0"/>
              <a:t>Comenius</a:t>
            </a:r>
            <a:r>
              <a:rPr lang="hr-HR" sz="4400" dirty="0" smtClean="0"/>
              <a:t> Project: </a:t>
            </a:r>
            <a:r>
              <a:rPr lang="hr-HR" sz="4400" dirty="0" err="1" smtClean="0"/>
              <a:t>Geometry</a:t>
            </a:r>
            <a:r>
              <a:rPr lang="hr-HR" sz="4400" dirty="0" smtClean="0"/>
              <a:t> </a:t>
            </a:r>
            <a:r>
              <a:rPr lang="hr-HR" sz="4400" dirty="0" err="1" smtClean="0"/>
              <a:t>in</a:t>
            </a:r>
            <a:r>
              <a:rPr lang="hr-HR" sz="4400" dirty="0" smtClean="0"/>
              <a:t> </a:t>
            </a:r>
            <a:r>
              <a:rPr lang="hr-HR" sz="4400" dirty="0" err="1" smtClean="0"/>
              <a:t>everyday</a:t>
            </a:r>
            <a:r>
              <a:rPr lang="hr-HR" sz="4400" dirty="0" smtClean="0"/>
              <a:t> </a:t>
            </a:r>
            <a:r>
              <a:rPr lang="hr-HR" sz="4400" dirty="0" err="1" smtClean="0"/>
              <a:t>life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43549" y="4163790"/>
            <a:ext cx="6600451" cy="1126283"/>
          </a:xfrm>
        </p:spPr>
        <p:txBody>
          <a:bodyPr>
            <a:normAutofit/>
          </a:bodyPr>
          <a:lstStyle/>
          <a:p>
            <a:r>
              <a:rPr lang="hr-HR" sz="2400" dirty="0" smtClean="0"/>
              <a:t>XV. </a:t>
            </a:r>
            <a:r>
              <a:rPr lang="hr-HR" sz="2400" dirty="0"/>
              <a:t>g</a:t>
            </a:r>
            <a:r>
              <a:rPr lang="hr-HR" sz="2400" dirty="0" smtClean="0"/>
              <a:t>imnazija, Zagreb, Croatia</a:t>
            </a:r>
            <a:endParaRPr 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75" y="8068"/>
            <a:ext cx="173355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959" y="5290073"/>
            <a:ext cx="1197012" cy="119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62287" y="3065928"/>
            <a:ext cx="5905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 err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Geometry</a:t>
            </a:r>
            <a:r>
              <a:rPr lang="hr-HR" sz="36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hr-HR" sz="3600" dirty="0" err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in</a:t>
            </a:r>
            <a:r>
              <a:rPr lang="hr-HR" sz="36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hr-HR" sz="3600" dirty="0" err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architecture</a:t>
            </a:r>
            <a:endParaRPr lang="hr-HR" sz="36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9963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Our students’ presentations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7285" y="1382751"/>
            <a:ext cx="6591985" cy="3777622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hr-HR" sz="2000" dirty="0"/>
              <a:t>8 P</a:t>
            </a:r>
            <a:r>
              <a:rPr lang="hr-HR" sz="2000" dirty="0" smtClean="0"/>
              <a:t>owerpoint presentations:</a:t>
            </a:r>
            <a:endParaRPr lang="hr-HR" sz="2000" dirty="0"/>
          </a:p>
          <a:p>
            <a:pPr lvl="1">
              <a:lnSpc>
                <a:spcPct val="80000"/>
              </a:lnSpc>
            </a:pPr>
            <a:r>
              <a:rPr lang="hr-HR" sz="2000" dirty="0" err="1" smtClean="0"/>
              <a:t>The</a:t>
            </a:r>
            <a:r>
              <a:rPr lang="hr-HR" sz="2000" dirty="0" smtClean="0"/>
              <a:t> </a:t>
            </a:r>
            <a:r>
              <a:rPr lang="hr-HR" sz="2000" dirty="0" err="1" smtClean="0"/>
              <a:t>Echo</a:t>
            </a:r>
            <a:r>
              <a:rPr lang="hr-HR" sz="2000" dirty="0" smtClean="0"/>
              <a:t> </a:t>
            </a:r>
            <a:r>
              <a:rPr lang="hr-HR" sz="2000" dirty="0" err="1" smtClean="0"/>
              <a:t>Pavilion</a:t>
            </a:r>
            <a:r>
              <a:rPr lang="hr-HR" sz="2000" dirty="0" smtClean="0"/>
              <a:t> </a:t>
            </a:r>
            <a:r>
              <a:rPr lang="hr-HR" sz="2000" dirty="0" err="1" smtClean="0"/>
              <a:t>in</a:t>
            </a:r>
            <a:r>
              <a:rPr lang="hr-HR" sz="2000" dirty="0" smtClean="0"/>
              <a:t> Maksimir </a:t>
            </a:r>
            <a:r>
              <a:rPr lang="hr-HR" sz="2000" dirty="0" err="1" smtClean="0"/>
              <a:t>and</a:t>
            </a:r>
            <a:r>
              <a:rPr lang="hr-HR" sz="2000" dirty="0" smtClean="0"/>
              <a:t> a model </a:t>
            </a:r>
            <a:r>
              <a:rPr lang="en-US" sz="2000" dirty="0" smtClean="0"/>
              <a:t>(</a:t>
            </a:r>
            <a:r>
              <a:rPr lang="hr-HR" sz="2000" dirty="0" smtClean="0"/>
              <a:t>by Tina Rukavina &amp; Filip Novkoski</a:t>
            </a:r>
            <a:r>
              <a:rPr lang="en-US" sz="2000" dirty="0" smtClean="0"/>
              <a:t>) </a:t>
            </a:r>
            <a:endParaRPr lang="hr-HR" sz="2000" dirty="0" smtClean="0"/>
          </a:p>
          <a:p>
            <a:pPr lvl="1">
              <a:lnSpc>
                <a:spcPct val="80000"/>
              </a:lnSpc>
            </a:pPr>
            <a:r>
              <a:rPr lang="hr-HR" sz="2000" dirty="0"/>
              <a:t>A</a:t>
            </a:r>
            <a:r>
              <a:rPr lang="hr-HR" sz="2000" dirty="0" smtClean="0"/>
              <a:t> </a:t>
            </a:r>
            <a:r>
              <a:rPr lang="hr-HR" sz="2000" dirty="0"/>
              <a:t>bridge in Sisak</a:t>
            </a:r>
            <a:r>
              <a:rPr lang="en-US" sz="2000" dirty="0"/>
              <a:t> (</a:t>
            </a:r>
            <a:r>
              <a:rPr lang="hr-HR" sz="2000" dirty="0"/>
              <a:t>by </a:t>
            </a:r>
            <a:r>
              <a:rPr lang="en-US" sz="2000" dirty="0"/>
              <a:t>Dora Matek </a:t>
            </a:r>
            <a:r>
              <a:rPr lang="hr-HR" sz="2000" dirty="0"/>
              <a:t>&amp;</a:t>
            </a:r>
            <a:r>
              <a:rPr lang="en-US" sz="2000" dirty="0"/>
              <a:t> Lucija Ulaga) </a:t>
            </a:r>
            <a:endParaRPr lang="hr-HR" sz="2000" dirty="0"/>
          </a:p>
          <a:p>
            <a:pPr lvl="1">
              <a:lnSpc>
                <a:spcPct val="80000"/>
              </a:lnSpc>
            </a:pPr>
            <a:r>
              <a:rPr lang="hr-HR" sz="2000" dirty="0"/>
              <a:t>The Music Pavilion at </a:t>
            </a:r>
            <a:r>
              <a:rPr lang="hr-HR" sz="2000" dirty="0" smtClean="0"/>
              <a:t>Zrinjevac Park </a:t>
            </a:r>
            <a:r>
              <a:rPr lang="en-US" sz="2000" dirty="0" smtClean="0"/>
              <a:t>(</a:t>
            </a:r>
            <a:r>
              <a:rPr lang="hr-HR" sz="2000" dirty="0"/>
              <a:t>by </a:t>
            </a:r>
            <a:r>
              <a:rPr lang="en-US" sz="2000" dirty="0"/>
              <a:t>Nela Tadić)</a:t>
            </a:r>
            <a:endParaRPr lang="hr-HR" sz="2000" dirty="0"/>
          </a:p>
          <a:p>
            <a:pPr lvl="1">
              <a:lnSpc>
                <a:spcPct val="80000"/>
              </a:lnSpc>
            </a:pPr>
            <a:r>
              <a:rPr lang="hr-HR" sz="2000" dirty="0" err="1"/>
              <a:t>C</a:t>
            </a:r>
            <a:r>
              <a:rPr lang="hr-HR" sz="2000" dirty="0" err="1" smtClean="0"/>
              <a:t>ircles</a:t>
            </a:r>
            <a:r>
              <a:rPr lang="hr-HR" sz="2000" dirty="0" smtClean="0"/>
              <a:t> </a:t>
            </a:r>
            <a:r>
              <a:rPr lang="hr-HR" sz="2000" dirty="0"/>
              <a:t>in </a:t>
            </a:r>
            <a:r>
              <a:rPr lang="hr-HR" sz="2000" dirty="0" err="1"/>
              <a:t>architecture</a:t>
            </a:r>
            <a:r>
              <a:rPr lang="en-US" sz="2000" dirty="0"/>
              <a:t> </a:t>
            </a:r>
            <a:r>
              <a:rPr lang="hr-HR" sz="2000" dirty="0" smtClean="0"/>
              <a:t>(</a:t>
            </a:r>
            <a:r>
              <a:rPr lang="hr-HR" sz="2000" dirty="0" err="1" smtClean="0"/>
              <a:t>by</a:t>
            </a:r>
            <a:r>
              <a:rPr lang="hr-HR" sz="2000" dirty="0" smtClean="0"/>
              <a:t> Dora </a:t>
            </a:r>
            <a:r>
              <a:rPr lang="hr-HR" sz="2000" dirty="0" err="1" smtClean="0"/>
              <a:t>Bobovčan</a:t>
            </a:r>
            <a:r>
              <a:rPr lang="hr-HR" sz="2000" dirty="0" smtClean="0"/>
              <a:t>)</a:t>
            </a:r>
            <a:endParaRPr lang="hr-HR" sz="2000" dirty="0"/>
          </a:p>
          <a:p>
            <a:pPr lvl="1">
              <a:lnSpc>
                <a:spcPct val="80000"/>
              </a:lnSpc>
            </a:pPr>
            <a:r>
              <a:rPr lang="hr-HR" sz="2000" dirty="0"/>
              <a:t>G</a:t>
            </a:r>
            <a:r>
              <a:rPr lang="hr-HR" sz="2000" dirty="0" smtClean="0"/>
              <a:t>olden </a:t>
            </a:r>
            <a:r>
              <a:rPr lang="hr-HR" sz="2000" dirty="0"/>
              <a:t>ratio in architecture </a:t>
            </a:r>
            <a:r>
              <a:rPr lang="en-US" sz="2000" dirty="0"/>
              <a:t>(</a:t>
            </a:r>
            <a:r>
              <a:rPr lang="hr-HR" sz="2000" dirty="0"/>
              <a:t>by </a:t>
            </a:r>
            <a:r>
              <a:rPr lang="en-US" sz="2000" dirty="0"/>
              <a:t>Kristijan Štefanec) </a:t>
            </a:r>
            <a:endParaRPr lang="hr-HR" sz="2000" dirty="0"/>
          </a:p>
          <a:p>
            <a:pPr lvl="1">
              <a:lnSpc>
                <a:spcPct val="80000"/>
              </a:lnSpc>
            </a:pPr>
            <a:r>
              <a:rPr lang="hr-HR" sz="2000" dirty="0" err="1"/>
              <a:t>M</a:t>
            </a:r>
            <a:r>
              <a:rPr lang="hr-HR" sz="2000" dirty="0" err="1" smtClean="0"/>
              <a:t>odern</a:t>
            </a:r>
            <a:r>
              <a:rPr lang="hr-HR" sz="2000" dirty="0" smtClean="0"/>
              <a:t> </a:t>
            </a:r>
            <a:r>
              <a:rPr lang="hr-HR" sz="2000" dirty="0"/>
              <a:t>architecture in</a:t>
            </a:r>
            <a:r>
              <a:rPr lang="en-US" sz="2000" dirty="0"/>
              <a:t> Zagreb (</a:t>
            </a:r>
            <a:r>
              <a:rPr lang="hr-HR" sz="2000" dirty="0"/>
              <a:t>by </a:t>
            </a:r>
            <a:r>
              <a:rPr lang="en-US" sz="2000" dirty="0"/>
              <a:t>Dijana Modrić) </a:t>
            </a:r>
            <a:endParaRPr lang="hr-HR" sz="2000" dirty="0" smtClean="0"/>
          </a:p>
          <a:p>
            <a:pPr lvl="1">
              <a:lnSpc>
                <a:spcPct val="80000"/>
              </a:lnSpc>
            </a:pPr>
            <a:r>
              <a:rPr lang="hr-HR" sz="2000" dirty="0"/>
              <a:t>Geometry in the architecture of Croatia’s castles</a:t>
            </a:r>
            <a:r>
              <a:rPr lang="en-US" sz="2000" dirty="0"/>
              <a:t> (</a:t>
            </a:r>
            <a:r>
              <a:rPr lang="hr-HR" sz="2000" dirty="0"/>
              <a:t>by </a:t>
            </a:r>
            <a:r>
              <a:rPr lang="en-US" sz="2000" dirty="0"/>
              <a:t>Nikola </a:t>
            </a:r>
            <a:r>
              <a:rPr lang="en-US" sz="2000" dirty="0" err="1"/>
              <a:t>Čulumović</a:t>
            </a:r>
            <a:r>
              <a:rPr lang="hr-HR" sz="2000" dirty="0"/>
              <a:t>)</a:t>
            </a:r>
          </a:p>
          <a:p>
            <a:pPr lvl="1">
              <a:lnSpc>
                <a:spcPct val="80000"/>
              </a:lnSpc>
            </a:pPr>
            <a:r>
              <a:rPr lang="hr-HR" sz="2000" dirty="0"/>
              <a:t>Geometry in </a:t>
            </a:r>
            <a:r>
              <a:rPr lang="hr-HR" sz="2000" dirty="0" smtClean="0"/>
              <a:t>architecture </a:t>
            </a:r>
            <a:r>
              <a:rPr lang="en-US" sz="2000" dirty="0" smtClean="0"/>
              <a:t>(</a:t>
            </a:r>
            <a:r>
              <a:rPr lang="hr-HR" sz="2000" dirty="0"/>
              <a:t>by</a:t>
            </a:r>
            <a:r>
              <a:rPr lang="en-US" sz="2000" dirty="0"/>
              <a:t> </a:t>
            </a:r>
            <a:r>
              <a:rPr lang="en-US" sz="2000" dirty="0" err="1"/>
              <a:t>Lucija</a:t>
            </a:r>
            <a:r>
              <a:rPr lang="en-US" sz="2000" dirty="0"/>
              <a:t> </a:t>
            </a:r>
            <a:r>
              <a:rPr lang="en-US" sz="2000" dirty="0" err="1"/>
              <a:t>Dobrović</a:t>
            </a:r>
            <a:r>
              <a:rPr lang="en-US" sz="2000" dirty="0"/>
              <a:t> </a:t>
            </a:r>
            <a:r>
              <a:rPr lang="hr-HR" sz="2000" dirty="0"/>
              <a:t>&amp;</a:t>
            </a:r>
            <a:r>
              <a:rPr lang="en-US" sz="2000" dirty="0"/>
              <a:t> </a:t>
            </a:r>
            <a:r>
              <a:rPr lang="en-US" sz="2000" dirty="0" err="1"/>
              <a:t>Sanja</a:t>
            </a:r>
            <a:r>
              <a:rPr lang="en-US" sz="2000" dirty="0"/>
              <a:t> </a:t>
            </a:r>
            <a:r>
              <a:rPr lang="en-US" sz="2000" dirty="0" err="1"/>
              <a:t>Priselac</a:t>
            </a:r>
            <a:r>
              <a:rPr lang="en-US" sz="2000" dirty="0"/>
              <a:t>) </a:t>
            </a:r>
            <a:endParaRPr lang="hr-HR" sz="2000" dirty="0"/>
          </a:p>
          <a:p>
            <a:pPr lvl="1">
              <a:lnSpc>
                <a:spcPct val="80000"/>
              </a:lnSpc>
            </a:pPr>
            <a:endParaRPr lang="hr-HR" sz="2000" dirty="0" smtClean="0"/>
          </a:p>
          <a:p>
            <a:pPr lvl="1">
              <a:lnSpc>
                <a:spcPct val="80000"/>
              </a:lnSpc>
            </a:pPr>
            <a:endParaRPr lang="hr-HR" sz="2000" dirty="0" smtClean="0"/>
          </a:p>
          <a:p>
            <a:endParaRPr lang="hr-HR" sz="2000" dirty="0"/>
          </a:p>
        </p:txBody>
      </p:sp>
    </p:spTree>
    <p:extLst>
      <p:ext uri="{BB962C8B-B14F-4D97-AF65-F5344CB8AC3E}">
        <p14:creationId xmlns:p14="http://schemas.microsoft.com/office/powerpoint/2010/main" val="2095954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chemeClr val="bg1">
                    <a:lumMod val="75000"/>
                  </a:schemeClr>
                </a:solidFill>
              </a:rPr>
              <a:t>Our students’ presentations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6" y="1552575"/>
            <a:ext cx="6591985" cy="4358647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hr-HR" sz="2000" dirty="0" smtClean="0"/>
              <a:t>2 films:</a:t>
            </a:r>
            <a:endParaRPr lang="hr-HR" sz="2000" dirty="0"/>
          </a:p>
          <a:p>
            <a:pPr lvl="1">
              <a:lnSpc>
                <a:spcPct val="80000"/>
              </a:lnSpc>
            </a:pPr>
            <a:r>
              <a:rPr lang="hr-HR" sz="2000" dirty="0" smtClean="0"/>
              <a:t>”</a:t>
            </a:r>
            <a:r>
              <a:rPr lang="hr-HR" sz="2000" dirty="0" err="1" smtClean="0"/>
              <a:t>Interview</a:t>
            </a:r>
            <a:r>
              <a:rPr lang="hr-HR" sz="2000" dirty="0" smtClean="0"/>
              <a:t> </a:t>
            </a:r>
            <a:r>
              <a:rPr lang="hr-HR" sz="2000" dirty="0"/>
              <a:t>with </a:t>
            </a:r>
            <a:r>
              <a:rPr lang="hr-HR" sz="2000" dirty="0" err="1"/>
              <a:t>an</a:t>
            </a:r>
            <a:r>
              <a:rPr lang="hr-HR" sz="2000" dirty="0"/>
              <a:t> </a:t>
            </a:r>
            <a:r>
              <a:rPr lang="hr-HR" sz="2000" dirty="0" err="1" smtClean="0"/>
              <a:t>architect</a:t>
            </a:r>
            <a:r>
              <a:rPr lang="hr-HR" sz="2000" dirty="0" smtClean="0"/>
              <a:t>:  mr. Andrija Rusan” </a:t>
            </a:r>
            <a:r>
              <a:rPr lang="hr-HR" sz="2000" dirty="0"/>
              <a:t>(by Nikša Ovčina &amp; </a:t>
            </a:r>
            <a:r>
              <a:rPr lang="hr-HR" sz="2000" dirty="0" smtClean="0"/>
              <a:t>Mak </a:t>
            </a:r>
            <a:r>
              <a:rPr lang="hr-HR" sz="2000" dirty="0"/>
              <a:t>Gračić)</a:t>
            </a:r>
          </a:p>
          <a:p>
            <a:pPr lvl="1">
              <a:lnSpc>
                <a:spcPct val="80000"/>
              </a:lnSpc>
            </a:pPr>
            <a:r>
              <a:rPr lang="hr-HR" sz="2000" dirty="0" smtClean="0"/>
              <a:t>“Anechoic chamber at FER” </a:t>
            </a:r>
            <a:r>
              <a:rPr lang="hr-HR" sz="2000" dirty="0"/>
              <a:t>(by </a:t>
            </a:r>
            <a:r>
              <a:rPr lang="en-US" sz="2000" dirty="0"/>
              <a:t>Lovro Marković, Domagoj Badanjak </a:t>
            </a:r>
            <a:r>
              <a:rPr lang="hr-HR" sz="2000" dirty="0"/>
              <a:t>&amp;</a:t>
            </a:r>
            <a:r>
              <a:rPr lang="en-US" sz="2000" dirty="0"/>
              <a:t> Mislav Matić</a:t>
            </a:r>
            <a:r>
              <a:rPr lang="hr-HR" sz="2000" dirty="0"/>
              <a:t>)</a:t>
            </a:r>
          </a:p>
          <a:p>
            <a:pPr>
              <a:lnSpc>
                <a:spcPct val="80000"/>
              </a:lnSpc>
            </a:pPr>
            <a:r>
              <a:rPr lang="hr-HR" sz="2000" dirty="0"/>
              <a:t>A</a:t>
            </a:r>
            <a:r>
              <a:rPr lang="hr-HR" sz="2000" dirty="0" smtClean="0"/>
              <a:t> </a:t>
            </a:r>
            <a:r>
              <a:rPr lang="hr-HR" sz="2000" dirty="0"/>
              <a:t>model of St. Donat’s church made in front of </a:t>
            </a:r>
            <a:r>
              <a:rPr lang="hr-HR" sz="2000" dirty="0" err="1"/>
              <a:t>the</a:t>
            </a:r>
            <a:r>
              <a:rPr lang="hr-HR" sz="2000" dirty="0"/>
              <a:t> </a:t>
            </a:r>
            <a:r>
              <a:rPr lang="hr-HR" sz="2000" dirty="0" err="1" smtClean="0"/>
              <a:t>audience</a:t>
            </a:r>
            <a:r>
              <a:rPr lang="hr-HR" sz="2000" dirty="0" smtClean="0"/>
              <a:t> (</a:t>
            </a:r>
            <a:r>
              <a:rPr lang="hr-HR" sz="2000" dirty="0" err="1" smtClean="0"/>
              <a:t>by</a:t>
            </a:r>
            <a:r>
              <a:rPr lang="hr-HR" sz="2000" dirty="0" smtClean="0"/>
              <a:t> Marija Gaćina)</a:t>
            </a:r>
            <a:endParaRPr lang="hr-HR" sz="2000" dirty="0"/>
          </a:p>
          <a:p>
            <a:pPr>
              <a:lnSpc>
                <a:spcPct val="80000"/>
              </a:lnSpc>
            </a:pPr>
            <a:r>
              <a:rPr lang="hr-HR" sz="2000" dirty="0"/>
              <a:t>A</a:t>
            </a:r>
            <a:r>
              <a:rPr lang="hr-HR" sz="2000" dirty="0" smtClean="0"/>
              <a:t> </a:t>
            </a:r>
            <a:r>
              <a:rPr lang="hr-HR" sz="2000" dirty="0"/>
              <a:t>poster about </a:t>
            </a:r>
            <a:r>
              <a:rPr lang="hr-HR" sz="2000" dirty="0" smtClean="0"/>
              <a:t>the geometry of Ban Josip Jelačić square </a:t>
            </a:r>
            <a:r>
              <a:rPr lang="en-US" sz="2000" dirty="0"/>
              <a:t>(</a:t>
            </a:r>
            <a:r>
              <a:rPr lang="hr-HR" sz="2000" dirty="0"/>
              <a:t>by </a:t>
            </a:r>
            <a:r>
              <a:rPr lang="en-US" sz="2000" dirty="0"/>
              <a:t>Helena Majetić, </a:t>
            </a:r>
            <a:r>
              <a:rPr lang="hr-HR" sz="2000" dirty="0"/>
              <a:t>Z</a:t>
            </a:r>
            <a:r>
              <a:rPr lang="en-US" sz="2000" dirty="0"/>
              <a:t>vonimir Gršković</a:t>
            </a:r>
            <a:r>
              <a:rPr lang="hr-HR" sz="2000" dirty="0"/>
              <a:t> &amp;</a:t>
            </a:r>
            <a:r>
              <a:rPr lang="en-US" sz="2000" dirty="0"/>
              <a:t> Nikola Duvnjak) </a:t>
            </a:r>
          </a:p>
          <a:p>
            <a:endParaRPr lang="hr-HR" sz="2000" dirty="0"/>
          </a:p>
        </p:txBody>
      </p:sp>
    </p:spTree>
    <p:extLst>
      <p:ext uri="{BB962C8B-B14F-4D97-AF65-F5344CB8AC3E}">
        <p14:creationId xmlns:p14="http://schemas.microsoft.com/office/powerpoint/2010/main" val="234823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CS" dirty="0"/>
              <a:t>Day 3</a:t>
            </a:r>
            <a:br>
              <a:rPr lang="sr-Latn-CS" dirty="0"/>
            </a:br>
            <a:r>
              <a:rPr lang="sr-Latn-CS" dirty="0" smtClean="0"/>
              <a:t>15 March 2013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6" y="1785257"/>
            <a:ext cx="6591985" cy="4125965"/>
          </a:xfrm>
        </p:spPr>
        <p:txBody>
          <a:bodyPr>
            <a:normAutofit/>
          </a:bodyPr>
          <a:lstStyle/>
          <a:p>
            <a:r>
              <a:rPr lang="hr-HR" sz="2400" dirty="0" smtClean="0"/>
              <a:t>after the rest of the presentations, </a:t>
            </a:r>
            <a:r>
              <a:rPr lang="hr-HR" sz="2400" dirty="0"/>
              <a:t>on the closing </a:t>
            </a:r>
            <a:r>
              <a:rPr lang="hr-HR" sz="2400" dirty="0" smtClean="0"/>
              <a:t>ceremony o</a:t>
            </a:r>
            <a:r>
              <a:rPr lang="en-US" sz="2400" dirty="0" smtClean="0"/>
              <a:t>ur guests were given certificate</a:t>
            </a:r>
            <a:r>
              <a:rPr lang="hr-HR" sz="2400" dirty="0" smtClean="0"/>
              <a:t>s</a:t>
            </a:r>
            <a:r>
              <a:rPr lang="en-US" sz="2400" dirty="0" smtClean="0"/>
              <a:t> for participation</a:t>
            </a:r>
            <a:r>
              <a:rPr lang="hr-HR" sz="2400" dirty="0"/>
              <a:t> </a:t>
            </a:r>
            <a:endParaRPr lang="hr-HR" sz="2400" dirty="0" smtClean="0"/>
          </a:p>
          <a:p>
            <a:r>
              <a:rPr lang="hr-HR" sz="2400" dirty="0" smtClean="0"/>
              <a:t>the o</a:t>
            </a:r>
            <a:r>
              <a:rPr lang="en-US" sz="2400" dirty="0" err="1" smtClean="0"/>
              <a:t>fficial</a:t>
            </a:r>
            <a:r>
              <a:rPr lang="en-US" sz="2400" dirty="0" smtClean="0"/>
              <a:t> part of the meeting was over</a:t>
            </a:r>
          </a:p>
          <a:p>
            <a:endParaRPr lang="en-US" sz="2400" dirty="0"/>
          </a:p>
        </p:txBody>
      </p:sp>
      <p:pic>
        <p:nvPicPr>
          <p:cNvPr id="4" name="Slika 3" descr="IMG_0287.JPG"/>
          <p:cNvPicPr>
            <a:picLocks noChangeAspect="1"/>
          </p:cNvPicPr>
          <p:nvPr/>
        </p:nvPicPr>
        <p:blipFill>
          <a:blip r:embed="rId2" cstate="print"/>
          <a:srcRect l="-15" r="11064"/>
          <a:stretch>
            <a:fillRect/>
          </a:stretch>
        </p:blipFill>
        <p:spPr bwMode="auto">
          <a:xfrm>
            <a:off x="278511" y="3519741"/>
            <a:ext cx="3951287" cy="296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140" y="3524250"/>
            <a:ext cx="4443640" cy="2959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2171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152400"/>
            <a:ext cx="3921162" cy="2614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985" y="1694554"/>
            <a:ext cx="3881214" cy="2582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90" y="3200679"/>
            <a:ext cx="3659898" cy="243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042" y="4028515"/>
            <a:ext cx="3933601" cy="2622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591" y="4433086"/>
            <a:ext cx="3631154" cy="2424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Slika 4" descr="IMG_0288.JPG"/>
          <p:cNvPicPr>
            <a:picLocks noChangeAspect="1"/>
          </p:cNvPicPr>
          <p:nvPr/>
        </p:nvPicPr>
        <p:blipFill>
          <a:blip r:embed="rId7" cstate="print"/>
          <a:srcRect l="24583" r="32"/>
          <a:stretch>
            <a:fillRect/>
          </a:stretch>
        </p:blipFill>
        <p:spPr bwMode="auto">
          <a:xfrm>
            <a:off x="6473000" y="133350"/>
            <a:ext cx="2524100" cy="2232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183727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CS" dirty="0">
                <a:solidFill>
                  <a:schemeClr val="bg1">
                    <a:lumMod val="75000"/>
                  </a:schemeClr>
                </a:solidFill>
              </a:rPr>
              <a:t>Day 3</a:t>
            </a:r>
            <a:br>
              <a:rPr lang="sr-Latn-C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sr-Latn-CS" dirty="0" smtClean="0">
                <a:solidFill>
                  <a:schemeClr val="bg1">
                    <a:lumMod val="75000"/>
                  </a:schemeClr>
                </a:solidFill>
              </a:rPr>
              <a:t>15</a:t>
            </a:r>
            <a:r>
              <a:rPr lang="sr-Latn-C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sr-Latn-CS" dirty="0" smtClean="0">
                <a:solidFill>
                  <a:schemeClr val="bg1">
                    <a:lumMod val="75000"/>
                  </a:schemeClr>
                </a:solidFill>
              </a:rPr>
              <a:t>March 2013</a:t>
            </a:r>
            <a:endParaRPr lang="hr-H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3816" y="1962150"/>
            <a:ext cx="6591985" cy="3777622"/>
          </a:xfrm>
        </p:spPr>
        <p:txBody>
          <a:bodyPr>
            <a:normAutofit/>
          </a:bodyPr>
          <a:lstStyle/>
          <a:p>
            <a:r>
              <a:rPr lang="hr-HR" sz="2400" dirty="0"/>
              <a:t>t</a:t>
            </a:r>
            <a:r>
              <a:rPr lang="en-US" sz="2400" dirty="0" err="1" smtClean="0"/>
              <a:t>eachers</a:t>
            </a:r>
            <a:r>
              <a:rPr lang="en-US" sz="2400" dirty="0" smtClean="0"/>
              <a:t> evaluated results of the meeting in Zagreb</a:t>
            </a:r>
          </a:p>
          <a:p>
            <a:endParaRPr lang="en-US" sz="2400" dirty="0"/>
          </a:p>
        </p:txBody>
      </p:sp>
      <p:pic>
        <p:nvPicPr>
          <p:cNvPr id="4" name="Slika 3" descr="IMG_0293.JPG"/>
          <p:cNvPicPr>
            <a:picLocks noChangeAspect="1"/>
          </p:cNvPicPr>
          <p:nvPr/>
        </p:nvPicPr>
        <p:blipFill rotWithShape="1">
          <a:blip r:embed="rId2" cstate="print"/>
          <a:srcRect l="4945" r="15458"/>
          <a:stretch/>
        </p:blipFill>
        <p:spPr bwMode="auto">
          <a:xfrm>
            <a:off x="428625" y="3087688"/>
            <a:ext cx="3934207" cy="3291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Slika 4" descr="IMG_0294.JPG"/>
          <p:cNvPicPr>
            <a:picLocks noChangeAspect="1"/>
          </p:cNvPicPr>
          <p:nvPr/>
        </p:nvPicPr>
        <p:blipFill>
          <a:blip r:embed="rId3" cstate="print"/>
          <a:srcRect l="5112" t="24332" r="18117"/>
          <a:stretch>
            <a:fillRect/>
          </a:stretch>
        </p:blipFill>
        <p:spPr bwMode="auto">
          <a:xfrm>
            <a:off x="4612767" y="3241869"/>
            <a:ext cx="4413903" cy="2896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9585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CS" dirty="0">
                <a:solidFill>
                  <a:schemeClr val="bg1">
                    <a:lumMod val="75000"/>
                  </a:schemeClr>
                </a:solidFill>
              </a:rPr>
              <a:t>Day 3</a:t>
            </a:r>
            <a:br>
              <a:rPr lang="sr-Latn-C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sr-Latn-CS" dirty="0" smtClean="0">
                <a:solidFill>
                  <a:schemeClr val="bg1">
                    <a:lumMod val="75000"/>
                  </a:schemeClr>
                </a:solidFill>
              </a:rPr>
              <a:t>15 March 2013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0901" y="1886174"/>
            <a:ext cx="6591985" cy="3777622"/>
          </a:xfrm>
        </p:spPr>
        <p:txBody>
          <a:bodyPr>
            <a:normAutofit/>
          </a:bodyPr>
          <a:lstStyle/>
          <a:p>
            <a:r>
              <a:rPr lang="hr-HR" sz="2400" dirty="0" smtClean="0"/>
              <a:t>in the afternoon we had a</a:t>
            </a:r>
            <a:r>
              <a:rPr lang="en-US" sz="2400" dirty="0" smtClean="0"/>
              <a:t> </a:t>
            </a:r>
            <a:r>
              <a:rPr lang="hr-HR" sz="2400" dirty="0" smtClean="0"/>
              <a:t>t</a:t>
            </a:r>
            <a:r>
              <a:rPr lang="en-US" sz="2400" dirty="0" smtClean="0"/>
              <a:t>our in Zagreb’s Museum of Technical Sciences </a:t>
            </a:r>
            <a:endParaRPr lang="hr-HR" sz="2400" dirty="0" smtClean="0"/>
          </a:p>
          <a:p>
            <a:r>
              <a:rPr lang="hr-HR" sz="2400" dirty="0" smtClean="0"/>
              <a:t>s</a:t>
            </a:r>
            <a:r>
              <a:rPr lang="en-US" sz="2400" dirty="0" err="1" smtClean="0"/>
              <a:t>tudents</a:t>
            </a:r>
            <a:r>
              <a:rPr lang="en-US" sz="2400" dirty="0" smtClean="0"/>
              <a:t> </a:t>
            </a:r>
            <a:r>
              <a:rPr lang="hr-HR" sz="2400" dirty="0" smtClean="0"/>
              <a:t>also </a:t>
            </a:r>
            <a:r>
              <a:rPr lang="en-US" sz="2400" dirty="0" smtClean="0"/>
              <a:t>visited Planetarium and Laboratory of Nikola Tesla</a:t>
            </a:r>
            <a:endParaRPr lang="en-US" sz="2400" dirty="0"/>
          </a:p>
        </p:txBody>
      </p:sp>
      <p:pic>
        <p:nvPicPr>
          <p:cNvPr id="1026" name="Picture 2" descr="http://www.tehnicki-muzej.hr/images/gallery/katalog-promet/1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3729120"/>
            <a:ext cx="4095750" cy="2741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upload.wikimedia.org/wikipedia/commons/f/fa/Tehni%C4%8Dki_muzej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4" r="13712"/>
          <a:stretch/>
        </p:blipFill>
        <p:spPr bwMode="auto">
          <a:xfrm>
            <a:off x="4686300" y="3551459"/>
            <a:ext cx="4219575" cy="3076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8332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Day 4</a:t>
            </a:r>
            <a:br>
              <a:rPr lang="hr-HR" dirty="0" smtClean="0"/>
            </a:br>
            <a:r>
              <a:rPr lang="hr-HR" dirty="0" smtClean="0"/>
              <a:t>16 March 2013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2400" dirty="0" smtClean="0"/>
              <a:t>after two days of hard work it was </a:t>
            </a:r>
            <a:r>
              <a:rPr lang="hr-HR" sz="2400" dirty="0"/>
              <a:t>time for </a:t>
            </a:r>
            <a:r>
              <a:rPr lang="hr-HR" sz="2400" dirty="0" smtClean="0"/>
              <a:t>relaxation </a:t>
            </a:r>
          </a:p>
          <a:p>
            <a:r>
              <a:rPr lang="hr-HR" sz="2400" dirty="0" smtClean="0"/>
              <a:t>we organized a trip </a:t>
            </a:r>
            <a:r>
              <a:rPr lang="hr-HR" sz="2400" dirty="0"/>
              <a:t>to </a:t>
            </a:r>
            <a:r>
              <a:rPr lang="hr-HR" sz="2400" dirty="0" smtClean="0"/>
              <a:t>Brijuni </a:t>
            </a:r>
            <a:r>
              <a:rPr lang="hr-HR" sz="2400" dirty="0"/>
              <a:t>I</a:t>
            </a:r>
            <a:r>
              <a:rPr lang="hr-HR" sz="2400" dirty="0" smtClean="0"/>
              <a:t>slands </a:t>
            </a:r>
            <a:r>
              <a:rPr lang="hr-HR" sz="2400" dirty="0"/>
              <a:t>N</a:t>
            </a:r>
            <a:r>
              <a:rPr lang="hr-HR" sz="2400" dirty="0" smtClean="0"/>
              <a:t>ational Park </a:t>
            </a:r>
            <a:r>
              <a:rPr lang="hr-HR" sz="2400" dirty="0"/>
              <a:t>for </a:t>
            </a:r>
            <a:r>
              <a:rPr lang="hr-HR" sz="2400" dirty="0" smtClean="0"/>
              <a:t>our guests</a:t>
            </a:r>
          </a:p>
          <a:p>
            <a:r>
              <a:rPr lang="hr-HR" sz="2400" dirty="0" smtClean="0"/>
              <a:t>on </a:t>
            </a:r>
            <a:r>
              <a:rPr lang="hr-HR" sz="2400" dirty="0"/>
              <a:t>Brijuni </a:t>
            </a:r>
            <a:r>
              <a:rPr lang="hr-HR" sz="2400" dirty="0" smtClean="0"/>
              <a:t>Islands </a:t>
            </a:r>
            <a:r>
              <a:rPr lang="hr-HR" sz="2400" dirty="0"/>
              <a:t>our guests </a:t>
            </a:r>
            <a:r>
              <a:rPr lang="hr-HR" sz="2400" dirty="0" smtClean="0"/>
              <a:t>could enjoy the nature </a:t>
            </a:r>
            <a:r>
              <a:rPr lang="hr-HR" sz="2400" dirty="0"/>
              <a:t>and </a:t>
            </a:r>
            <a:r>
              <a:rPr lang="hr-HR" sz="2400" dirty="0" smtClean="0"/>
              <a:t>see Croatian natural wonders </a:t>
            </a:r>
          </a:p>
          <a:p>
            <a:r>
              <a:rPr lang="hr-HR" sz="2400" dirty="0" smtClean="0"/>
              <a:t>after arriving </a:t>
            </a:r>
            <a:r>
              <a:rPr lang="hr-HR" sz="2400" dirty="0"/>
              <a:t>on Brijuni I</a:t>
            </a:r>
            <a:r>
              <a:rPr lang="hr-HR" sz="2400" dirty="0" smtClean="0"/>
              <a:t>slands, we went sightseeing with our </a:t>
            </a:r>
            <a:r>
              <a:rPr lang="hr-HR" sz="2400" dirty="0"/>
              <a:t>guests</a:t>
            </a:r>
          </a:p>
          <a:p>
            <a:endParaRPr lang="hr-HR" sz="2400" dirty="0" smtClean="0"/>
          </a:p>
          <a:p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val="266706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150" y="182564"/>
            <a:ext cx="4962525" cy="330686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4" y="3543300"/>
            <a:ext cx="4752974" cy="316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47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chemeClr val="bg1">
                    <a:lumMod val="75000"/>
                  </a:schemeClr>
                </a:solidFill>
              </a:rPr>
              <a:t>Day </a:t>
            </a:r>
            <a:r>
              <a:rPr lang="hr-HR" dirty="0" smtClean="0">
                <a:solidFill>
                  <a:schemeClr val="bg1">
                    <a:lumMod val="75000"/>
                  </a:schemeClr>
                </a:solidFill>
              </a:rPr>
              <a:t>4</a:t>
            </a:r>
            <a:r>
              <a:rPr lang="hr-HR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hr-HR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hr-HR" dirty="0" smtClean="0">
                <a:solidFill>
                  <a:schemeClr val="bg1">
                    <a:lumMod val="75000"/>
                  </a:schemeClr>
                </a:solidFill>
              </a:rPr>
              <a:t>16 March 2013</a:t>
            </a:r>
            <a:endParaRPr lang="hr-H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hr-HR" sz="2400" dirty="0"/>
              <a:t>B</a:t>
            </a:r>
            <a:r>
              <a:rPr lang="hr-HR" sz="2400" dirty="0" smtClean="0"/>
              <a:t>rijuni </a:t>
            </a:r>
            <a:r>
              <a:rPr lang="hr-HR" sz="2400" dirty="0"/>
              <a:t>I</a:t>
            </a:r>
            <a:r>
              <a:rPr lang="hr-HR" sz="2400" dirty="0" smtClean="0"/>
              <a:t>slands </a:t>
            </a:r>
            <a:r>
              <a:rPr lang="hr-HR" sz="2400" dirty="0"/>
              <a:t>are </a:t>
            </a:r>
            <a:r>
              <a:rPr lang="hr-HR" sz="2400" dirty="0" smtClean="0"/>
              <a:t>packed </a:t>
            </a:r>
            <a:r>
              <a:rPr lang="hr-HR" sz="2400" dirty="0"/>
              <a:t>with </a:t>
            </a:r>
            <a:r>
              <a:rPr lang="hr-HR" sz="2400" dirty="0" smtClean="0"/>
              <a:t>cultural</a:t>
            </a:r>
            <a:r>
              <a:rPr lang="hr-HR" sz="2400" dirty="0"/>
              <a:t>, historical and </a:t>
            </a:r>
            <a:r>
              <a:rPr lang="hr-HR" sz="2400" dirty="0" smtClean="0"/>
              <a:t>natural sights</a:t>
            </a:r>
            <a:endParaRPr lang="hr-HR" sz="2400" dirty="0"/>
          </a:p>
          <a:p>
            <a:r>
              <a:rPr lang="hr-HR" sz="2400" dirty="0"/>
              <a:t>o</a:t>
            </a:r>
            <a:r>
              <a:rPr lang="hr-HR" sz="2400" dirty="0" smtClean="0"/>
              <a:t>ur guests </a:t>
            </a:r>
            <a:r>
              <a:rPr lang="hr-HR" sz="2400" dirty="0"/>
              <a:t>visited </a:t>
            </a:r>
            <a:r>
              <a:rPr lang="hr-HR" sz="2400" dirty="0" smtClean="0"/>
              <a:t>a church </a:t>
            </a:r>
            <a:r>
              <a:rPr lang="hr-HR" sz="2400" dirty="0"/>
              <a:t>and a museum on </a:t>
            </a:r>
            <a:r>
              <a:rPr lang="hr-HR" sz="2400" dirty="0" smtClean="0"/>
              <a:t>the island</a:t>
            </a:r>
          </a:p>
          <a:p>
            <a:r>
              <a:rPr lang="hr-HR" sz="2400" dirty="0"/>
              <a:t>s</a:t>
            </a:r>
            <a:r>
              <a:rPr lang="hr-HR" sz="2400" dirty="0" smtClean="0"/>
              <a:t>tudents analyzed geometry </a:t>
            </a:r>
            <a:r>
              <a:rPr lang="en-US" sz="2400" dirty="0" smtClean="0"/>
              <a:t>in</a:t>
            </a:r>
            <a:r>
              <a:rPr lang="hr-HR" sz="2400" dirty="0" smtClean="0"/>
              <a:t> ancient Roman archaeological sites</a:t>
            </a:r>
            <a:endParaRPr lang="hr-HR" sz="2400" u="sng" dirty="0"/>
          </a:p>
          <a:p>
            <a:r>
              <a:rPr lang="hr-HR" sz="2400" dirty="0"/>
              <a:t>i</a:t>
            </a:r>
            <a:r>
              <a:rPr lang="hr-HR" sz="2400" dirty="0" smtClean="0"/>
              <a:t>n </a:t>
            </a:r>
            <a:r>
              <a:rPr lang="hr-HR" sz="2400" dirty="0"/>
              <a:t>their free time, our </a:t>
            </a:r>
            <a:r>
              <a:rPr lang="hr-HR" sz="2400" dirty="0" smtClean="0"/>
              <a:t>guests took a </a:t>
            </a:r>
            <a:r>
              <a:rPr lang="hr-HR" sz="2400" dirty="0"/>
              <a:t>walk around the island, lied </a:t>
            </a:r>
            <a:r>
              <a:rPr lang="hr-HR" sz="2400" dirty="0" smtClean="0"/>
              <a:t>on the shore and saw interesting (and some unusual) </a:t>
            </a:r>
            <a:r>
              <a:rPr lang="hr-HR" sz="2400" dirty="0"/>
              <a:t>animal </a:t>
            </a:r>
            <a:r>
              <a:rPr lang="hr-HR" sz="2400" dirty="0" smtClean="0"/>
              <a:t>species</a:t>
            </a:r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val="330834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190500"/>
            <a:ext cx="4016883" cy="26779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83" y="3771900"/>
            <a:ext cx="4066250" cy="27108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2143125"/>
            <a:ext cx="4064508" cy="270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25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Day 1</a:t>
            </a:r>
            <a:br>
              <a:rPr lang="hr-HR" dirty="0" smtClean="0"/>
            </a:br>
            <a:r>
              <a:rPr lang="sr-Latn-RS" dirty="0" smtClean="0"/>
              <a:t>13 March 2013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2400" dirty="0"/>
              <a:t>s</a:t>
            </a:r>
            <a:r>
              <a:rPr lang="en-US" sz="2400" dirty="0" err="1" smtClean="0"/>
              <a:t>tudents</a:t>
            </a:r>
            <a:r>
              <a:rPr lang="en-US" sz="2400" dirty="0" smtClean="0"/>
              <a:t> from all around Europe arrived to Croatia for </a:t>
            </a:r>
            <a:r>
              <a:rPr lang="hr-HR" sz="2400" dirty="0" smtClean="0"/>
              <a:t>a </a:t>
            </a:r>
            <a:r>
              <a:rPr lang="en-US" sz="2400" dirty="0" smtClean="0"/>
              <a:t>meeting about geometry in architecture</a:t>
            </a:r>
          </a:p>
          <a:p>
            <a:r>
              <a:rPr lang="en-US" sz="2400" dirty="0" smtClean="0"/>
              <a:t>Comenius meeting in Zagreb was attended by 36 students from 8 countries</a:t>
            </a:r>
          </a:p>
          <a:p>
            <a:r>
              <a:rPr lang="hr-HR" sz="2400" dirty="0" smtClean="0"/>
              <a:t>since the m</a:t>
            </a:r>
            <a:r>
              <a:rPr lang="en-US" sz="2400" dirty="0" err="1" smtClean="0"/>
              <a:t>eeting</a:t>
            </a:r>
            <a:r>
              <a:rPr lang="en-US" sz="2400" dirty="0" smtClean="0"/>
              <a:t> </a:t>
            </a:r>
            <a:r>
              <a:rPr lang="hr-HR" sz="2400" dirty="0" smtClean="0"/>
              <a:t>began a</a:t>
            </a:r>
            <a:r>
              <a:rPr lang="en-US" sz="2400" dirty="0" smtClean="0"/>
              <a:t> few days before the first day of spring</a:t>
            </a:r>
            <a:r>
              <a:rPr lang="hr-HR" sz="2400" dirty="0" smtClean="0"/>
              <a:t>, </a:t>
            </a:r>
            <a:r>
              <a:rPr lang="en-US" sz="2400" dirty="0" smtClean="0"/>
              <a:t>snow</a:t>
            </a:r>
            <a:r>
              <a:rPr lang="hr-HR" sz="2400" dirty="0" smtClean="0"/>
              <a:t> surprised both us and our guests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67202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chemeClr val="tx1"/>
                </a:solidFill>
              </a:rPr>
              <a:t>Day 5</a:t>
            </a:r>
            <a:br>
              <a:rPr lang="hr-HR" dirty="0">
                <a:solidFill>
                  <a:schemeClr val="tx1"/>
                </a:solidFill>
              </a:rPr>
            </a:br>
            <a:r>
              <a:rPr lang="hr-HR" dirty="0" smtClean="0">
                <a:solidFill>
                  <a:schemeClr val="tx1"/>
                </a:solidFill>
              </a:rPr>
              <a:t>17 March 2013</a:t>
            </a:r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hr-HR" sz="2400" dirty="0"/>
          </a:p>
          <a:p>
            <a:r>
              <a:rPr lang="hr-HR" sz="2400" dirty="0"/>
              <a:t>t</a:t>
            </a:r>
            <a:r>
              <a:rPr lang="en-US" sz="2400" dirty="0" err="1" smtClean="0"/>
              <a:t>ime</a:t>
            </a:r>
            <a:r>
              <a:rPr lang="en-US" sz="2400" dirty="0" smtClean="0"/>
              <a:t> </a:t>
            </a:r>
            <a:r>
              <a:rPr lang="en-US" sz="2400" dirty="0"/>
              <a:t>to say </a:t>
            </a:r>
            <a:r>
              <a:rPr lang="en-US" sz="2400" dirty="0" smtClean="0"/>
              <a:t>goodbye</a:t>
            </a:r>
            <a:r>
              <a:rPr lang="hr-HR" sz="2400" dirty="0" smtClean="0"/>
              <a:t>, o</a:t>
            </a:r>
            <a:r>
              <a:rPr lang="en-US" sz="2400" dirty="0" smtClean="0"/>
              <a:t>ur </a:t>
            </a:r>
            <a:r>
              <a:rPr lang="en-US" sz="2400" dirty="0"/>
              <a:t>partners </a:t>
            </a:r>
            <a:r>
              <a:rPr lang="hr-HR" sz="2400" dirty="0" smtClean="0"/>
              <a:t>had to </a:t>
            </a:r>
            <a:r>
              <a:rPr lang="en-US" sz="2400" dirty="0" smtClean="0"/>
              <a:t>return </a:t>
            </a:r>
            <a:r>
              <a:rPr lang="en-US" sz="2400" dirty="0"/>
              <a:t>to their </a:t>
            </a:r>
            <a:r>
              <a:rPr lang="en-US" sz="2400" dirty="0" smtClean="0"/>
              <a:t>homes</a:t>
            </a:r>
            <a:endParaRPr lang="en-US" sz="2400" dirty="0"/>
          </a:p>
          <a:p>
            <a:r>
              <a:rPr lang="hr-HR" sz="2400" dirty="0"/>
              <a:t>w</a:t>
            </a:r>
            <a:r>
              <a:rPr lang="en-US" sz="2400" dirty="0" smtClean="0"/>
              <a:t>e </a:t>
            </a:r>
            <a:r>
              <a:rPr lang="en-US" sz="2400" dirty="0"/>
              <a:t>took a little rest and started </a:t>
            </a:r>
            <a:r>
              <a:rPr lang="en-US" sz="2400" dirty="0" err="1" smtClean="0"/>
              <a:t>prepar</a:t>
            </a:r>
            <a:r>
              <a:rPr lang="hr-HR" sz="2400" dirty="0" smtClean="0"/>
              <a:t>ing</a:t>
            </a:r>
            <a:r>
              <a:rPr lang="en-US" sz="2400" dirty="0" smtClean="0"/>
              <a:t> </a:t>
            </a:r>
            <a:r>
              <a:rPr lang="en-US" sz="2400" dirty="0"/>
              <a:t>for the meeting in Lithuania and our next topic 'Fractals</a:t>
            </a:r>
            <a:r>
              <a:rPr lang="en-US" sz="2400" dirty="0" smtClean="0"/>
              <a:t>'</a:t>
            </a:r>
            <a:endParaRPr lang="en-US" sz="2400" dirty="0"/>
          </a:p>
          <a:p>
            <a:pPr marL="0" indent="0">
              <a:buNone/>
            </a:pPr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val="1354839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0929" y="2006861"/>
            <a:ext cx="6589199" cy="1280890"/>
          </a:xfrm>
        </p:spPr>
        <p:txBody>
          <a:bodyPr>
            <a:normAutofit/>
          </a:bodyPr>
          <a:lstStyle/>
          <a:p>
            <a:pPr algn="ctr"/>
            <a:r>
              <a:rPr lang="hr-HR" sz="6600" dirty="0" smtClean="0"/>
              <a:t>The end</a:t>
            </a:r>
            <a:endParaRPr lang="hr-HR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8602" y="3665034"/>
            <a:ext cx="6591985" cy="101847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r-HR" sz="2800" dirty="0" err="1" smtClean="0"/>
              <a:t>Thank</a:t>
            </a:r>
            <a:r>
              <a:rPr lang="hr-HR" sz="2800" dirty="0" smtClean="0"/>
              <a:t> </a:t>
            </a:r>
            <a:r>
              <a:rPr lang="hr-HR" sz="2800" dirty="0" err="1" smtClean="0"/>
              <a:t>you</a:t>
            </a:r>
            <a:r>
              <a:rPr lang="hr-HR" sz="2800" dirty="0" smtClean="0"/>
              <a:t> for </a:t>
            </a:r>
            <a:r>
              <a:rPr lang="hr-HR" sz="2800" dirty="0" err="1" smtClean="0"/>
              <a:t>your</a:t>
            </a:r>
            <a:r>
              <a:rPr lang="hr-HR" sz="2800" dirty="0" smtClean="0"/>
              <a:t> </a:t>
            </a:r>
            <a:r>
              <a:rPr lang="hr-HR" sz="2800" dirty="0" err="1" smtClean="0"/>
              <a:t>attention</a:t>
            </a:r>
            <a:r>
              <a:rPr lang="hr-HR" sz="28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1605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797" y="1008486"/>
            <a:ext cx="3486925" cy="5230389"/>
          </a:xfrm>
        </p:spPr>
      </p:pic>
      <p:pic>
        <p:nvPicPr>
          <p:cNvPr id="4" name="Slika 4"/>
          <p:cNvPicPr>
            <a:picLocks noChangeAspect="1"/>
          </p:cNvPicPr>
          <p:nvPr/>
        </p:nvPicPr>
        <p:blipFill>
          <a:blip r:embed="rId3" cstate="print"/>
          <a:srcRect l="16792" t="7108" r="18" b="12"/>
          <a:stretch>
            <a:fillRect/>
          </a:stretch>
        </p:blipFill>
        <p:spPr bwMode="auto">
          <a:xfrm>
            <a:off x="332990" y="944138"/>
            <a:ext cx="4789135" cy="356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78418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Day 2</a:t>
            </a:r>
            <a:br>
              <a:rPr lang="hr-HR" dirty="0" smtClean="0"/>
            </a:br>
            <a:r>
              <a:rPr lang="sr-Latn-CS" dirty="0" smtClean="0"/>
              <a:t>14 March 2013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9750" y="2052864"/>
            <a:ext cx="6943725" cy="3763108"/>
          </a:xfrm>
        </p:spPr>
        <p:txBody>
          <a:bodyPr>
            <a:noAutofit/>
          </a:bodyPr>
          <a:lstStyle/>
          <a:p>
            <a:r>
              <a:rPr lang="hr-HR" sz="2400" dirty="0" smtClean="0"/>
              <a:t>the m</a:t>
            </a:r>
            <a:r>
              <a:rPr lang="en-US" sz="2400" dirty="0" err="1" smtClean="0"/>
              <a:t>eeting</a:t>
            </a:r>
            <a:r>
              <a:rPr lang="en-US" sz="2400" dirty="0" smtClean="0"/>
              <a:t> was scheduled in the morning hours in XV. </a:t>
            </a:r>
            <a:r>
              <a:rPr lang="en-US" sz="2400" dirty="0" err="1" smtClean="0"/>
              <a:t>gimnazija</a:t>
            </a:r>
            <a:endParaRPr lang="en-US" sz="2400" dirty="0" smtClean="0"/>
          </a:p>
          <a:p>
            <a:r>
              <a:rPr lang="hr-HR" sz="2400" dirty="0" smtClean="0"/>
              <a:t>our </a:t>
            </a:r>
            <a:r>
              <a:rPr lang="en-US" sz="2400" dirty="0" smtClean="0"/>
              <a:t>coordinator</a:t>
            </a:r>
            <a:r>
              <a:rPr lang="hr-HR" sz="2400" dirty="0" smtClean="0"/>
              <a:t>,</a:t>
            </a:r>
            <a:r>
              <a:rPr lang="en-US" sz="2400" dirty="0" smtClean="0"/>
              <a:t> </a:t>
            </a:r>
            <a:r>
              <a:rPr lang="hr-HR" sz="2400" dirty="0" smtClean="0"/>
              <a:t>Mrs</a:t>
            </a:r>
            <a:r>
              <a:rPr lang="hr-HR" sz="2400" dirty="0" smtClean="0"/>
              <a:t> </a:t>
            </a:r>
            <a:r>
              <a:rPr lang="en-US" sz="2400" dirty="0" err="1" smtClean="0"/>
              <a:t>Buga</a:t>
            </a:r>
            <a:r>
              <a:rPr lang="en-US" sz="2400" dirty="0" smtClean="0"/>
              <a:t> </a:t>
            </a:r>
            <a:r>
              <a:rPr lang="en-US" sz="2400" dirty="0" err="1" smtClean="0"/>
              <a:t>Mikšić</a:t>
            </a:r>
            <a:r>
              <a:rPr lang="hr-HR" sz="2400" dirty="0"/>
              <a:t>,</a:t>
            </a:r>
            <a:r>
              <a:rPr lang="hr-HR" sz="2400" dirty="0" smtClean="0"/>
              <a:t> </a:t>
            </a:r>
            <a:r>
              <a:rPr lang="en-US" sz="2400" dirty="0" smtClean="0"/>
              <a:t>and our principal</a:t>
            </a:r>
            <a:r>
              <a:rPr lang="hr-HR" sz="2400" dirty="0" smtClean="0"/>
              <a:t>, </a:t>
            </a:r>
            <a:r>
              <a:rPr lang="hr-HR" sz="2400" dirty="0" smtClean="0"/>
              <a:t>Mr</a:t>
            </a:r>
            <a:r>
              <a:rPr lang="en-US" sz="2400" dirty="0" smtClean="0"/>
              <a:t> </a:t>
            </a:r>
            <a:r>
              <a:rPr lang="en-US" sz="2400" dirty="0" smtClean="0"/>
              <a:t>Josip </a:t>
            </a:r>
            <a:r>
              <a:rPr lang="en-US" sz="2400" dirty="0" err="1" smtClean="0"/>
              <a:t>Harcet</a:t>
            </a:r>
            <a:r>
              <a:rPr lang="hr-HR" sz="2400" dirty="0" smtClean="0"/>
              <a:t> gave a </a:t>
            </a:r>
            <a:r>
              <a:rPr lang="en-US" sz="2400" dirty="0" smtClean="0"/>
              <a:t>welcoming speech</a:t>
            </a:r>
            <a:r>
              <a:rPr lang="hr-HR" sz="2400" dirty="0" smtClean="0"/>
              <a:t> to the participants</a:t>
            </a:r>
            <a:endParaRPr lang="en-US" sz="2400" dirty="0" smtClean="0"/>
          </a:p>
          <a:p>
            <a:r>
              <a:rPr lang="hr-HR" sz="2400" dirty="0" smtClean="0"/>
              <a:t>the g</a:t>
            </a:r>
            <a:r>
              <a:rPr lang="en-US" sz="2400" dirty="0" err="1" smtClean="0"/>
              <a:t>uests</a:t>
            </a:r>
            <a:r>
              <a:rPr lang="en-US" sz="2400" dirty="0" smtClean="0"/>
              <a:t> were invited to </a:t>
            </a:r>
            <a:r>
              <a:rPr lang="hr-HR" sz="2400" dirty="0" smtClean="0"/>
              <a:t>the celebration of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sz="2400" dirty="0" smtClean="0"/>
              <a:t>-day</a:t>
            </a:r>
            <a:r>
              <a:rPr lang="hr-HR" sz="2400" dirty="0" smtClean="0"/>
              <a:t>, the annual day of our school</a:t>
            </a:r>
            <a:endParaRPr lang="hr-HR" sz="2400" dirty="0"/>
          </a:p>
          <a:p>
            <a:r>
              <a:rPr lang="hr-HR" sz="2400" dirty="0" smtClean="0"/>
              <a:t>we organized a tour around the school for the groups comprising of students and teachers</a:t>
            </a: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9798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52" y="3733800"/>
            <a:ext cx="4300538" cy="2867025"/>
          </a:xfrm>
        </p:spPr>
      </p:pic>
      <p:pic>
        <p:nvPicPr>
          <p:cNvPr id="4" name="Slika 4" descr="Harcet.png"/>
          <p:cNvPicPr>
            <a:picLocks noChangeAspect="1"/>
          </p:cNvPicPr>
          <p:nvPr/>
        </p:nvPicPr>
        <p:blipFill>
          <a:blip r:embed="rId3" cstate="print"/>
          <a:srcRect l="10757" t="9731" r="29314" b="12"/>
          <a:stretch>
            <a:fillRect/>
          </a:stretch>
        </p:blipFill>
        <p:spPr bwMode="auto">
          <a:xfrm>
            <a:off x="5934075" y="257175"/>
            <a:ext cx="2895600" cy="6132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Slika 3" descr="Buga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381" y="228600"/>
            <a:ext cx="5063956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0745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chemeClr val="bg1">
                    <a:lumMod val="75000"/>
                  </a:schemeClr>
                </a:solidFill>
              </a:rPr>
              <a:t>Day 2</a:t>
            </a:r>
            <a:br>
              <a:rPr lang="hr-HR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sr-Latn-CS" dirty="0" smtClean="0">
                <a:solidFill>
                  <a:schemeClr val="bg1">
                    <a:lumMod val="75000"/>
                  </a:schemeClr>
                </a:solidFill>
              </a:rPr>
              <a:t>14 March 2013</a:t>
            </a:r>
            <a:endParaRPr lang="hr-H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2400" dirty="0" smtClean="0"/>
              <a:t>our s</a:t>
            </a:r>
            <a:r>
              <a:rPr lang="en-US" sz="2400" dirty="0" err="1" smtClean="0"/>
              <a:t>tudents</a:t>
            </a:r>
            <a:r>
              <a:rPr lang="en-US" sz="2400" dirty="0" smtClean="0"/>
              <a:t> </a:t>
            </a:r>
            <a:r>
              <a:rPr lang="en-US" sz="2400" dirty="0" err="1" smtClean="0"/>
              <a:t>organised</a:t>
            </a:r>
            <a:r>
              <a:rPr lang="en-US" sz="2400" dirty="0" smtClean="0"/>
              <a:t> </a:t>
            </a:r>
            <a:r>
              <a:rPr lang="hr-HR" sz="2400" dirty="0" smtClean="0"/>
              <a:t>an </a:t>
            </a:r>
            <a:r>
              <a:rPr lang="en-US" sz="2400" dirty="0" smtClean="0"/>
              <a:t>amusing </a:t>
            </a:r>
            <a:r>
              <a:rPr lang="en-US" sz="2400" dirty="0"/>
              <a:t>city tour </a:t>
            </a:r>
            <a:r>
              <a:rPr lang="hr-HR" sz="2400" dirty="0"/>
              <a:t> </a:t>
            </a:r>
            <a:r>
              <a:rPr lang="hr-HR" sz="2400" dirty="0" smtClean="0"/>
              <a:t>for the guest students</a:t>
            </a:r>
            <a:r>
              <a:rPr lang="en-US" sz="2400" dirty="0" smtClean="0"/>
              <a:t> </a:t>
            </a:r>
            <a:endParaRPr lang="hr-HR" sz="2400" dirty="0"/>
          </a:p>
          <a:p>
            <a:r>
              <a:rPr lang="hr-HR" sz="2400" dirty="0"/>
              <a:t>g</a:t>
            </a:r>
            <a:r>
              <a:rPr lang="en-US" sz="2400" dirty="0" err="1" smtClean="0"/>
              <a:t>roups</a:t>
            </a:r>
            <a:r>
              <a:rPr lang="en-US" sz="2400" dirty="0" smtClean="0"/>
              <a:t> </a:t>
            </a:r>
            <a:r>
              <a:rPr lang="en-US" sz="2400" dirty="0"/>
              <a:t>of students explored the </a:t>
            </a:r>
            <a:r>
              <a:rPr lang="hr-HR" sz="2400" dirty="0" smtClean="0"/>
              <a:t>city</a:t>
            </a:r>
            <a:r>
              <a:rPr lang="en-US" sz="2400" dirty="0" smtClean="0"/>
              <a:t> </a:t>
            </a:r>
            <a:r>
              <a:rPr lang="en-US" sz="2400" dirty="0"/>
              <a:t>using maps made of geometrical </a:t>
            </a:r>
            <a:r>
              <a:rPr lang="en-US" sz="2400" dirty="0" smtClean="0"/>
              <a:t>tasks</a:t>
            </a:r>
            <a:r>
              <a:rPr lang="hr-HR" sz="2400" dirty="0"/>
              <a:t> </a:t>
            </a:r>
            <a:r>
              <a:rPr lang="hr-HR" sz="2400" dirty="0" smtClean="0"/>
              <a:t>or riddles</a:t>
            </a:r>
            <a:r>
              <a:rPr lang="en-US" sz="2400" dirty="0" smtClean="0"/>
              <a:t>, </a:t>
            </a:r>
            <a:r>
              <a:rPr lang="en-US" sz="2400" dirty="0"/>
              <a:t>which they </a:t>
            </a:r>
            <a:r>
              <a:rPr lang="en-US" sz="2400" dirty="0" smtClean="0"/>
              <a:t>had </a:t>
            </a:r>
            <a:r>
              <a:rPr lang="en-US" sz="2400" dirty="0"/>
              <a:t>to </a:t>
            </a:r>
            <a:r>
              <a:rPr lang="en-US" sz="2400" dirty="0" smtClean="0"/>
              <a:t>solve</a:t>
            </a:r>
            <a:r>
              <a:rPr lang="hr-HR" sz="2400" dirty="0"/>
              <a:t> </a:t>
            </a:r>
            <a:r>
              <a:rPr lang="hr-HR" sz="2400" dirty="0" smtClean="0"/>
              <a:t>first</a:t>
            </a:r>
            <a:endParaRPr lang="hr-HR" sz="2400" dirty="0"/>
          </a:p>
          <a:p>
            <a:r>
              <a:rPr lang="hr-HR" sz="2400" dirty="0"/>
              <a:t>t</a:t>
            </a:r>
            <a:r>
              <a:rPr lang="en-US" sz="2400" dirty="0" smtClean="0"/>
              <a:t>hey </a:t>
            </a:r>
            <a:r>
              <a:rPr lang="en-US" sz="2400" dirty="0"/>
              <a:t>saw many of Zagreb's </a:t>
            </a:r>
            <a:r>
              <a:rPr lang="hr-HR" sz="2400" dirty="0" smtClean="0"/>
              <a:t>sights</a:t>
            </a:r>
            <a:endParaRPr lang="hr-HR" sz="2400" dirty="0"/>
          </a:p>
          <a:p>
            <a:r>
              <a:rPr lang="hr-HR" sz="2400" dirty="0"/>
              <a:t>s</a:t>
            </a:r>
            <a:r>
              <a:rPr lang="en-US" sz="2400" dirty="0" err="1" smtClean="0"/>
              <a:t>ome</a:t>
            </a:r>
            <a:r>
              <a:rPr lang="en-US" sz="2400" dirty="0" smtClean="0"/>
              <a:t> </a:t>
            </a:r>
            <a:r>
              <a:rPr lang="en-US" sz="2400" dirty="0"/>
              <a:t>of our new friends </a:t>
            </a:r>
            <a:r>
              <a:rPr lang="hr-HR" sz="2400" dirty="0" smtClean="0"/>
              <a:t>were</a:t>
            </a:r>
            <a:r>
              <a:rPr lang="en-US" sz="2400" dirty="0" smtClean="0"/>
              <a:t> </a:t>
            </a:r>
            <a:r>
              <a:rPr lang="en-US" sz="2400" dirty="0"/>
              <a:t>a bit frozen, because it </a:t>
            </a:r>
            <a:r>
              <a:rPr lang="en-US" sz="2400" dirty="0" smtClean="0"/>
              <a:t>snowed </a:t>
            </a:r>
            <a:r>
              <a:rPr lang="en-US" sz="2400" dirty="0"/>
              <a:t>that day</a:t>
            </a:r>
            <a:endParaRPr lang="hr-HR" sz="2400" dirty="0"/>
          </a:p>
          <a:p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val="3850807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247" y="254889"/>
            <a:ext cx="5177028" cy="3882772"/>
          </a:xfrm>
        </p:spPr>
      </p:pic>
      <p:pic>
        <p:nvPicPr>
          <p:cNvPr id="4" name="Picture 6" descr="IMG_0249"/>
          <p:cNvPicPr>
            <a:picLocks noChangeAspect="1" noChangeArrowheads="1"/>
          </p:cNvPicPr>
          <p:nvPr/>
        </p:nvPicPr>
        <p:blipFill>
          <a:blip r:embed="rId3" cstate="print"/>
          <a:srcRect l="8847" t="37158" b="33177"/>
          <a:stretch>
            <a:fillRect/>
          </a:stretch>
        </p:blipFill>
        <p:spPr bwMode="auto">
          <a:xfrm>
            <a:off x="381000" y="4476100"/>
            <a:ext cx="8362950" cy="18125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20216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" t="3965" r="30665" b="22186"/>
          <a:stretch/>
        </p:blipFill>
        <p:spPr>
          <a:xfrm>
            <a:off x="996696" y="493777"/>
            <a:ext cx="7333488" cy="5969116"/>
          </a:xfrm>
        </p:spPr>
      </p:pic>
    </p:spTree>
    <p:extLst>
      <p:ext uri="{BB962C8B-B14F-4D97-AF65-F5344CB8AC3E}">
        <p14:creationId xmlns:p14="http://schemas.microsoft.com/office/powerpoint/2010/main" val="340224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6129" y="579505"/>
            <a:ext cx="6589199" cy="1280890"/>
          </a:xfrm>
        </p:spPr>
        <p:txBody>
          <a:bodyPr/>
          <a:lstStyle/>
          <a:p>
            <a:r>
              <a:rPr lang="sr-Latn-CS" dirty="0"/>
              <a:t>Day 2</a:t>
            </a:r>
            <a:r>
              <a:rPr lang="sr-Latn-CS" dirty="0" smtClean="0"/>
              <a:t> </a:t>
            </a:r>
            <a:r>
              <a:rPr lang="sr-Latn-CS" dirty="0"/>
              <a:t>&amp; 3</a:t>
            </a:r>
            <a:br>
              <a:rPr lang="sr-Latn-CS" dirty="0"/>
            </a:br>
            <a:r>
              <a:rPr lang="sr-Latn-CS" dirty="0" smtClean="0"/>
              <a:t>14 -15 March 2013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911315"/>
            <a:ext cx="4772025" cy="3777622"/>
          </a:xfrm>
        </p:spPr>
        <p:txBody>
          <a:bodyPr>
            <a:normAutofit/>
          </a:bodyPr>
          <a:lstStyle/>
          <a:p>
            <a:r>
              <a:rPr lang="hr-HR" sz="2400" dirty="0"/>
              <a:t>s</a:t>
            </a:r>
            <a:r>
              <a:rPr lang="hr-HR" sz="2400" dirty="0" smtClean="0"/>
              <a:t>tudents presented </a:t>
            </a:r>
            <a:r>
              <a:rPr lang="hr-HR" sz="2400" dirty="0" err="1" smtClean="0"/>
              <a:t>their</a:t>
            </a:r>
            <a:r>
              <a:rPr lang="hr-HR" sz="2400" dirty="0" smtClean="0"/>
              <a:t> works </a:t>
            </a:r>
            <a:r>
              <a:rPr lang="hr-HR" sz="2400" dirty="0" err="1" smtClean="0"/>
              <a:t>about</a:t>
            </a:r>
            <a:r>
              <a:rPr lang="hr-HR" sz="2400" dirty="0" smtClean="0"/>
              <a:t> geometry in architecture</a:t>
            </a:r>
            <a:endParaRPr lang="hr-HR" sz="2400" dirty="0"/>
          </a:p>
        </p:txBody>
      </p:sp>
      <p:pic>
        <p:nvPicPr>
          <p:cNvPr id="4" name="Slika 3" descr="Untitled4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3719" y="3432556"/>
            <a:ext cx="4822484" cy="3253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Slika 5" descr="Untitled5.png"/>
          <p:cNvPicPr>
            <a:picLocks noChangeAspect="1"/>
          </p:cNvPicPr>
          <p:nvPr/>
        </p:nvPicPr>
        <p:blipFill rotWithShape="1">
          <a:blip r:embed="rId3" cstate="print"/>
          <a:srcRect l="23133" t="27017" r="13745" b="50"/>
          <a:stretch/>
        </p:blipFill>
        <p:spPr bwMode="auto">
          <a:xfrm>
            <a:off x="5263515" y="3778187"/>
            <a:ext cx="356616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Slika 6" descr="Untitled1.png"/>
          <p:cNvPicPr>
            <a:picLocks noChangeAspect="1"/>
          </p:cNvPicPr>
          <p:nvPr/>
        </p:nvPicPr>
        <p:blipFill rotWithShape="1">
          <a:blip r:embed="rId4" cstate="print"/>
          <a:srcRect l="4056" t="5183" r="24242" b="11"/>
          <a:stretch/>
        </p:blipFill>
        <p:spPr bwMode="auto">
          <a:xfrm>
            <a:off x="5449824" y="469392"/>
            <a:ext cx="3491637" cy="3073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5754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1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Theme1" id="{C244BC79-BBE7-4D31-A11D-65D02E3C54F1}" vid="{732B4628-F132-4391-8B23-094614E0B5D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300</TotalTime>
  <Words>614</Words>
  <Application>Microsoft Office PowerPoint</Application>
  <PresentationFormat>On-screen Show (4:3)</PresentationFormat>
  <Paragraphs>63</Paragraphs>
  <Slides>21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Theme1</vt:lpstr>
      <vt:lpstr>Comenius Project: Geometry in everyday life</vt:lpstr>
      <vt:lpstr>Day 1 13 March 2013</vt:lpstr>
      <vt:lpstr>PowerPoint Presentation</vt:lpstr>
      <vt:lpstr>Day 2 14 March 2013</vt:lpstr>
      <vt:lpstr>PowerPoint Presentation</vt:lpstr>
      <vt:lpstr>Day 2 14 March 2013</vt:lpstr>
      <vt:lpstr>PowerPoint Presentation</vt:lpstr>
      <vt:lpstr>PowerPoint Presentation</vt:lpstr>
      <vt:lpstr>Day 2 &amp; 3 14 -15 March 2013</vt:lpstr>
      <vt:lpstr>Our students’ presentations</vt:lpstr>
      <vt:lpstr>Our students’ presentations</vt:lpstr>
      <vt:lpstr>Day 3 15 March 2013</vt:lpstr>
      <vt:lpstr>PowerPoint Presentation</vt:lpstr>
      <vt:lpstr>Day 3 15 March 2013</vt:lpstr>
      <vt:lpstr>Day 3 15 March 2013</vt:lpstr>
      <vt:lpstr>Day 4 16 March 2013</vt:lpstr>
      <vt:lpstr>PowerPoint Presentation</vt:lpstr>
      <vt:lpstr>Day 4 16 March 2013</vt:lpstr>
      <vt:lpstr>PowerPoint Presentation</vt:lpstr>
      <vt:lpstr>Day 5 17 March 2013</vt:lpstr>
      <vt:lpstr>The end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Comenius</dc:title>
  <dc:creator>Filip Novoselec</dc:creator>
  <cp:lastModifiedBy>nb-math1</cp:lastModifiedBy>
  <cp:revision>63</cp:revision>
  <dcterms:created xsi:type="dcterms:W3CDTF">2014-04-25T10:04:07Z</dcterms:created>
  <dcterms:modified xsi:type="dcterms:W3CDTF">2014-05-04T20:28:12Z</dcterms:modified>
</cp:coreProperties>
</file>