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8" r:id="rId2"/>
    <p:sldId id="259" r:id="rId3"/>
    <p:sldId id="272" r:id="rId4"/>
    <p:sldId id="283" r:id="rId5"/>
    <p:sldId id="260" r:id="rId6"/>
    <p:sldId id="256" r:id="rId7"/>
    <p:sldId id="284" r:id="rId8"/>
    <p:sldId id="261" r:id="rId9"/>
    <p:sldId id="273" r:id="rId10"/>
    <p:sldId id="285" r:id="rId11"/>
    <p:sldId id="262" r:id="rId12"/>
    <p:sldId id="274" r:id="rId13"/>
    <p:sldId id="286" r:id="rId14"/>
    <p:sldId id="265" r:id="rId15"/>
    <p:sldId id="275" r:id="rId16"/>
    <p:sldId id="291" r:id="rId17"/>
    <p:sldId id="264" r:id="rId18"/>
    <p:sldId id="276" r:id="rId19"/>
    <p:sldId id="288" r:id="rId20"/>
    <p:sldId id="263" r:id="rId21"/>
    <p:sldId id="277" r:id="rId22"/>
    <p:sldId id="289" r:id="rId23"/>
    <p:sldId id="266" r:id="rId24"/>
    <p:sldId id="278" r:id="rId25"/>
    <p:sldId id="293" r:id="rId26"/>
    <p:sldId id="267" r:id="rId27"/>
    <p:sldId id="279" r:id="rId28"/>
    <p:sldId id="292" r:id="rId29"/>
    <p:sldId id="268" r:id="rId30"/>
    <p:sldId id="280" r:id="rId31"/>
    <p:sldId id="257" r:id="rId32"/>
    <p:sldId id="295" r:id="rId33"/>
    <p:sldId id="269" r:id="rId34"/>
    <p:sldId id="281" r:id="rId35"/>
    <p:sldId id="296" r:id="rId36"/>
    <p:sldId id="270" r:id="rId37"/>
    <p:sldId id="297" r:id="rId38"/>
    <p:sldId id="271" r:id="rId39"/>
    <p:sldId id="282" r:id="rId40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78A0E-07A5-4FE9-BF51-92AEE98E541D}" type="datetimeFigureOut">
              <a:rPr lang="hr-HR" smtClean="0"/>
              <a:t>18.4.2013.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F4D0A-6066-4D20-A284-CEFE6EA738A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087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F4D0A-6066-4D20-A284-CEFE6EA738A2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96444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D4E42-558A-4706-BAD6-D51F78218732}" type="datetimeFigureOut">
              <a:rPr lang="hr-HR" smtClean="0"/>
              <a:t>18.4.2013.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289E-54A9-436B-BD59-6D7A19D4C2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62944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D4E42-558A-4706-BAD6-D51F78218732}" type="datetimeFigureOut">
              <a:rPr lang="hr-HR" smtClean="0"/>
              <a:t>18.4.2013.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289E-54A9-436B-BD59-6D7A19D4C2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7107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D4E42-558A-4706-BAD6-D51F78218732}" type="datetimeFigureOut">
              <a:rPr lang="hr-HR" smtClean="0"/>
              <a:t>18.4.2013.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289E-54A9-436B-BD59-6D7A19D4C2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1578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D4E42-558A-4706-BAD6-D51F78218732}" type="datetimeFigureOut">
              <a:rPr lang="hr-HR" smtClean="0"/>
              <a:t>18.4.2013.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289E-54A9-436B-BD59-6D7A19D4C2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64234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D4E42-558A-4706-BAD6-D51F78218732}" type="datetimeFigureOut">
              <a:rPr lang="hr-HR" smtClean="0"/>
              <a:t>18.4.2013.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289E-54A9-436B-BD59-6D7A19D4C2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1054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D4E42-558A-4706-BAD6-D51F78218732}" type="datetimeFigureOut">
              <a:rPr lang="hr-HR" smtClean="0"/>
              <a:t>18.4.2013.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289E-54A9-436B-BD59-6D7A19D4C2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8739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D4E42-558A-4706-BAD6-D51F78218732}" type="datetimeFigureOut">
              <a:rPr lang="hr-HR" smtClean="0"/>
              <a:t>18.4.2013.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289E-54A9-436B-BD59-6D7A19D4C2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5535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D4E42-558A-4706-BAD6-D51F78218732}" type="datetimeFigureOut">
              <a:rPr lang="hr-HR" smtClean="0"/>
              <a:t>18.4.2013.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289E-54A9-436B-BD59-6D7A19D4C2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37889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D4E42-558A-4706-BAD6-D51F78218732}" type="datetimeFigureOut">
              <a:rPr lang="hr-HR" smtClean="0"/>
              <a:t>18.4.2013.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289E-54A9-436B-BD59-6D7A19D4C2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49172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D4E42-558A-4706-BAD6-D51F78218732}" type="datetimeFigureOut">
              <a:rPr lang="hr-HR" smtClean="0"/>
              <a:t>18.4.2013.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289E-54A9-436B-BD59-6D7A19D4C2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6204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D4E42-558A-4706-BAD6-D51F78218732}" type="datetimeFigureOut">
              <a:rPr lang="hr-HR" smtClean="0"/>
              <a:t>18.4.2013.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289E-54A9-436B-BD59-6D7A19D4C2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57127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D4E42-558A-4706-BAD6-D51F78218732}" type="datetimeFigureOut">
              <a:rPr lang="hr-HR" smtClean="0"/>
              <a:t>18.4.2013.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4289E-54A9-436B-BD59-6D7A19D4C2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7166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6.jpeg"/><Relationship Id="rId4" Type="http://schemas.openxmlformats.org/officeDocument/2006/relationships/hyperlink" Target="http://www.google.hr/url?sa=i&amp;rct=j&amp;q=&amp;esrc=s&amp;frm=1&amp;source=images&amp;cd=&amp;cad=rja&amp;docid=ii7x4sgpbc7fKM&amp;tbnid=Q0B8uEA2EwdtyM:&amp;ved=0CAUQjRw&amp;url=http://www.marleyeternit.co.uk/Facades/Equitone/Pictura.aspx&amp;ei=-NBmUcTZOYaj0QX72oCwBQ&amp;bvm=bv.45107431,d.bGE&amp;psig=AFQjCNGrNKvzDgaAp9JfFYIYg2j6u0n_CQ&amp;ust=1365779046039102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hr/url?sa=i&amp;rct=j&amp;q=&amp;esrc=s&amp;frm=1&amp;source=images&amp;cd=&amp;cad=rja&amp;docid=ii7x4sgpbc7fKM&amp;tbnid=Q0B8uEA2EwdtyM:&amp;ved=0CAUQjRw&amp;url=http://www.marleyeternit.co.uk/Facades/Equitone/Pictura.aspx&amp;ei=-NBmUcTZOYaj0QX72oCwBQ&amp;bvm=bv.45107431,d.bGE&amp;psig=AFQjCNGrNKvzDgaAp9JfFYIYg2j6u0n_CQ&amp;ust=1365779046039102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hr/url?sa=i&amp;rct=j&amp;q=&amp;esrc=s&amp;frm=1&amp;source=images&amp;cd=&amp;cad=rja&amp;docid=ii7x4sgpbc7fKM&amp;tbnid=Q0B8uEA2EwdtyM:&amp;ved=0CAUQjRw&amp;url=http://www.marleyeternit.co.uk/Facades/Equitone/Pictura.aspx&amp;ei=-NBmUcTZOYaj0QX72oCwBQ&amp;bvm=bv.45107431,d.bGE&amp;psig=AFQjCNGrNKvzDgaAp9JfFYIYg2j6u0n_CQ&amp;ust=1365779046039102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hr/url?sa=i&amp;rct=j&amp;q=&amp;esrc=s&amp;frm=1&amp;source=images&amp;cd=&amp;cad=rja&amp;docid=ii7x4sgpbc7fKM&amp;tbnid=Q0B8uEA2EwdtyM:&amp;ved=0CAUQjRw&amp;url=http://www.marleyeternit.co.uk/Facades/Equitone/Pictura.aspx&amp;ei=-NBmUcTZOYaj0QX72oCwBQ&amp;bvm=bv.45107431,d.bGE&amp;psig=AFQjCNGrNKvzDgaAp9JfFYIYg2j6u0n_CQ&amp;ust=1365779046039102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29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6.jpeg"/><Relationship Id="rId4" Type="http://schemas.openxmlformats.org/officeDocument/2006/relationships/hyperlink" Target="http://www.google.hr/url?sa=i&amp;rct=j&amp;q=&amp;esrc=s&amp;frm=1&amp;source=images&amp;cd=&amp;cad=rja&amp;docid=ii7x4sgpbc7fKM&amp;tbnid=Q0B8uEA2EwdtyM:&amp;ved=0CAUQjRw&amp;url=http://www.marleyeternit.co.uk/Facades/Equitone/Pictura.aspx&amp;ei=-NBmUcTZOYaj0QX72oCwBQ&amp;bvm=bv.45107431,d.bGE&amp;psig=AFQjCNGrNKvzDgaAp9JfFYIYg2j6u0n_CQ&amp;ust=1365779046039102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hr/url?sa=i&amp;rct=j&amp;q=&amp;esrc=s&amp;frm=1&amp;source=images&amp;cd=&amp;cad=rja&amp;docid=ii7x4sgpbc7fKM&amp;tbnid=Q0B8uEA2EwdtyM:&amp;ved=0CAUQjRw&amp;url=http://www.marleyeternit.co.uk/Facades/Equitone/Pictura.aspx&amp;ei=-NBmUcTZOYaj0QX72oCwBQ&amp;bvm=bv.45107431,d.bGE&amp;psig=AFQjCNGrNKvzDgaAp9JfFYIYg2j6u0n_CQ&amp;ust=1365779046039102" TargetMode="External"/><Relationship Id="rId7" Type="http://schemas.openxmlformats.org/officeDocument/2006/relationships/image" Target="../media/image33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hr/url?sa=i&amp;rct=j&amp;q=&amp;esrc=s&amp;frm=1&amp;source=images&amp;cd=&amp;cad=rja&amp;docid=ii7x4sgpbc7fKM&amp;tbnid=Q0B8uEA2EwdtyM:&amp;ved=0CAUQjRw&amp;url=http://www.marleyeternit.co.uk/Facades/Equitone/Pictura.aspx&amp;ei=-NBmUcTZOYaj0QX72oCwBQ&amp;bvm=bv.45107431,d.bGE&amp;psig=AFQjCNGrNKvzDgaAp9JfFYIYg2j6u0n_CQ&amp;ust=1365779046039102" TargetMode="External"/><Relationship Id="rId7" Type="http://schemas.openxmlformats.org/officeDocument/2006/relationships/image" Target="../media/image37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40.jpeg"/><Relationship Id="rId7" Type="http://schemas.openxmlformats.org/officeDocument/2006/relationships/image" Target="../media/image42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://www.google.hr/url?sa=i&amp;rct=j&amp;q=&amp;esrc=s&amp;frm=1&amp;source=images&amp;cd=&amp;cad=rja&amp;docid=ii7x4sgpbc7fKM&amp;tbnid=Q0B8uEA2EwdtyM:&amp;ved=0CAUQjRw&amp;url=http://www.marleyeternit.co.uk/Facades/Equitone/Pictura.aspx&amp;ei=-NBmUcTZOYaj0QX72oCwBQ&amp;bvm=bv.45107431,d.bGE&amp;psig=AFQjCNGrNKvzDgaAp9JfFYIYg2j6u0n_CQ&amp;ust=1365779046039102" TargetMode="External"/><Relationship Id="rId10" Type="http://schemas.openxmlformats.org/officeDocument/2006/relationships/image" Target="../media/image45.png"/><Relationship Id="rId4" Type="http://schemas.openxmlformats.org/officeDocument/2006/relationships/image" Target="../media/image41.jpeg"/><Relationship Id="rId9" Type="http://schemas.openxmlformats.org/officeDocument/2006/relationships/image" Target="../media/image44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hr/url?sa=i&amp;rct=j&amp;q=&amp;esrc=s&amp;frm=1&amp;source=images&amp;cd=&amp;cad=rja&amp;docid=ii7x4sgpbc7fKM&amp;tbnid=Q0B8uEA2EwdtyM:&amp;ved=0CAUQjRw&amp;url=http://www.marleyeternit.co.uk/Facades/Equitone/Pictura.aspx&amp;ei=-NBmUcTZOYaj0QX72oCwBQ&amp;bvm=bv.45107431,d.bGE&amp;psig=AFQjCNGrNKvzDgaAp9JfFYIYg2j6u0n_CQ&amp;ust=1365779046039102" TargetMode="Externa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50.jpeg"/><Relationship Id="rId7" Type="http://schemas.openxmlformats.org/officeDocument/2006/relationships/image" Target="../media/image52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6.jpeg"/><Relationship Id="rId4" Type="http://schemas.openxmlformats.org/officeDocument/2006/relationships/hyperlink" Target="http://www.google.hr/url?sa=i&amp;rct=j&amp;q=&amp;esrc=s&amp;frm=1&amp;source=images&amp;cd=&amp;cad=rja&amp;docid=ii7x4sgpbc7fKM&amp;tbnid=Q0B8uEA2EwdtyM:&amp;ved=0CAUQjRw&amp;url=http://www.marleyeternit.co.uk/Facades/Equitone/Pictura.aspx&amp;ei=-NBmUcTZOYaj0QX72oCwBQ&amp;bvm=bv.45107431,d.bGE&amp;psig=AFQjCNGrNKvzDgaAp9JfFYIYg2j6u0n_CQ&amp;ust=1365779046039102" TargetMode="External"/><Relationship Id="rId9" Type="http://schemas.openxmlformats.org/officeDocument/2006/relationships/image" Target="../media/image54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hr/url?sa=i&amp;rct=j&amp;q=&amp;esrc=s&amp;frm=1&amp;source=images&amp;cd=&amp;cad=rja&amp;docid=44QznFjYrCMl4M&amp;tbnid=RaVBXV0Mrtn2LM:&amp;ved=0CAUQjRw&amp;url=http://www.touregypt.net/featurestories/cattle.htm&amp;ei=OM9mUeuGJoKr0QWMsIGgDg&amp;bvm=bv.45107431,d.bGE&amp;psig=AFQjCNG57esiQeHWPvM2i36Pr5N5Us1eAg&amp;ust=1365778602897725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hyperlink" Target="http://www.google.hr/url?sa=i&amp;rct=j&amp;q=&amp;esrc=s&amp;frm=1&amp;source=images&amp;cd=&amp;cad=rja&amp;docid=ETf_3C5OO2n6zM&amp;tbnid=nPzlcmol42TxzM:&amp;ved=0CAUQjRw&amp;url=http://traveltoeat.com/modern-cows-from-30-ancient-aurochs/&amp;ei=IdBmUY6fGoqt0QXxp4CABQ&amp;bvm=bv.45107431,d.bGE&amp;psig=AFQjCNG57esiQeHWPvM2i36Pr5N5Us1eAg&amp;ust=136577860289772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hr/url?sa=i&amp;rct=j&amp;q=&amp;esrc=s&amp;frm=1&amp;source=images&amp;cd=&amp;cad=rja&amp;docid=ii7x4sgpbc7fKM&amp;tbnid=Q0B8uEA2EwdtyM:&amp;ved=0CAUQjRw&amp;url=http://www.marleyeternit.co.uk/Facades/Equitone/Pictura.aspx&amp;ei=-NBmUcTZOYaj0QX72oCwBQ&amp;bvm=bv.45107431,d.bGE&amp;psig=AFQjCNGrNKvzDgaAp9JfFYIYg2j6u0n_CQ&amp;ust=1365779046039102" TargetMode="External"/><Relationship Id="rId11" Type="http://schemas.openxmlformats.org/officeDocument/2006/relationships/image" Target="../media/image8.gif"/><Relationship Id="rId5" Type="http://schemas.openxmlformats.org/officeDocument/2006/relationships/image" Target="../media/image5.jpeg"/><Relationship Id="rId10" Type="http://schemas.openxmlformats.org/officeDocument/2006/relationships/hyperlink" Target="http://www.google.hr/url?sa=i&amp;rct=j&amp;q=&amp;esrc=s&amp;frm=1&amp;source=images&amp;cd=&amp;cad=rja&amp;docid=NbZir2gc-j_EOM&amp;tbnid=vyYJRx0VcZXb4M:&amp;ved=0CAUQjRw&amp;url=http://witcombe.sbc.edu/water/artwatersymbols.html&amp;ei=k9BmUa-xHO3v0gXX_4HAAw&amp;bvm=bv.45107431,d.bGE&amp;psig=AFQjCNG57esiQeHWPvM2i36Pr5N5Us1eAg&amp;ust=1365778602897725" TargetMode="External"/><Relationship Id="rId4" Type="http://schemas.openxmlformats.org/officeDocument/2006/relationships/hyperlink" Target="http://www.google.hr/url?sa=i&amp;rct=j&amp;q=&amp;esrc=s&amp;frm=1&amp;source=images&amp;cd=&amp;cad=rja&amp;docid=nRhpBEwaSqDzpM&amp;tbnid=xc5IXv8Zg1rw0M:&amp;ved=0CAUQjRw&amp;url=http://www.math.nyu.edu/~crorres/Archimedes/Cattle/Statement.html&amp;ei=Cc5mUdo8xdPRBaLxgfgI&amp;bvm=bv.45107431,d.bGE&amp;psig=AFQjCNEAPCR3XsQvrwxx4gzalAgfkCWehQ&amp;ust=1365778288469315" TargetMode="External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hr/url?sa=i&amp;rct=j&amp;q=&amp;esrc=s&amp;frm=1&amp;source=images&amp;cd=&amp;cad=rja&amp;docid=Ud72f2NVHVLYpM&amp;tbnid=KMJ1n6zTTmO-7M:&amp;ved=0CAUQjRw&amp;url=http://www.silkroadgourmet.com/tag/mesopotamia/&amp;ei=ftFmUemGB6rI0QXhjIDwDw&amp;psig=AFQjCNHMJvK3a_Q7NYDjPf_-Ht5xLCB7SA&amp;ust=1365779162714977" TargetMode="External"/><Relationship Id="rId3" Type="http://schemas.openxmlformats.org/officeDocument/2006/relationships/image" Target="../media/image10.jpeg"/><Relationship Id="rId7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hr/url?sa=i&amp;rct=j&amp;q=&amp;esrc=s&amp;frm=1&amp;source=images&amp;cd=&amp;cad=rja&amp;docid=vD2QYQckBmksEM&amp;tbnid=o4L_zTbgsWfayM:&amp;ved=0CAUQjRw&amp;url=http://www.justfoodnow.com/2010/06/14/food-of-the-ancients-part-1-mesopotamia-fishcakes/&amp;ei=YtFmUcavEIqM0AXjx4HoAQ&amp;bvm=bv.45107431,d.bGE&amp;psig=AFQjCNF_uDHePnic0mOBXTh1ZylEsXII5A&amp;ust=1365779164989923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://www.google.hr/url?sa=i&amp;rct=j&amp;q=&amp;esrc=s&amp;frm=1&amp;source=images&amp;cd=&amp;cad=rja&amp;docid=ii7x4sgpbc7fKM&amp;tbnid=Q0B8uEA2EwdtyM:&amp;ved=0CAUQjRw&amp;url=http://www.marleyeternit.co.uk/Facades/Equitone/Pictura.aspx&amp;ei=-NBmUcTZOYaj0QX72oCwBQ&amp;bvm=bv.45107431,d.bGE&amp;psig=AFQjCNGrNKvzDgaAp9JfFYIYg2j6u0n_CQ&amp;ust=1365779046039102" TargetMode="External"/><Relationship Id="rId9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4" name="Pravokutnik 3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hr-H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1059254" y="1883475"/>
            <a:ext cx="68407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600" b="1" dirty="0" smtClean="0">
                <a:latin typeface="Edwardian Script ITC" pitchFamily="66" charset="0"/>
              </a:rPr>
              <a:t>Od teleta do dolara</a:t>
            </a:r>
            <a:endParaRPr lang="hr-HR" sz="9600" b="1" dirty="0">
              <a:latin typeface="Edwardian Script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261420"/>
      </p:ext>
    </p:extLst>
  </p:cSld>
  <p:clrMapOvr>
    <a:masterClrMapping/>
  </p:clrMapOvr>
  <p:transition spd="med" advTm="3000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TekstniOkvir 4"/>
          <p:cNvSpPr txBox="1"/>
          <p:nvPr/>
        </p:nvSpPr>
        <p:spPr>
          <a:xfrm>
            <a:off x="395536" y="1196752"/>
            <a:ext cx="822054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8800" b="1" dirty="0" smtClean="0">
                <a:latin typeface="Edwardian Script ITC" pitchFamily="66" charset="0"/>
              </a:rPr>
              <a:t>...Žitarice i zrnje tada su postali glavnim bogatstvom starog Egipta.</a:t>
            </a:r>
            <a:endParaRPr lang="hr-HR" sz="8800" b="1" dirty="0">
              <a:latin typeface="Edwardian Script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549532"/>
      </p:ext>
    </p:extLst>
  </p:cSld>
  <p:clrMapOvr>
    <a:masterClrMapping/>
  </p:clrMapOvr>
  <p:transition spd="med" advTm="5000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8" name="Picture 10" descr="http://www.donosborn.com/homebrew/finely_crushed_grain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54" y="-1"/>
            <a:ext cx="9157354" cy="4737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8" descr="http://www.marleyeternit.co.uk/Facades/Equitone/~/media/Images/Product%20Images/Cladding/Cladding%20Products/Pictura/Colours/PU841%20Parchment.ashx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8640"/>
            <a:ext cx="684076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49796" y="-29267"/>
            <a:ext cx="7772400" cy="1470025"/>
          </a:xfrm>
        </p:spPr>
        <p:txBody>
          <a:bodyPr/>
          <a:lstStyle/>
          <a:p>
            <a:r>
              <a:rPr lang="hr-HR" b="1" dirty="0" smtClean="0">
                <a:latin typeface="Edwardian Script ITC" pitchFamily="66" charset="0"/>
              </a:rPr>
              <a:t>Egipat (2500 –900 pr. Kr.)</a:t>
            </a:r>
            <a:endParaRPr lang="hr-HR" b="1" dirty="0">
              <a:latin typeface="Edwardian Script ITC" pitchFamily="66" charset="0"/>
            </a:endParaRPr>
          </a:p>
        </p:txBody>
      </p:sp>
      <p:pic>
        <p:nvPicPr>
          <p:cNvPr id="7170" name="Picture 2" descr="http://www.allaboutwheat.info/images/Egyptian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539" y="4705350"/>
            <a:ext cx="3243534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welbourneprimary.com/links/history/egyptians/Farmers/wheatharvestegypt306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705350"/>
            <a:ext cx="381000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farmlandgrab.org/wp-content/uploads/2009/07/egyptagriculturewheat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190" y="4705350"/>
            <a:ext cx="3455508" cy="218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64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7000">
        <p:circle/>
      </p:transition>
    </mc:Choice>
    <mc:Fallback xmlns="">
      <p:transition spd="slow" advTm="7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ipsa 3"/>
          <p:cNvSpPr/>
          <p:nvPr/>
        </p:nvSpPr>
        <p:spPr>
          <a:xfrm>
            <a:off x="2625174" y="4566915"/>
            <a:ext cx="432048" cy="43204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8" name="Elipsa 37"/>
          <p:cNvSpPr/>
          <p:nvPr/>
        </p:nvSpPr>
        <p:spPr>
          <a:xfrm>
            <a:off x="2077217" y="3611822"/>
            <a:ext cx="432048" cy="43204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Strelica ulijevo 38"/>
          <p:cNvSpPr/>
          <p:nvPr/>
        </p:nvSpPr>
        <p:spPr>
          <a:xfrm rot="13944235">
            <a:off x="2320477" y="4142910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Strelica ulijevo 7"/>
          <p:cNvSpPr/>
          <p:nvPr/>
        </p:nvSpPr>
        <p:spPr>
          <a:xfrm rot="573218">
            <a:off x="1958026" y="4582470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Elipsa 9"/>
          <p:cNvSpPr/>
          <p:nvPr/>
        </p:nvSpPr>
        <p:spPr>
          <a:xfrm>
            <a:off x="1477728" y="4484240"/>
            <a:ext cx="432048" cy="43204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Strelica ulijevo 8"/>
          <p:cNvSpPr/>
          <p:nvPr/>
        </p:nvSpPr>
        <p:spPr>
          <a:xfrm rot="17916624">
            <a:off x="1069384" y="5084692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Strelica ulijevo 10"/>
          <p:cNvSpPr/>
          <p:nvPr/>
        </p:nvSpPr>
        <p:spPr>
          <a:xfrm rot="13527155">
            <a:off x="1230510" y="5611075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Strelica ulijevo 11"/>
          <p:cNvSpPr/>
          <p:nvPr/>
        </p:nvSpPr>
        <p:spPr>
          <a:xfrm rot="11088674">
            <a:off x="1855224" y="5804920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Strelica ulijevo 12"/>
          <p:cNvSpPr/>
          <p:nvPr/>
        </p:nvSpPr>
        <p:spPr>
          <a:xfrm rot="8829993">
            <a:off x="2491089" y="5611072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Strelica ulijevo 13"/>
          <p:cNvSpPr/>
          <p:nvPr/>
        </p:nvSpPr>
        <p:spPr>
          <a:xfrm rot="8565470">
            <a:off x="3098533" y="5260274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Strelica ulijevo 14"/>
          <p:cNvSpPr/>
          <p:nvPr/>
        </p:nvSpPr>
        <p:spPr>
          <a:xfrm rot="10559942">
            <a:off x="3755665" y="5043966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Strelica ulijevo 15"/>
          <p:cNvSpPr/>
          <p:nvPr/>
        </p:nvSpPr>
        <p:spPr>
          <a:xfrm rot="10508317">
            <a:off x="4510001" y="5043966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Strelica ulijevo 16"/>
          <p:cNvSpPr/>
          <p:nvPr/>
        </p:nvSpPr>
        <p:spPr>
          <a:xfrm rot="9743280">
            <a:off x="5258093" y="4878512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Strelica ulijevo 17"/>
          <p:cNvSpPr/>
          <p:nvPr/>
        </p:nvSpPr>
        <p:spPr>
          <a:xfrm rot="10070529">
            <a:off x="5959476" y="4723268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Strelica ulijevo 18"/>
          <p:cNvSpPr/>
          <p:nvPr/>
        </p:nvSpPr>
        <p:spPr>
          <a:xfrm rot="10423860">
            <a:off x="6682521" y="4612650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Strelica ulijevo 19"/>
          <p:cNvSpPr/>
          <p:nvPr/>
        </p:nvSpPr>
        <p:spPr>
          <a:xfrm rot="9681535">
            <a:off x="7329267" y="4411928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Elipsa 20"/>
          <p:cNvSpPr/>
          <p:nvPr/>
        </p:nvSpPr>
        <p:spPr>
          <a:xfrm>
            <a:off x="7929331" y="4192450"/>
            <a:ext cx="432048" cy="43204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588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0">
        <p:circle/>
      </p:transition>
    </mc:Choice>
    <mc:Fallback xmlns="">
      <p:transition spd="slow" advTm="1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TekstniOkvir 4"/>
          <p:cNvSpPr txBox="1"/>
          <p:nvPr/>
        </p:nvSpPr>
        <p:spPr>
          <a:xfrm>
            <a:off x="755576" y="764704"/>
            <a:ext cx="77048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8800" b="1" dirty="0" smtClean="0">
                <a:latin typeface="Edwardian Script ITC" pitchFamily="66" charset="0"/>
              </a:rPr>
              <a:t>Oko 1200 g. </a:t>
            </a:r>
            <a:r>
              <a:rPr lang="hr-HR" sz="8800" b="1" dirty="0" err="1" smtClean="0">
                <a:latin typeface="Edwardian Script ITC" pitchFamily="66" charset="0"/>
              </a:rPr>
              <a:t>pr</a:t>
            </a:r>
            <a:r>
              <a:rPr lang="hr-HR" sz="8800" b="1" dirty="0" smtClean="0">
                <a:latin typeface="Edwardian Script ITC" pitchFamily="66" charset="0"/>
              </a:rPr>
              <a:t> Kr. na istoku je nešto drugo postalo novcem…</a:t>
            </a:r>
            <a:endParaRPr lang="hr-HR" sz="8800" b="1" dirty="0">
              <a:latin typeface="Edwardian Script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0314"/>
      </p:ext>
    </p:extLst>
  </p:cSld>
  <p:clrMapOvr>
    <a:masterClrMapping/>
  </p:clrMapOvr>
  <p:transition spd="med" advTm="5000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http://www.jorjanasglitterworld.com/products/bras_belts_necklaces/Cowry-Shells-Bra,-Belt-%26-Neckl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9" y="-646599"/>
            <a:ext cx="9151695" cy="4031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8" descr="http://www.marleyeternit.co.uk/Facades/Equitone/~/media/Images/Product%20Images/Cladding/Cladding%20Products/Pictura/Colours/PU841%20Parchment.ashx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8640"/>
            <a:ext cx="684076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1196" y="157200"/>
            <a:ext cx="8229600" cy="1143000"/>
          </a:xfrm>
        </p:spPr>
        <p:txBody>
          <a:bodyPr/>
          <a:lstStyle/>
          <a:p>
            <a:r>
              <a:rPr lang="hr-HR" b="1" dirty="0" smtClean="0">
                <a:latin typeface="Edwardian Script ITC" pitchFamily="66" charset="0"/>
              </a:rPr>
              <a:t>Kina (oko1200  pr. Kr.)</a:t>
            </a:r>
            <a:endParaRPr lang="hr-HR" b="1" dirty="0">
              <a:latin typeface="Edwardian Script ITC" pitchFamily="66" charset="0"/>
            </a:endParaRPr>
          </a:p>
        </p:txBody>
      </p:sp>
      <p:pic>
        <p:nvPicPr>
          <p:cNvPr id="8194" name="Picture 2" descr="http://www.shells-of-aquarius.com/images/ringtop-cowri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9" y="2996952"/>
            <a:ext cx="4536555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sevenpillarshouse.org/assets/images/content/WITShells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96" y="2996952"/>
            <a:ext cx="4608004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87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7000">
        <p:circle/>
      </p:transition>
    </mc:Choice>
    <mc:Fallback xmlns="">
      <p:transition spd="slow" advTm="7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ipsa 3"/>
          <p:cNvSpPr/>
          <p:nvPr/>
        </p:nvSpPr>
        <p:spPr>
          <a:xfrm>
            <a:off x="2625174" y="4566915"/>
            <a:ext cx="432048" cy="43204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8" name="Elipsa 37"/>
          <p:cNvSpPr/>
          <p:nvPr/>
        </p:nvSpPr>
        <p:spPr>
          <a:xfrm>
            <a:off x="2077217" y="3611822"/>
            <a:ext cx="432048" cy="43204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Strelica ulijevo 38"/>
          <p:cNvSpPr/>
          <p:nvPr/>
        </p:nvSpPr>
        <p:spPr>
          <a:xfrm rot="13944235">
            <a:off x="2320477" y="4142910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Strelica ulijevo 7"/>
          <p:cNvSpPr/>
          <p:nvPr/>
        </p:nvSpPr>
        <p:spPr>
          <a:xfrm rot="573218">
            <a:off x="1958026" y="4582470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Elipsa 9"/>
          <p:cNvSpPr/>
          <p:nvPr/>
        </p:nvSpPr>
        <p:spPr>
          <a:xfrm>
            <a:off x="1477728" y="4484240"/>
            <a:ext cx="432048" cy="43204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Strelica ulijevo 8"/>
          <p:cNvSpPr/>
          <p:nvPr/>
        </p:nvSpPr>
        <p:spPr>
          <a:xfrm rot="17916624">
            <a:off x="1069384" y="5084692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Strelica ulijevo 10"/>
          <p:cNvSpPr/>
          <p:nvPr/>
        </p:nvSpPr>
        <p:spPr>
          <a:xfrm rot="13527155">
            <a:off x="1230510" y="5611075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Strelica ulijevo 11"/>
          <p:cNvSpPr/>
          <p:nvPr/>
        </p:nvSpPr>
        <p:spPr>
          <a:xfrm rot="11088674">
            <a:off x="1855224" y="5804920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Strelica ulijevo 12"/>
          <p:cNvSpPr/>
          <p:nvPr/>
        </p:nvSpPr>
        <p:spPr>
          <a:xfrm rot="8829993">
            <a:off x="2491089" y="5611072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Strelica ulijevo 13"/>
          <p:cNvSpPr/>
          <p:nvPr/>
        </p:nvSpPr>
        <p:spPr>
          <a:xfrm rot="8565470">
            <a:off x="3098533" y="5260274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Strelica ulijevo 14"/>
          <p:cNvSpPr/>
          <p:nvPr/>
        </p:nvSpPr>
        <p:spPr>
          <a:xfrm rot="10559942">
            <a:off x="3755665" y="5043966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Strelica ulijevo 15"/>
          <p:cNvSpPr/>
          <p:nvPr/>
        </p:nvSpPr>
        <p:spPr>
          <a:xfrm rot="10508317">
            <a:off x="4510001" y="5043966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Strelica ulijevo 16"/>
          <p:cNvSpPr/>
          <p:nvPr/>
        </p:nvSpPr>
        <p:spPr>
          <a:xfrm rot="9743280">
            <a:off x="5258093" y="4878512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Strelica ulijevo 17"/>
          <p:cNvSpPr/>
          <p:nvPr/>
        </p:nvSpPr>
        <p:spPr>
          <a:xfrm rot="10070529">
            <a:off x="5959476" y="4723268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Strelica ulijevo 18"/>
          <p:cNvSpPr/>
          <p:nvPr/>
        </p:nvSpPr>
        <p:spPr>
          <a:xfrm rot="10423860">
            <a:off x="6682521" y="4612650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Strelica ulijevo 19"/>
          <p:cNvSpPr/>
          <p:nvPr/>
        </p:nvSpPr>
        <p:spPr>
          <a:xfrm rot="9681535">
            <a:off x="7329267" y="4411928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Elipsa 20"/>
          <p:cNvSpPr/>
          <p:nvPr/>
        </p:nvSpPr>
        <p:spPr>
          <a:xfrm>
            <a:off x="7929331" y="4192450"/>
            <a:ext cx="432048" cy="43204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Strelica ulijevo 21"/>
          <p:cNvSpPr/>
          <p:nvPr/>
        </p:nvSpPr>
        <p:spPr>
          <a:xfrm rot="2185369">
            <a:off x="7334787" y="3834870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Elipsa 23"/>
          <p:cNvSpPr/>
          <p:nvPr/>
        </p:nvSpPr>
        <p:spPr>
          <a:xfrm>
            <a:off x="6946989" y="3487955"/>
            <a:ext cx="432048" cy="43204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6575475"/>
      </p:ext>
    </p:extLst>
  </p:cSld>
  <p:clrMapOvr>
    <a:masterClrMapping/>
  </p:clrMapOvr>
  <p:transition spd="med" advTm="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TekstniOkvir 4"/>
          <p:cNvSpPr txBox="1"/>
          <p:nvPr/>
        </p:nvSpPr>
        <p:spPr>
          <a:xfrm>
            <a:off x="755576" y="764704"/>
            <a:ext cx="77048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8800" b="1" dirty="0" smtClean="0">
                <a:latin typeface="Edwardian Script ITC" pitchFamily="66" charset="0"/>
              </a:rPr>
              <a:t>…Kineska civilizacija ubrzo je stvorila i prvi kovani novac u svijetu.</a:t>
            </a:r>
            <a:endParaRPr lang="hr-HR" sz="8800" b="1" dirty="0">
              <a:latin typeface="Edwardian Script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658855"/>
      </p:ext>
    </p:extLst>
  </p:cSld>
  <p:clrMapOvr>
    <a:masterClrMapping/>
  </p:clrMapOvr>
  <p:transition spd="med" advTm="5000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http://www.cointalk.com/attachments/134148d1313719466-assorted-chines-coi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41" y="1"/>
            <a:ext cx="9163842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8" descr="http://www.marleyeternit.co.uk/Facades/Equitone/~/media/Images/Product%20Images/Cladding/Cladding%20Products/Pictura/Colours/PU841%20Parchment.ashx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8640"/>
            <a:ext cx="684076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1196" y="162961"/>
            <a:ext cx="8229600" cy="1143000"/>
          </a:xfrm>
        </p:spPr>
        <p:txBody>
          <a:bodyPr/>
          <a:lstStyle/>
          <a:p>
            <a:r>
              <a:rPr lang="hr-HR" b="1" dirty="0" smtClean="0">
                <a:latin typeface="Edwardian Script ITC" pitchFamily="66" charset="0"/>
              </a:rPr>
              <a:t>Kina (oko 1000  pr. Kr.)</a:t>
            </a:r>
            <a:endParaRPr lang="hr-HR" b="1" dirty="0">
              <a:latin typeface="Edwardian Script ITC" pitchFamily="66" charset="0"/>
            </a:endParaRPr>
          </a:p>
        </p:txBody>
      </p:sp>
      <p:pic>
        <p:nvPicPr>
          <p:cNvPr id="9218" name="Picture 2" descr="http://upload.wikimedia.org/wikipedia/commons/thumb/8/87/Ancientchinesecoins.jpg/300px-Ancientchinesecoin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" y="4221089"/>
            <a:ext cx="3560759" cy="267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tjbuggey.ancients.info/images/yita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213790"/>
            <a:ext cx="5580112" cy="264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01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7000">
        <p:circle/>
      </p:transition>
    </mc:Choice>
    <mc:Fallback xmlns="">
      <p:transition spd="slow" advTm="7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ipsa 3"/>
          <p:cNvSpPr/>
          <p:nvPr/>
        </p:nvSpPr>
        <p:spPr>
          <a:xfrm>
            <a:off x="2625174" y="4566915"/>
            <a:ext cx="432048" cy="43204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8" name="Elipsa 37"/>
          <p:cNvSpPr/>
          <p:nvPr/>
        </p:nvSpPr>
        <p:spPr>
          <a:xfrm>
            <a:off x="2077217" y="3611822"/>
            <a:ext cx="432048" cy="43204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Strelica ulijevo 38"/>
          <p:cNvSpPr/>
          <p:nvPr/>
        </p:nvSpPr>
        <p:spPr>
          <a:xfrm rot="13944235">
            <a:off x="2320477" y="4142910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Strelica ulijevo 7"/>
          <p:cNvSpPr/>
          <p:nvPr/>
        </p:nvSpPr>
        <p:spPr>
          <a:xfrm rot="573218">
            <a:off x="1958026" y="4582470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Elipsa 9"/>
          <p:cNvSpPr/>
          <p:nvPr/>
        </p:nvSpPr>
        <p:spPr>
          <a:xfrm>
            <a:off x="1477728" y="4484240"/>
            <a:ext cx="432048" cy="43204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Strelica ulijevo 8"/>
          <p:cNvSpPr/>
          <p:nvPr/>
        </p:nvSpPr>
        <p:spPr>
          <a:xfrm rot="17916624">
            <a:off x="1069384" y="5084692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Strelica ulijevo 10"/>
          <p:cNvSpPr/>
          <p:nvPr/>
        </p:nvSpPr>
        <p:spPr>
          <a:xfrm rot="13527155">
            <a:off x="1230510" y="5611075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Strelica ulijevo 11"/>
          <p:cNvSpPr/>
          <p:nvPr/>
        </p:nvSpPr>
        <p:spPr>
          <a:xfrm rot="11088674">
            <a:off x="1855224" y="5804920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Strelica ulijevo 12"/>
          <p:cNvSpPr/>
          <p:nvPr/>
        </p:nvSpPr>
        <p:spPr>
          <a:xfrm rot="8829993">
            <a:off x="2491089" y="5611072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Strelica ulijevo 13"/>
          <p:cNvSpPr/>
          <p:nvPr/>
        </p:nvSpPr>
        <p:spPr>
          <a:xfrm rot="8565470">
            <a:off x="3098533" y="5260274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Strelica ulijevo 14"/>
          <p:cNvSpPr/>
          <p:nvPr/>
        </p:nvSpPr>
        <p:spPr>
          <a:xfrm rot="10559942">
            <a:off x="3755665" y="5043966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Strelica ulijevo 15"/>
          <p:cNvSpPr/>
          <p:nvPr/>
        </p:nvSpPr>
        <p:spPr>
          <a:xfrm rot="10508317">
            <a:off x="4510001" y="5043966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Strelica ulijevo 16"/>
          <p:cNvSpPr/>
          <p:nvPr/>
        </p:nvSpPr>
        <p:spPr>
          <a:xfrm rot="9743280">
            <a:off x="5258093" y="4878512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Strelica ulijevo 17"/>
          <p:cNvSpPr/>
          <p:nvPr/>
        </p:nvSpPr>
        <p:spPr>
          <a:xfrm rot="10070529">
            <a:off x="5959476" y="4723268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Strelica ulijevo 18"/>
          <p:cNvSpPr/>
          <p:nvPr/>
        </p:nvSpPr>
        <p:spPr>
          <a:xfrm rot="10423860">
            <a:off x="6682521" y="4612650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Strelica ulijevo 19"/>
          <p:cNvSpPr/>
          <p:nvPr/>
        </p:nvSpPr>
        <p:spPr>
          <a:xfrm rot="9681535">
            <a:off x="7329267" y="4411928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Elipsa 20"/>
          <p:cNvSpPr/>
          <p:nvPr/>
        </p:nvSpPr>
        <p:spPr>
          <a:xfrm>
            <a:off x="7929331" y="4192450"/>
            <a:ext cx="432048" cy="43204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Strelica ulijevo 21"/>
          <p:cNvSpPr/>
          <p:nvPr/>
        </p:nvSpPr>
        <p:spPr>
          <a:xfrm rot="2185369">
            <a:off x="7334787" y="3834870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Elipsa 23"/>
          <p:cNvSpPr/>
          <p:nvPr/>
        </p:nvSpPr>
        <p:spPr>
          <a:xfrm>
            <a:off x="6946989" y="3487955"/>
            <a:ext cx="432048" cy="43204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Strelica ulijevo 22"/>
          <p:cNvSpPr/>
          <p:nvPr/>
        </p:nvSpPr>
        <p:spPr>
          <a:xfrm>
            <a:off x="6229854" y="3510271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Strelica ulijevo 24"/>
          <p:cNvSpPr/>
          <p:nvPr/>
        </p:nvSpPr>
        <p:spPr>
          <a:xfrm rot="581580">
            <a:off x="5548452" y="3441205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" name="Strelica ulijevo 25"/>
          <p:cNvSpPr/>
          <p:nvPr/>
        </p:nvSpPr>
        <p:spPr>
          <a:xfrm rot="533423">
            <a:off x="4853199" y="3314073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" name="Strelica ulijevo 26"/>
          <p:cNvSpPr/>
          <p:nvPr/>
        </p:nvSpPr>
        <p:spPr>
          <a:xfrm rot="919794">
            <a:off x="4188819" y="3173580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" name="Strelica ulijevo 27"/>
          <p:cNvSpPr/>
          <p:nvPr/>
        </p:nvSpPr>
        <p:spPr>
          <a:xfrm rot="988779">
            <a:off x="3533142" y="2994363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Strelica ulijevo 28"/>
          <p:cNvSpPr/>
          <p:nvPr/>
        </p:nvSpPr>
        <p:spPr>
          <a:xfrm rot="409587">
            <a:off x="2846705" y="2875642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Strelica ulijevo 29"/>
          <p:cNvSpPr/>
          <p:nvPr/>
        </p:nvSpPr>
        <p:spPr>
          <a:xfrm rot="154290">
            <a:off x="2221233" y="2837901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Strelica ulijevo 30"/>
          <p:cNvSpPr/>
          <p:nvPr/>
        </p:nvSpPr>
        <p:spPr>
          <a:xfrm rot="20143177">
            <a:off x="1522647" y="2965699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Elipsa 31"/>
          <p:cNvSpPr/>
          <p:nvPr/>
        </p:nvSpPr>
        <p:spPr>
          <a:xfrm>
            <a:off x="1103536" y="3153833"/>
            <a:ext cx="432048" cy="43204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8528098"/>
      </p:ext>
    </p:extLst>
  </p:cSld>
  <p:clrMapOvr>
    <a:masterClrMapping/>
  </p:clrMapOvr>
  <p:transition spd="med" advTm="1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2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TekstniOkvir 4"/>
          <p:cNvSpPr txBox="1"/>
          <p:nvPr/>
        </p:nvSpPr>
        <p:spPr>
          <a:xfrm>
            <a:off x="503548" y="1700808"/>
            <a:ext cx="813690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8800" b="1" dirty="0" smtClean="0">
                <a:latin typeface="Edwardian Script ITC" pitchFamily="66" charset="0"/>
              </a:rPr>
              <a:t>Kineska ideja nastanila se i u zapadnom svijetu…</a:t>
            </a:r>
            <a:endParaRPr lang="hr-HR" sz="8800" b="1" dirty="0">
              <a:latin typeface="Edwardian Script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191671"/>
      </p:ext>
    </p:extLst>
  </p:cSld>
  <p:clrMapOvr>
    <a:masterClrMapping/>
  </p:clrMapOvr>
  <p:transition spd="med" advTm="5000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TekstniOkvir 4"/>
          <p:cNvSpPr txBox="1"/>
          <p:nvPr/>
        </p:nvSpPr>
        <p:spPr>
          <a:xfrm>
            <a:off x="251520" y="1340768"/>
            <a:ext cx="93610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8800" b="1" dirty="0" smtClean="0">
                <a:latin typeface="Edwardian Script ITC" pitchFamily="66" charset="0"/>
              </a:rPr>
              <a:t>Upoznajte povijest novca u 10 koraka  svijetom!  </a:t>
            </a:r>
            <a:r>
              <a:rPr lang="hr-HR" sz="8800" b="1" dirty="0" smtClean="0">
                <a:latin typeface="Edwardian Script ITC" pitchFamily="66" charset="0"/>
                <a:sym typeface="Wingdings" pitchFamily="2" charset="2"/>
              </a:rPr>
              <a:t></a:t>
            </a:r>
            <a:endParaRPr lang="hr-HR" sz="8800" b="1" dirty="0">
              <a:latin typeface="Edwardian Script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089067"/>
      </p:ext>
    </p:extLst>
  </p:cSld>
  <p:clrMapOvr>
    <a:masterClrMapping/>
  </p:clrMapOvr>
  <p:transition spd="med" advTm="3000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www.forumancientcoins.com/dougsmith/25grou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34" y="-315416"/>
            <a:ext cx="9164534" cy="4612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8" descr="http://www.marleyeternit.co.uk/Facades/Equitone/~/media/Images/Product%20Images/Cladding/Cladding%20Products/Pictura/Colours/PU841%20Parchment.ashx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8640"/>
            <a:ext cx="684076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1196" y="125760"/>
            <a:ext cx="8229600" cy="1143000"/>
          </a:xfrm>
        </p:spPr>
        <p:txBody>
          <a:bodyPr/>
          <a:lstStyle/>
          <a:p>
            <a:r>
              <a:rPr lang="hr-HR" b="1" dirty="0" smtClean="0">
                <a:latin typeface="Edwardian Script ITC" pitchFamily="66" charset="0"/>
              </a:rPr>
              <a:t>Turska i </a:t>
            </a:r>
            <a:r>
              <a:rPr lang="hr-HR" b="1" dirty="0" err="1" smtClean="0">
                <a:latin typeface="Edwardian Script ITC" pitchFamily="66" charset="0"/>
              </a:rPr>
              <a:t>Peleponez</a:t>
            </a:r>
            <a:r>
              <a:rPr lang="hr-HR" b="1" smtClean="0">
                <a:latin typeface="Edwardian Script ITC" pitchFamily="66" charset="0"/>
              </a:rPr>
              <a:t>(700-200  </a:t>
            </a:r>
            <a:r>
              <a:rPr lang="hr-HR" b="1" dirty="0" smtClean="0">
                <a:latin typeface="Edwardian Script ITC" pitchFamily="66" charset="0"/>
              </a:rPr>
              <a:t>pr. Kr.)</a:t>
            </a:r>
            <a:endParaRPr lang="hr-HR" b="1" dirty="0">
              <a:latin typeface="Edwardian Script ITC" pitchFamily="66" charset="0"/>
            </a:endParaRPr>
          </a:p>
        </p:txBody>
      </p:sp>
      <p:pic>
        <p:nvPicPr>
          <p:cNvPr id="10246" name="Picture 6" descr="http://financeologist.com/wp-content/uploads/2009/05/coins-money-in-ancient-greece-300x15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34" y="4296625"/>
            <a:ext cx="3800446" cy="256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www.forumancientcoins.com/dougsmith/4lari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436" y="4296624"/>
            <a:ext cx="5375564" cy="256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49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7000">
        <p:circle/>
      </p:transition>
    </mc:Choice>
    <mc:Fallback xmlns="">
      <p:transition spd="slow" advTm="7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ipsa 3"/>
          <p:cNvSpPr/>
          <p:nvPr/>
        </p:nvSpPr>
        <p:spPr>
          <a:xfrm>
            <a:off x="2625174" y="4566915"/>
            <a:ext cx="432048" cy="43204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8" name="Elipsa 37"/>
          <p:cNvSpPr/>
          <p:nvPr/>
        </p:nvSpPr>
        <p:spPr>
          <a:xfrm>
            <a:off x="2077217" y="3611822"/>
            <a:ext cx="432048" cy="43204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Strelica ulijevo 38"/>
          <p:cNvSpPr/>
          <p:nvPr/>
        </p:nvSpPr>
        <p:spPr>
          <a:xfrm rot="13944235">
            <a:off x="2320477" y="4142910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Strelica ulijevo 7"/>
          <p:cNvSpPr/>
          <p:nvPr/>
        </p:nvSpPr>
        <p:spPr>
          <a:xfrm rot="573218">
            <a:off x="1958026" y="4582470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Elipsa 9"/>
          <p:cNvSpPr/>
          <p:nvPr/>
        </p:nvSpPr>
        <p:spPr>
          <a:xfrm>
            <a:off x="1477728" y="4484240"/>
            <a:ext cx="432048" cy="43204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Strelica ulijevo 8"/>
          <p:cNvSpPr/>
          <p:nvPr/>
        </p:nvSpPr>
        <p:spPr>
          <a:xfrm rot="17916624">
            <a:off x="1069384" y="5084692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Strelica ulijevo 10"/>
          <p:cNvSpPr/>
          <p:nvPr/>
        </p:nvSpPr>
        <p:spPr>
          <a:xfrm rot="13527155">
            <a:off x="1230510" y="5611075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Strelica ulijevo 11"/>
          <p:cNvSpPr/>
          <p:nvPr/>
        </p:nvSpPr>
        <p:spPr>
          <a:xfrm rot="11088674">
            <a:off x="1855224" y="5804920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Strelica ulijevo 12"/>
          <p:cNvSpPr/>
          <p:nvPr/>
        </p:nvSpPr>
        <p:spPr>
          <a:xfrm rot="8829993">
            <a:off x="2491089" y="5611072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Strelica ulijevo 13"/>
          <p:cNvSpPr/>
          <p:nvPr/>
        </p:nvSpPr>
        <p:spPr>
          <a:xfrm rot="8565470">
            <a:off x="3098533" y="5260274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Strelica ulijevo 14"/>
          <p:cNvSpPr/>
          <p:nvPr/>
        </p:nvSpPr>
        <p:spPr>
          <a:xfrm rot="10559942">
            <a:off x="3755665" y="5043966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Strelica ulijevo 15"/>
          <p:cNvSpPr/>
          <p:nvPr/>
        </p:nvSpPr>
        <p:spPr>
          <a:xfrm rot="10508317">
            <a:off x="4510001" y="5043966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Strelica ulijevo 16"/>
          <p:cNvSpPr/>
          <p:nvPr/>
        </p:nvSpPr>
        <p:spPr>
          <a:xfrm rot="9743280">
            <a:off x="5258093" y="4878512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Strelica ulijevo 17"/>
          <p:cNvSpPr/>
          <p:nvPr/>
        </p:nvSpPr>
        <p:spPr>
          <a:xfrm rot="10070529">
            <a:off x="5959476" y="4723268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Strelica ulijevo 18"/>
          <p:cNvSpPr/>
          <p:nvPr/>
        </p:nvSpPr>
        <p:spPr>
          <a:xfrm rot="10423860">
            <a:off x="6682521" y="4612650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Strelica ulijevo 19"/>
          <p:cNvSpPr/>
          <p:nvPr/>
        </p:nvSpPr>
        <p:spPr>
          <a:xfrm rot="9681535">
            <a:off x="7329267" y="4411928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Elipsa 20"/>
          <p:cNvSpPr/>
          <p:nvPr/>
        </p:nvSpPr>
        <p:spPr>
          <a:xfrm>
            <a:off x="7929331" y="4192450"/>
            <a:ext cx="432048" cy="43204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Strelica ulijevo 21"/>
          <p:cNvSpPr/>
          <p:nvPr/>
        </p:nvSpPr>
        <p:spPr>
          <a:xfrm rot="2185369">
            <a:off x="7334787" y="3834870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Elipsa 23"/>
          <p:cNvSpPr/>
          <p:nvPr/>
        </p:nvSpPr>
        <p:spPr>
          <a:xfrm>
            <a:off x="6946989" y="3487955"/>
            <a:ext cx="432048" cy="43204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Strelica ulijevo 22"/>
          <p:cNvSpPr/>
          <p:nvPr/>
        </p:nvSpPr>
        <p:spPr>
          <a:xfrm>
            <a:off x="6229854" y="3510271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Strelica ulijevo 24"/>
          <p:cNvSpPr/>
          <p:nvPr/>
        </p:nvSpPr>
        <p:spPr>
          <a:xfrm rot="581580">
            <a:off x="5548452" y="3441205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" name="Strelica ulijevo 25"/>
          <p:cNvSpPr/>
          <p:nvPr/>
        </p:nvSpPr>
        <p:spPr>
          <a:xfrm rot="533423">
            <a:off x="4853199" y="3314073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" name="Strelica ulijevo 26"/>
          <p:cNvSpPr/>
          <p:nvPr/>
        </p:nvSpPr>
        <p:spPr>
          <a:xfrm rot="919794">
            <a:off x="4188819" y="3173580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" name="Strelica ulijevo 27"/>
          <p:cNvSpPr/>
          <p:nvPr/>
        </p:nvSpPr>
        <p:spPr>
          <a:xfrm rot="988779">
            <a:off x="3533142" y="2994363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Strelica ulijevo 28"/>
          <p:cNvSpPr/>
          <p:nvPr/>
        </p:nvSpPr>
        <p:spPr>
          <a:xfrm rot="409587">
            <a:off x="2846705" y="2875642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Strelica ulijevo 29"/>
          <p:cNvSpPr/>
          <p:nvPr/>
        </p:nvSpPr>
        <p:spPr>
          <a:xfrm rot="154290">
            <a:off x="2221233" y="2837901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Strelica ulijevo 30"/>
          <p:cNvSpPr/>
          <p:nvPr/>
        </p:nvSpPr>
        <p:spPr>
          <a:xfrm rot="20143177">
            <a:off x="1522647" y="2965699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Elipsa 31"/>
          <p:cNvSpPr/>
          <p:nvPr/>
        </p:nvSpPr>
        <p:spPr>
          <a:xfrm>
            <a:off x="1103536" y="3153833"/>
            <a:ext cx="432048" cy="43204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Strelica ulijevo 32"/>
          <p:cNvSpPr/>
          <p:nvPr/>
        </p:nvSpPr>
        <p:spPr>
          <a:xfrm rot="1712923">
            <a:off x="482701" y="3057671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Elipsa 33"/>
          <p:cNvSpPr/>
          <p:nvPr/>
        </p:nvSpPr>
        <p:spPr>
          <a:xfrm>
            <a:off x="102475" y="2703626"/>
            <a:ext cx="432048" cy="43204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48449903"/>
      </p:ext>
    </p:extLst>
  </p:cSld>
  <p:clrMapOvr>
    <a:masterClrMapping/>
  </p:clrMapOvr>
  <p:transition spd="med" advTm="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2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TekstniOkvir 4"/>
          <p:cNvSpPr txBox="1"/>
          <p:nvPr/>
        </p:nvSpPr>
        <p:spPr>
          <a:xfrm>
            <a:off x="1115616" y="1117374"/>
            <a:ext cx="865414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8800" b="1" dirty="0" smtClean="0">
                <a:latin typeface="Edwardian Script ITC" pitchFamily="66" charset="0"/>
              </a:rPr>
              <a:t>…Gdje ga je koristilo i ogromno Rimsko Carstvo.</a:t>
            </a:r>
            <a:endParaRPr lang="hr-HR" sz="8800" b="1" dirty="0">
              <a:latin typeface="Edwardian Script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112033"/>
      </p:ext>
    </p:extLst>
  </p:cSld>
  <p:clrMapOvr>
    <a:masterClrMapping/>
  </p:clrMapOvr>
  <p:transition spd="med" advTm="5000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http://cdn.preterhuman.net/texts/other/crystalinks/romancoin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-88222"/>
            <a:ext cx="4712202" cy="373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static.guim.co.uk/sys-images/Guardian/Pix/pictures/2010/7/8/1278600028378/Roman-coin-hoard-found-0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4427985" cy="364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8" descr="http://www.marleyeternit.co.uk/Facades/Equitone/~/media/Images/Product%20Images/Cladding/Cladding%20Products/Pictura/Colours/PU841%20Parchment.ashx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8640"/>
            <a:ext cx="684076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1196" y="125760"/>
            <a:ext cx="8229600" cy="1143000"/>
          </a:xfrm>
        </p:spPr>
        <p:txBody>
          <a:bodyPr/>
          <a:lstStyle/>
          <a:p>
            <a:r>
              <a:rPr lang="hr-HR" b="1" dirty="0" smtClean="0">
                <a:latin typeface="Edwardian Script ITC" pitchFamily="66" charset="0"/>
              </a:rPr>
              <a:t>Rim  i Europa(250  pr. Kr.- 476 g.)</a:t>
            </a:r>
            <a:endParaRPr lang="hr-HR" b="1" dirty="0">
              <a:latin typeface="Edwardian Script ITC" pitchFamily="66" charset="0"/>
            </a:endParaRPr>
          </a:p>
        </p:txBody>
      </p:sp>
      <p:pic>
        <p:nvPicPr>
          <p:cNvPr id="11268" name="Picture 4" descr="http://www.imperiumarts.com/RomanCoins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5024"/>
            <a:ext cx="4762500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http://www258.pair.com/denarius/images/erf_ri328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3640645"/>
            <a:ext cx="4716015" cy="322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12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7000">
        <p:circle/>
      </p:transition>
    </mc:Choice>
    <mc:Fallback xmlns="">
      <p:transition spd="slow" advTm="7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ipsa 3"/>
          <p:cNvSpPr/>
          <p:nvPr/>
        </p:nvSpPr>
        <p:spPr>
          <a:xfrm>
            <a:off x="2625174" y="4566915"/>
            <a:ext cx="432048" cy="43204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8" name="Elipsa 37"/>
          <p:cNvSpPr/>
          <p:nvPr/>
        </p:nvSpPr>
        <p:spPr>
          <a:xfrm>
            <a:off x="2077217" y="3611822"/>
            <a:ext cx="432048" cy="43204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Strelica ulijevo 38"/>
          <p:cNvSpPr/>
          <p:nvPr/>
        </p:nvSpPr>
        <p:spPr>
          <a:xfrm rot="13944235">
            <a:off x="2320477" y="4142910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Strelica ulijevo 7"/>
          <p:cNvSpPr/>
          <p:nvPr/>
        </p:nvSpPr>
        <p:spPr>
          <a:xfrm rot="573218">
            <a:off x="1958026" y="4582470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Elipsa 9"/>
          <p:cNvSpPr/>
          <p:nvPr/>
        </p:nvSpPr>
        <p:spPr>
          <a:xfrm>
            <a:off x="1477728" y="4484240"/>
            <a:ext cx="432048" cy="43204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Strelica ulijevo 8"/>
          <p:cNvSpPr/>
          <p:nvPr/>
        </p:nvSpPr>
        <p:spPr>
          <a:xfrm rot="17916624">
            <a:off x="1069384" y="5084692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Strelica ulijevo 10"/>
          <p:cNvSpPr/>
          <p:nvPr/>
        </p:nvSpPr>
        <p:spPr>
          <a:xfrm rot="13527155">
            <a:off x="1230510" y="5611075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Strelica ulijevo 11"/>
          <p:cNvSpPr/>
          <p:nvPr/>
        </p:nvSpPr>
        <p:spPr>
          <a:xfrm rot="11088674">
            <a:off x="1855224" y="5804920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Strelica ulijevo 12"/>
          <p:cNvSpPr/>
          <p:nvPr/>
        </p:nvSpPr>
        <p:spPr>
          <a:xfrm rot="8829993">
            <a:off x="2491089" y="5611072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Strelica ulijevo 13"/>
          <p:cNvSpPr/>
          <p:nvPr/>
        </p:nvSpPr>
        <p:spPr>
          <a:xfrm rot="8565470">
            <a:off x="3098533" y="5260274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Strelica ulijevo 14"/>
          <p:cNvSpPr/>
          <p:nvPr/>
        </p:nvSpPr>
        <p:spPr>
          <a:xfrm rot="10559942">
            <a:off x="3755665" y="5043966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Strelica ulijevo 15"/>
          <p:cNvSpPr/>
          <p:nvPr/>
        </p:nvSpPr>
        <p:spPr>
          <a:xfrm rot="10508317">
            <a:off x="4510001" y="5043966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Strelica ulijevo 16"/>
          <p:cNvSpPr/>
          <p:nvPr/>
        </p:nvSpPr>
        <p:spPr>
          <a:xfrm rot="9743280">
            <a:off x="5258093" y="4878512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Strelica ulijevo 17"/>
          <p:cNvSpPr/>
          <p:nvPr/>
        </p:nvSpPr>
        <p:spPr>
          <a:xfrm rot="10070529">
            <a:off x="5959476" y="4723268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Strelica ulijevo 18"/>
          <p:cNvSpPr/>
          <p:nvPr/>
        </p:nvSpPr>
        <p:spPr>
          <a:xfrm rot="10423860">
            <a:off x="6682521" y="4612650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Strelica ulijevo 19"/>
          <p:cNvSpPr/>
          <p:nvPr/>
        </p:nvSpPr>
        <p:spPr>
          <a:xfrm rot="9681535">
            <a:off x="7329267" y="4411928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Elipsa 20"/>
          <p:cNvSpPr/>
          <p:nvPr/>
        </p:nvSpPr>
        <p:spPr>
          <a:xfrm>
            <a:off x="7929331" y="4192450"/>
            <a:ext cx="432048" cy="43204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Strelica ulijevo 21"/>
          <p:cNvSpPr/>
          <p:nvPr/>
        </p:nvSpPr>
        <p:spPr>
          <a:xfrm rot="2185369">
            <a:off x="7334787" y="3834870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Elipsa 23"/>
          <p:cNvSpPr/>
          <p:nvPr/>
        </p:nvSpPr>
        <p:spPr>
          <a:xfrm>
            <a:off x="6946989" y="3487955"/>
            <a:ext cx="432048" cy="43204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Strelica ulijevo 22"/>
          <p:cNvSpPr/>
          <p:nvPr/>
        </p:nvSpPr>
        <p:spPr>
          <a:xfrm>
            <a:off x="6229854" y="3510271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Strelica ulijevo 24"/>
          <p:cNvSpPr/>
          <p:nvPr/>
        </p:nvSpPr>
        <p:spPr>
          <a:xfrm rot="581580">
            <a:off x="5548452" y="3441205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" name="Strelica ulijevo 25"/>
          <p:cNvSpPr/>
          <p:nvPr/>
        </p:nvSpPr>
        <p:spPr>
          <a:xfrm rot="533423">
            <a:off x="4853199" y="3314073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" name="Strelica ulijevo 26"/>
          <p:cNvSpPr/>
          <p:nvPr/>
        </p:nvSpPr>
        <p:spPr>
          <a:xfrm rot="919794">
            <a:off x="4188819" y="3173580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" name="Strelica ulijevo 27"/>
          <p:cNvSpPr/>
          <p:nvPr/>
        </p:nvSpPr>
        <p:spPr>
          <a:xfrm rot="988779">
            <a:off x="3533142" y="2994363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Strelica ulijevo 28"/>
          <p:cNvSpPr/>
          <p:nvPr/>
        </p:nvSpPr>
        <p:spPr>
          <a:xfrm rot="409587">
            <a:off x="2846705" y="2875642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Strelica ulijevo 29"/>
          <p:cNvSpPr/>
          <p:nvPr/>
        </p:nvSpPr>
        <p:spPr>
          <a:xfrm rot="154290">
            <a:off x="2221233" y="2837901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Strelica ulijevo 30"/>
          <p:cNvSpPr/>
          <p:nvPr/>
        </p:nvSpPr>
        <p:spPr>
          <a:xfrm rot="20143177">
            <a:off x="1522647" y="2965699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Elipsa 31"/>
          <p:cNvSpPr/>
          <p:nvPr/>
        </p:nvSpPr>
        <p:spPr>
          <a:xfrm>
            <a:off x="1103536" y="3153833"/>
            <a:ext cx="432048" cy="43204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Strelica ulijevo 32"/>
          <p:cNvSpPr/>
          <p:nvPr/>
        </p:nvSpPr>
        <p:spPr>
          <a:xfrm rot="1712923">
            <a:off x="482701" y="3057671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Elipsa 33"/>
          <p:cNvSpPr/>
          <p:nvPr/>
        </p:nvSpPr>
        <p:spPr>
          <a:xfrm>
            <a:off x="102475" y="2703626"/>
            <a:ext cx="432048" cy="43204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Strelica ulijevo 34"/>
          <p:cNvSpPr/>
          <p:nvPr/>
        </p:nvSpPr>
        <p:spPr>
          <a:xfrm rot="8928860">
            <a:off x="572509" y="2401827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Strelica ulijevo 35"/>
          <p:cNvSpPr/>
          <p:nvPr/>
        </p:nvSpPr>
        <p:spPr>
          <a:xfrm rot="10122863">
            <a:off x="1273975" y="2182011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7" name="Strelica ulijevo 36"/>
          <p:cNvSpPr/>
          <p:nvPr/>
        </p:nvSpPr>
        <p:spPr>
          <a:xfrm rot="10800000">
            <a:off x="2009826" y="2098286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0" name="Strelica ulijevo 39"/>
          <p:cNvSpPr/>
          <p:nvPr/>
        </p:nvSpPr>
        <p:spPr>
          <a:xfrm rot="10800000">
            <a:off x="2755197" y="2131358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1" name="Strelica ulijevo 40"/>
          <p:cNvSpPr/>
          <p:nvPr/>
        </p:nvSpPr>
        <p:spPr>
          <a:xfrm rot="11201230">
            <a:off x="3577890" y="2202704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2" name="Strelica ulijevo 41"/>
          <p:cNvSpPr/>
          <p:nvPr/>
        </p:nvSpPr>
        <p:spPr>
          <a:xfrm rot="11568191">
            <a:off x="4373484" y="2344268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3" name="Strelica ulijevo 42"/>
          <p:cNvSpPr/>
          <p:nvPr/>
        </p:nvSpPr>
        <p:spPr>
          <a:xfrm rot="12596399">
            <a:off x="5026483" y="2628669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4" name="Strelica ulijevo 43"/>
          <p:cNvSpPr/>
          <p:nvPr/>
        </p:nvSpPr>
        <p:spPr>
          <a:xfrm rot="10800000">
            <a:off x="5679686" y="2808983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6" name="Elipsa 45"/>
          <p:cNvSpPr/>
          <p:nvPr/>
        </p:nvSpPr>
        <p:spPr>
          <a:xfrm>
            <a:off x="6373870" y="2763246"/>
            <a:ext cx="432048" cy="43204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54171678"/>
      </p:ext>
    </p:extLst>
  </p:cSld>
  <p:clrMapOvr>
    <a:masterClrMapping/>
  </p:clrMapOvr>
  <p:transition spd="med" advTm="1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2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TekstniOkvir 4"/>
          <p:cNvSpPr txBox="1"/>
          <p:nvPr/>
        </p:nvSpPr>
        <p:spPr>
          <a:xfrm>
            <a:off x="1187624" y="674400"/>
            <a:ext cx="714042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8800" b="1" dirty="0" smtClean="0">
                <a:latin typeface="Edwardian Script ITC" pitchFamily="66" charset="0"/>
              </a:rPr>
              <a:t>Naš put vodi nas nazad u Kinu - do prvog papirnatog novca u svijetu…</a:t>
            </a:r>
            <a:endParaRPr lang="hr-HR" sz="8800" b="1" dirty="0">
              <a:latin typeface="Edwardian Script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15681"/>
      </p:ext>
    </p:extLst>
  </p:cSld>
  <p:clrMapOvr>
    <a:masterClrMapping/>
  </p:clrMapOvr>
  <p:transition spd="med" advTm="5000"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2" name="Picture 14" descr="http://fiatplanet.files.wordpress.com/2012/02/26451_410798019135_291702994135_5191505_8033119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10" y="92141"/>
            <a:ext cx="8209171" cy="3637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8" descr="http://www.marleyeternit.co.uk/Facades/Equitone/~/media/Images/Product%20Images/Cladding/Cladding%20Products/Pictura/Colours/PU841%20Parchment.ashx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8640"/>
            <a:ext cx="684076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1196" y="125760"/>
            <a:ext cx="8229600" cy="1143000"/>
          </a:xfrm>
        </p:spPr>
        <p:txBody>
          <a:bodyPr/>
          <a:lstStyle/>
          <a:p>
            <a:r>
              <a:rPr lang="hr-HR" b="1" dirty="0" smtClean="0">
                <a:latin typeface="Edwardian Script ITC" pitchFamily="66" charset="0"/>
              </a:rPr>
              <a:t>Kina (oko 900 g.)</a:t>
            </a:r>
            <a:endParaRPr lang="hr-HR" b="1" dirty="0">
              <a:latin typeface="Edwardian Script ITC" pitchFamily="66" charset="0"/>
            </a:endParaRPr>
          </a:p>
        </p:txBody>
      </p:sp>
      <p:pic>
        <p:nvPicPr>
          <p:cNvPr id="12298" name="Picture 10" descr="http://www.xtimeline.com/__UserPic_Large/8763/ELT2008042209421656182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653061"/>
            <a:ext cx="5024819" cy="309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4" name="Picture 16" descr="http://www.numismondo.com/pm/chn/ming/tn_Chn_PAA10_1_Kuan_ND(1368-99)_jp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32" y="3737494"/>
            <a:ext cx="1700058" cy="258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6" name="Picture 18" descr="http://afe.easia.columbia.edu/neh/images/paper_money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" y="3653061"/>
            <a:ext cx="2088232" cy="278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83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7000">
        <p:circle/>
      </p:transition>
    </mc:Choice>
    <mc:Fallback xmlns="">
      <p:transition spd="slow" advTm="7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ipsa 3"/>
          <p:cNvSpPr/>
          <p:nvPr/>
        </p:nvSpPr>
        <p:spPr>
          <a:xfrm>
            <a:off x="2625174" y="4566915"/>
            <a:ext cx="432048" cy="43204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8" name="Elipsa 37"/>
          <p:cNvSpPr/>
          <p:nvPr/>
        </p:nvSpPr>
        <p:spPr>
          <a:xfrm>
            <a:off x="2077217" y="3611822"/>
            <a:ext cx="432048" cy="43204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Strelica ulijevo 38"/>
          <p:cNvSpPr/>
          <p:nvPr/>
        </p:nvSpPr>
        <p:spPr>
          <a:xfrm rot="13944235">
            <a:off x="2320477" y="4142910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Strelica ulijevo 7"/>
          <p:cNvSpPr/>
          <p:nvPr/>
        </p:nvSpPr>
        <p:spPr>
          <a:xfrm rot="573218">
            <a:off x="1958026" y="4582470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Elipsa 9"/>
          <p:cNvSpPr/>
          <p:nvPr/>
        </p:nvSpPr>
        <p:spPr>
          <a:xfrm>
            <a:off x="1477728" y="4484240"/>
            <a:ext cx="432048" cy="43204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Strelica ulijevo 8"/>
          <p:cNvSpPr/>
          <p:nvPr/>
        </p:nvSpPr>
        <p:spPr>
          <a:xfrm rot="17916624">
            <a:off x="1069384" y="5084692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Strelica ulijevo 10"/>
          <p:cNvSpPr/>
          <p:nvPr/>
        </p:nvSpPr>
        <p:spPr>
          <a:xfrm rot="13527155">
            <a:off x="1230510" y="5611075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Strelica ulijevo 11"/>
          <p:cNvSpPr/>
          <p:nvPr/>
        </p:nvSpPr>
        <p:spPr>
          <a:xfrm rot="11088674">
            <a:off x="1855224" y="5804920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Strelica ulijevo 12"/>
          <p:cNvSpPr/>
          <p:nvPr/>
        </p:nvSpPr>
        <p:spPr>
          <a:xfrm rot="8829993">
            <a:off x="2491089" y="5611072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Strelica ulijevo 13"/>
          <p:cNvSpPr/>
          <p:nvPr/>
        </p:nvSpPr>
        <p:spPr>
          <a:xfrm rot="8565470">
            <a:off x="3098533" y="5260274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Strelica ulijevo 14"/>
          <p:cNvSpPr/>
          <p:nvPr/>
        </p:nvSpPr>
        <p:spPr>
          <a:xfrm rot="10559942">
            <a:off x="3755665" y="5043966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Strelica ulijevo 15"/>
          <p:cNvSpPr/>
          <p:nvPr/>
        </p:nvSpPr>
        <p:spPr>
          <a:xfrm rot="10508317">
            <a:off x="4510001" y="5043966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Strelica ulijevo 16"/>
          <p:cNvSpPr/>
          <p:nvPr/>
        </p:nvSpPr>
        <p:spPr>
          <a:xfrm rot="9743280">
            <a:off x="5258093" y="4878512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Strelica ulijevo 17"/>
          <p:cNvSpPr/>
          <p:nvPr/>
        </p:nvSpPr>
        <p:spPr>
          <a:xfrm rot="10070529">
            <a:off x="5959476" y="4723268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Strelica ulijevo 18"/>
          <p:cNvSpPr/>
          <p:nvPr/>
        </p:nvSpPr>
        <p:spPr>
          <a:xfrm rot="10423860">
            <a:off x="6682521" y="4612650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Strelica ulijevo 19"/>
          <p:cNvSpPr/>
          <p:nvPr/>
        </p:nvSpPr>
        <p:spPr>
          <a:xfrm rot="9681535">
            <a:off x="7329267" y="4411928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Elipsa 20"/>
          <p:cNvSpPr/>
          <p:nvPr/>
        </p:nvSpPr>
        <p:spPr>
          <a:xfrm>
            <a:off x="7929331" y="4192450"/>
            <a:ext cx="432048" cy="43204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Strelica ulijevo 21"/>
          <p:cNvSpPr/>
          <p:nvPr/>
        </p:nvSpPr>
        <p:spPr>
          <a:xfrm rot="2185369">
            <a:off x="7334787" y="3834870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Elipsa 23"/>
          <p:cNvSpPr/>
          <p:nvPr/>
        </p:nvSpPr>
        <p:spPr>
          <a:xfrm>
            <a:off x="6946989" y="3487955"/>
            <a:ext cx="432048" cy="43204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Strelica ulijevo 22"/>
          <p:cNvSpPr/>
          <p:nvPr/>
        </p:nvSpPr>
        <p:spPr>
          <a:xfrm>
            <a:off x="6229854" y="3510271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Strelica ulijevo 24"/>
          <p:cNvSpPr/>
          <p:nvPr/>
        </p:nvSpPr>
        <p:spPr>
          <a:xfrm rot="581580">
            <a:off x="5548452" y="3441205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" name="Strelica ulijevo 25"/>
          <p:cNvSpPr/>
          <p:nvPr/>
        </p:nvSpPr>
        <p:spPr>
          <a:xfrm rot="533423">
            <a:off x="4853199" y="3314073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" name="Strelica ulijevo 26"/>
          <p:cNvSpPr/>
          <p:nvPr/>
        </p:nvSpPr>
        <p:spPr>
          <a:xfrm rot="919794">
            <a:off x="4188819" y="3173580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" name="Strelica ulijevo 27"/>
          <p:cNvSpPr/>
          <p:nvPr/>
        </p:nvSpPr>
        <p:spPr>
          <a:xfrm rot="988779">
            <a:off x="3533142" y="2994363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Strelica ulijevo 28"/>
          <p:cNvSpPr/>
          <p:nvPr/>
        </p:nvSpPr>
        <p:spPr>
          <a:xfrm rot="409587">
            <a:off x="2846705" y="2875642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Strelica ulijevo 29"/>
          <p:cNvSpPr/>
          <p:nvPr/>
        </p:nvSpPr>
        <p:spPr>
          <a:xfrm rot="154290">
            <a:off x="2221233" y="2837901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Strelica ulijevo 30"/>
          <p:cNvSpPr/>
          <p:nvPr/>
        </p:nvSpPr>
        <p:spPr>
          <a:xfrm rot="20143177">
            <a:off x="1522647" y="2965699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Elipsa 31"/>
          <p:cNvSpPr/>
          <p:nvPr/>
        </p:nvSpPr>
        <p:spPr>
          <a:xfrm>
            <a:off x="1103536" y="3153833"/>
            <a:ext cx="432048" cy="43204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Strelica ulijevo 32"/>
          <p:cNvSpPr/>
          <p:nvPr/>
        </p:nvSpPr>
        <p:spPr>
          <a:xfrm rot="1712923">
            <a:off x="482701" y="3057671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Elipsa 33"/>
          <p:cNvSpPr/>
          <p:nvPr/>
        </p:nvSpPr>
        <p:spPr>
          <a:xfrm>
            <a:off x="102475" y="2703626"/>
            <a:ext cx="432048" cy="43204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Strelica ulijevo 34"/>
          <p:cNvSpPr/>
          <p:nvPr/>
        </p:nvSpPr>
        <p:spPr>
          <a:xfrm rot="8928860">
            <a:off x="572509" y="2401827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Strelica ulijevo 35"/>
          <p:cNvSpPr/>
          <p:nvPr/>
        </p:nvSpPr>
        <p:spPr>
          <a:xfrm rot="10122863">
            <a:off x="1273975" y="2182011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7" name="Strelica ulijevo 36"/>
          <p:cNvSpPr/>
          <p:nvPr/>
        </p:nvSpPr>
        <p:spPr>
          <a:xfrm rot="10800000">
            <a:off x="2009826" y="2098286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0" name="Strelica ulijevo 39"/>
          <p:cNvSpPr/>
          <p:nvPr/>
        </p:nvSpPr>
        <p:spPr>
          <a:xfrm rot="10800000">
            <a:off x="2755197" y="2131358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1" name="Strelica ulijevo 40"/>
          <p:cNvSpPr/>
          <p:nvPr/>
        </p:nvSpPr>
        <p:spPr>
          <a:xfrm rot="11201230">
            <a:off x="3577890" y="2202704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2" name="Strelica ulijevo 41"/>
          <p:cNvSpPr/>
          <p:nvPr/>
        </p:nvSpPr>
        <p:spPr>
          <a:xfrm rot="11568191">
            <a:off x="4373484" y="2344268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3" name="Strelica ulijevo 42"/>
          <p:cNvSpPr/>
          <p:nvPr/>
        </p:nvSpPr>
        <p:spPr>
          <a:xfrm rot="12596399">
            <a:off x="5026483" y="2628669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4" name="Strelica ulijevo 43"/>
          <p:cNvSpPr/>
          <p:nvPr/>
        </p:nvSpPr>
        <p:spPr>
          <a:xfrm rot="10800000">
            <a:off x="5679686" y="2808983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6" name="Elipsa 45"/>
          <p:cNvSpPr/>
          <p:nvPr/>
        </p:nvSpPr>
        <p:spPr>
          <a:xfrm>
            <a:off x="6373870" y="2763246"/>
            <a:ext cx="432048" cy="43204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5" name="Strelica ulijevo 44"/>
          <p:cNvSpPr/>
          <p:nvPr/>
        </p:nvSpPr>
        <p:spPr>
          <a:xfrm rot="7499619">
            <a:off x="6708328" y="2397940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7" name="Strelica ulijevo 46"/>
          <p:cNvSpPr/>
          <p:nvPr/>
        </p:nvSpPr>
        <p:spPr>
          <a:xfrm rot="3323907">
            <a:off x="6721276" y="1776039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8" name="Strelica ulijevo 47"/>
          <p:cNvSpPr/>
          <p:nvPr/>
        </p:nvSpPr>
        <p:spPr>
          <a:xfrm rot="1479487">
            <a:off x="6182418" y="1373399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9" name="Strelica ulijevo 48"/>
          <p:cNvSpPr/>
          <p:nvPr/>
        </p:nvSpPr>
        <p:spPr>
          <a:xfrm rot="641187">
            <a:off x="5478702" y="1183138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0" name="Strelica ulijevo 49"/>
          <p:cNvSpPr/>
          <p:nvPr/>
        </p:nvSpPr>
        <p:spPr>
          <a:xfrm rot="641187">
            <a:off x="4762354" y="1091748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1" name="Strelica ulijevo 50"/>
          <p:cNvSpPr/>
          <p:nvPr/>
        </p:nvSpPr>
        <p:spPr>
          <a:xfrm>
            <a:off x="3999957" y="1012850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2" name="Strelica ulijevo 51"/>
          <p:cNvSpPr/>
          <p:nvPr/>
        </p:nvSpPr>
        <p:spPr>
          <a:xfrm rot="641187">
            <a:off x="3271987" y="944218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3" name="Strelica ulijevo 52"/>
          <p:cNvSpPr/>
          <p:nvPr/>
        </p:nvSpPr>
        <p:spPr>
          <a:xfrm rot="20896114">
            <a:off x="2593133" y="962391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4" name="Strelica ulijevo 53"/>
          <p:cNvSpPr/>
          <p:nvPr/>
        </p:nvSpPr>
        <p:spPr>
          <a:xfrm rot="20511881">
            <a:off x="1916491" y="1138112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7" name="Elipsa 56"/>
          <p:cNvSpPr/>
          <p:nvPr/>
        </p:nvSpPr>
        <p:spPr>
          <a:xfrm>
            <a:off x="1298882" y="1262036"/>
            <a:ext cx="432048" cy="43204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93167017"/>
      </p:ext>
    </p:extLst>
  </p:cSld>
  <p:clrMapOvr>
    <a:masterClrMapping/>
  </p:clrMapOvr>
  <p:transition spd="med" advTm="1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TekstniOkvir 4"/>
          <p:cNvSpPr txBox="1"/>
          <p:nvPr/>
        </p:nvSpPr>
        <p:spPr>
          <a:xfrm>
            <a:off x="251520" y="674400"/>
            <a:ext cx="889248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8800" b="1" dirty="0" smtClean="0">
                <a:latin typeface="Edwardian Script ITC" pitchFamily="66" charset="0"/>
              </a:rPr>
              <a:t>… Koji se nikad nije popularizirao u Europi .</a:t>
            </a:r>
            <a:r>
              <a:rPr lang="hr-HR" sz="8800" b="1" dirty="0">
                <a:latin typeface="Edwardian Script ITC" pitchFamily="66" charset="0"/>
              </a:rPr>
              <a:t> </a:t>
            </a:r>
            <a:r>
              <a:rPr lang="hr-HR" sz="8800" b="1" dirty="0" smtClean="0">
                <a:latin typeface="Edwardian Script ITC" pitchFamily="66" charset="0"/>
              </a:rPr>
              <a:t>Tamo su  i dalje prevladavale kovanice…</a:t>
            </a:r>
            <a:endParaRPr lang="hr-HR" sz="8800" b="1" dirty="0">
              <a:latin typeface="Edwardian Script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796073"/>
      </p:ext>
    </p:extLst>
  </p:cSld>
  <p:clrMapOvr>
    <a:masterClrMapping/>
  </p:clrMapOvr>
  <p:transition spd="med" advTm="5000"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2" name="Picture 10" descr="http://mashopsimg.com/kaufmann/pic/10804_1_florin_1879_oest_v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6" y="30967"/>
            <a:ext cx="9144000" cy="445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8" descr="http://www.marleyeternit.co.uk/Facades/Equitone/~/media/Images/Product%20Images/Cladding/Cladding%20Products/Pictura/Colours/PU841%20Parchment.ashx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8640"/>
            <a:ext cx="684076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1196" y="125760"/>
            <a:ext cx="8229600" cy="1143000"/>
          </a:xfrm>
        </p:spPr>
        <p:txBody>
          <a:bodyPr/>
          <a:lstStyle/>
          <a:p>
            <a:r>
              <a:rPr lang="hr-HR" b="1" dirty="0" smtClean="0">
                <a:latin typeface="Edwardian Script ITC" pitchFamily="66" charset="0"/>
              </a:rPr>
              <a:t>Europa (1600 -</a:t>
            </a:r>
            <a:r>
              <a:rPr lang="hr-HR" b="1" dirty="0" smtClean="0">
                <a:latin typeface="Edwardian Script ITC" pitchFamily="66" charset="0"/>
              </a:rPr>
              <a:t>1880 </a:t>
            </a:r>
            <a:r>
              <a:rPr lang="hr-HR" b="1" dirty="0" smtClean="0">
                <a:latin typeface="Edwardian Script ITC" pitchFamily="66" charset="0"/>
              </a:rPr>
              <a:t>g.)</a:t>
            </a:r>
            <a:endParaRPr lang="hr-HR" b="1" dirty="0">
              <a:latin typeface="Edwardian Script ITC" pitchFamily="66" charset="0"/>
            </a:endParaRPr>
          </a:p>
        </p:txBody>
      </p:sp>
      <p:pic>
        <p:nvPicPr>
          <p:cNvPr id="38914" name="Picture 2" descr="http://www.britishmuseum.org/images/k146183_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113"/>
            <a:ext cx="2143125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6" name="Picture 4" descr="http://upload.wikimedia.org/wikipedia/commons/thumb/4/44/1932_George_V_Florin_(reverse).JPG/200px-1932_George_V_Florin_(reverse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6" y="4437112"/>
            <a:ext cx="2788914" cy="241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8" name="Picture 6" descr="http://www.marketoracle.co.uk/images/2011/Nov/gold-coin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4437113"/>
            <a:ext cx="4325077" cy="242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49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7000">
        <p:circle/>
      </p:transition>
    </mc:Choice>
    <mc:Fallback xmlns="">
      <p:transition spd="slow" advTm="7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Elipsa 37"/>
          <p:cNvSpPr/>
          <p:nvPr/>
        </p:nvSpPr>
        <p:spPr>
          <a:xfrm>
            <a:off x="2077217" y="3611822"/>
            <a:ext cx="432048" cy="43204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91319696"/>
      </p:ext>
    </p:extLst>
  </p:cSld>
  <p:clrMapOvr>
    <a:masterClrMapping/>
  </p:clrMapOvr>
  <p:transition spd="med" advTm="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ipsa 3"/>
          <p:cNvSpPr/>
          <p:nvPr/>
        </p:nvSpPr>
        <p:spPr>
          <a:xfrm>
            <a:off x="2625174" y="4566915"/>
            <a:ext cx="432048" cy="43204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8" name="Elipsa 37"/>
          <p:cNvSpPr/>
          <p:nvPr/>
        </p:nvSpPr>
        <p:spPr>
          <a:xfrm>
            <a:off x="2077217" y="3611822"/>
            <a:ext cx="432048" cy="43204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Strelica ulijevo 38"/>
          <p:cNvSpPr/>
          <p:nvPr/>
        </p:nvSpPr>
        <p:spPr>
          <a:xfrm rot="13944235">
            <a:off x="2320477" y="4142910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Strelica ulijevo 7"/>
          <p:cNvSpPr/>
          <p:nvPr/>
        </p:nvSpPr>
        <p:spPr>
          <a:xfrm rot="573218">
            <a:off x="1958026" y="4582470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Elipsa 9"/>
          <p:cNvSpPr/>
          <p:nvPr/>
        </p:nvSpPr>
        <p:spPr>
          <a:xfrm>
            <a:off x="1477728" y="4484240"/>
            <a:ext cx="432048" cy="43204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Strelica ulijevo 8"/>
          <p:cNvSpPr/>
          <p:nvPr/>
        </p:nvSpPr>
        <p:spPr>
          <a:xfrm rot="17916624">
            <a:off x="1069384" y="5084692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Strelica ulijevo 10"/>
          <p:cNvSpPr/>
          <p:nvPr/>
        </p:nvSpPr>
        <p:spPr>
          <a:xfrm rot="13527155">
            <a:off x="1230510" y="5611075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Strelica ulijevo 11"/>
          <p:cNvSpPr/>
          <p:nvPr/>
        </p:nvSpPr>
        <p:spPr>
          <a:xfrm rot="11088674">
            <a:off x="1855224" y="5804920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Strelica ulijevo 12"/>
          <p:cNvSpPr/>
          <p:nvPr/>
        </p:nvSpPr>
        <p:spPr>
          <a:xfrm rot="8829993">
            <a:off x="2491089" y="5611072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Strelica ulijevo 13"/>
          <p:cNvSpPr/>
          <p:nvPr/>
        </p:nvSpPr>
        <p:spPr>
          <a:xfrm rot="8565470">
            <a:off x="3098533" y="5260274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Strelica ulijevo 14"/>
          <p:cNvSpPr/>
          <p:nvPr/>
        </p:nvSpPr>
        <p:spPr>
          <a:xfrm rot="10559942">
            <a:off x="3755665" y="5043966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Strelica ulijevo 15"/>
          <p:cNvSpPr/>
          <p:nvPr/>
        </p:nvSpPr>
        <p:spPr>
          <a:xfrm rot="10508317">
            <a:off x="4510001" y="5043966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Strelica ulijevo 16"/>
          <p:cNvSpPr/>
          <p:nvPr/>
        </p:nvSpPr>
        <p:spPr>
          <a:xfrm rot="9743280">
            <a:off x="5258093" y="4878512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Strelica ulijevo 17"/>
          <p:cNvSpPr/>
          <p:nvPr/>
        </p:nvSpPr>
        <p:spPr>
          <a:xfrm rot="10070529">
            <a:off x="5959476" y="4723268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Strelica ulijevo 18"/>
          <p:cNvSpPr/>
          <p:nvPr/>
        </p:nvSpPr>
        <p:spPr>
          <a:xfrm rot="10423860">
            <a:off x="6682521" y="4612650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Strelica ulijevo 19"/>
          <p:cNvSpPr/>
          <p:nvPr/>
        </p:nvSpPr>
        <p:spPr>
          <a:xfrm rot="9681535">
            <a:off x="7329267" y="4411928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Elipsa 20"/>
          <p:cNvSpPr/>
          <p:nvPr/>
        </p:nvSpPr>
        <p:spPr>
          <a:xfrm>
            <a:off x="7929331" y="4192450"/>
            <a:ext cx="432048" cy="43204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Strelica ulijevo 21"/>
          <p:cNvSpPr/>
          <p:nvPr/>
        </p:nvSpPr>
        <p:spPr>
          <a:xfrm rot="2185369">
            <a:off x="7334787" y="3834870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Elipsa 23"/>
          <p:cNvSpPr/>
          <p:nvPr/>
        </p:nvSpPr>
        <p:spPr>
          <a:xfrm>
            <a:off x="6946989" y="3487955"/>
            <a:ext cx="432048" cy="43204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Strelica ulijevo 22"/>
          <p:cNvSpPr/>
          <p:nvPr/>
        </p:nvSpPr>
        <p:spPr>
          <a:xfrm>
            <a:off x="6229854" y="3510271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Strelica ulijevo 24"/>
          <p:cNvSpPr/>
          <p:nvPr/>
        </p:nvSpPr>
        <p:spPr>
          <a:xfrm rot="581580">
            <a:off x="5548452" y="3441205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" name="Strelica ulijevo 25"/>
          <p:cNvSpPr/>
          <p:nvPr/>
        </p:nvSpPr>
        <p:spPr>
          <a:xfrm rot="533423">
            <a:off x="4853199" y="3314073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" name="Strelica ulijevo 26"/>
          <p:cNvSpPr/>
          <p:nvPr/>
        </p:nvSpPr>
        <p:spPr>
          <a:xfrm rot="919794">
            <a:off x="4188819" y="3173580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" name="Strelica ulijevo 27"/>
          <p:cNvSpPr/>
          <p:nvPr/>
        </p:nvSpPr>
        <p:spPr>
          <a:xfrm rot="988779">
            <a:off x="3533142" y="2994363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Strelica ulijevo 28"/>
          <p:cNvSpPr/>
          <p:nvPr/>
        </p:nvSpPr>
        <p:spPr>
          <a:xfrm rot="409587">
            <a:off x="2846705" y="2875642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Strelica ulijevo 29"/>
          <p:cNvSpPr/>
          <p:nvPr/>
        </p:nvSpPr>
        <p:spPr>
          <a:xfrm rot="154290">
            <a:off x="2221233" y="2837901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Strelica ulijevo 30"/>
          <p:cNvSpPr/>
          <p:nvPr/>
        </p:nvSpPr>
        <p:spPr>
          <a:xfrm rot="20143177">
            <a:off x="1522647" y="2965699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Elipsa 31"/>
          <p:cNvSpPr/>
          <p:nvPr/>
        </p:nvSpPr>
        <p:spPr>
          <a:xfrm>
            <a:off x="1103536" y="3153833"/>
            <a:ext cx="432048" cy="43204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Strelica ulijevo 32"/>
          <p:cNvSpPr/>
          <p:nvPr/>
        </p:nvSpPr>
        <p:spPr>
          <a:xfrm rot="1712923">
            <a:off x="482701" y="3057671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Elipsa 33"/>
          <p:cNvSpPr/>
          <p:nvPr/>
        </p:nvSpPr>
        <p:spPr>
          <a:xfrm>
            <a:off x="102475" y="2703626"/>
            <a:ext cx="432048" cy="43204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Strelica ulijevo 34"/>
          <p:cNvSpPr/>
          <p:nvPr/>
        </p:nvSpPr>
        <p:spPr>
          <a:xfrm rot="8928860">
            <a:off x="572509" y="2401827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Strelica ulijevo 35"/>
          <p:cNvSpPr/>
          <p:nvPr/>
        </p:nvSpPr>
        <p:spPr>
          <a:xfrm rot="10122863">
            <a:off x="1273975" y="2182011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7" name="Strelica ulijevo 36"/>
          <p:cNvSpPr/>
          <p:nvPr/>
        </p:nvSpPr>
        <p:spPr>
          <a:xfrm rot="10800000">
            <a:off x="2009826" y="2098286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0" name="Strelica ulijevo 39"/>
          <p:cNvSpPr/>
          <p:nvPr/>
        </p:nvSpPr>
        <p:spPr>
          <a:xfrm rot="10800000">
            <a:off x="2755197" y="2131358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1" name="Strelica ulijevo 40"/>
          <p:cNvSpPr/>
          <p:nvPr/>
        </p:nvSpPr>
        <p:spPr>
          <a:xfrm rot="11201230">
            <a:off x="3577890" y="2202704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2" name="Strelica ulijevo 41"/>
          <p:cNvSpPr/>
          <p:nvPr/>
        </p:nvSpPr>
        <p:spPr>
          <a:xfrm rot="11568191">
            <a:off x="4373484" y="2344268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3" name="Strelica ulijevo 42"/>
          <p:cNvSpPr/>
          <p:nvPr/>
        </p:nvSpPr>
        <p:spPr>
          <a:xfrm rot="12596399">
            <a:off x="5026483" y="2628669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4" name="Strelica ulijevo 43"/>
          <p:cNvSpPr/>
          <p:nvPr/>
        </p:nvSpPr>
        <p:spPr>
          <a:xfrm rot="10800000">
            <a:off x="5679686" y="2808983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6" name="Elipsa 45"/>
          <p:cNvSpPr/>
          <p:nvPr/>
        </p:nvSpPr>
        <p:spPr>
          <a:xfrm>
            <a:off x="6373870" y="2763246"/>
            <a:ext cx="432048" cy="43204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5" name="Strelica ulijevo 44"/>
          <p:cNvSpPr/>
          <p:nvPr/>
        </p:nvSpPr>
        <p:spPr>
          <a:xfrm rot="7499619">
            <a:off x="6708328" y="2397940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7" name="Strelica ulijevo 46"/>
          <p:cNvSpPr/>
          <p:nvPr/>
        </p:nvSpPr>
        <p:spPr>
          <a:xfrm rot="3323907">
            <a:off x="6721276" y="1776039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8" name="Strelica ulijevo 47"/>
          <p:cNvSpPr/>
          <p:nvPr/>
        </p:nvSpPr>
        <p:spPr>
          <a:xfrm rot="1479487">
            <a:off x="6182418" y="1373399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9" name="Strelica ulijevo 48"/>
          <p:cNvSpPr/>
          <p:nvPr/>
        </p:nvSpPr>
        <p:spPr>
          <a:xfrm rot="641187">
            <a:off x="5478702" y="1183138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0" name="Strelica ulijevo 49"/>
          <p:cNvSpPr/>
          <p:nvPr/>
        </p:nvSpPr>
        <p:spPr>
          <a:xfrm rot="641187">
            <a:off x="4762354" y="1091748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1" name="Strelica ulijevo 50"/>
          <p:cNvSpPr/>
          <p:nvPr/>
        </p:nvSpPr>
        <p:spPr>
          <a:xfrm>
            <a:off x="3999957" y="1012850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2" name="Strelica ulijevo 51"/>
          <p:cNvSpPr/>
          <p:nvPr/>
        </p:nvSpPr>
        <p:spPr>
          <a:xfrm rot="641187">
            <a:off x="3271987" y="944218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3" name="Strelica ulijevo 52"/>
          <p:cNvSpPr/>
          <p:nvPr/>
        </p:nvSpPr>
        <p:spPr>
          <a:xfrm rot="20896114">
            <a:off x="2593133" y="962391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4" name="Strelica ulijevo 53"/>
          <p:cNvSpPr/>
          <p:nvPr/>
        </p:nvSpPr>
        <p:spPr>
          <a:xfrm rot="20511881">
            <a:off x="1916491" y="1138112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7" name="Elipsa 56"/>
          <p:cNvSpPr/>
          <p:nvPr/>
        </p:nvSpPr>
        <p:spPr>
          <a:xfrm>
            <a:off x="1298882" y="1262036"/>
            <a:ext cx="432048" cy="43204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5" name="Strelica ulijevo 54"/>
          <p:cNvSpPr/>
          <p:nvPr/>
        </p:nvSpPr>
        <p:spPr>
          <a:xfrm rot="1034315">
            <a:off x="654970" y="1217157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8" name="Strelica ulijevo 57"/>
          <p:cNvSpPr/>
          <p:nvPr/>
        </p:nvSpPr>
        <p:spPr>
          <a:xfrm rot="1414571">
            <a:off x="44068" y="1001651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256995"/>
      </p:ext>
    </p:extLst>
  </p:cSld>
  <p:clrMapOvr>
    <a:masterClrMapping/>
  </p:clrMapOvr>
  <p:transition spd="med" advTm="5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ipsa 4"/>
          <p:cNvSpPr/>
          <p:nvPr/>
        </p:nvSpPr>
        <p:spPr>
          <a:xfrm>
            <a:off x="7099710" y="2676143"/>
            <a:ext cx="432048" cy="43204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Strelica ulijevo 19"/>
          <p:cNvSpPr/>
          <p:nvPr/>
        </p:nvSpPr>
        <p:spPr>
          <a:xfrm rot="20585711">
            <a:off x="7568829" y="2537213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Strelica ulijevo 20"/>
          <p:cNvSpPr/>
          <p:nvPr/>
        </p:nvSpPr>
        <p:spPr>
          <a:xfrm rot="21083563">
            <a:off x="8338658" y="2369784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5283590"/>
      </p:ext>
    </p:extLst>
  </p:cSld>
  <p:clrMapOvr>
    <a:masterClrMapping/>
  </p:clrMapOvr>
  <p:transition spd="med" advTm="5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2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TekstniOkvir 4"/>
          <p:cNvSpPr txBox="1"/>
          <p:nvPr/>
        </p:nvSpPr>
        <p:spPr>
          <a:xfrm>
            <a:off x="251520" y="674400"/>
            <a:ext cx="806489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8800" b="1" dirty="0" smtClean="0">
                <a:latin typeface="Edwardian Script ITC" pitchFamily="66" charset="0"/>
              </a:rPr>
              <a:t>Ujedinjeno Kraljevstvo uvelo je u 19. st. prvu svjetsku valutu za trgovinu novcem – zlatnu funtu…</a:t>
            </a:r>
            <a:endParaRPr lang="hr-HR" sz="8800" b="1" dirty="0">
              <a:latin typeface="Edwardian Script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841499"/>
      </p:ext>
    </p:extLst>
  </p:cSld>
  <p:clrMapOvr>
    <a:masterClrMapping/>
  </p:clrMapOvr>
  <p:transition spd="med" advTm="5000">
    <p:circl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8" name="Picture 10" descr="http://t3.gstatic.com/images?q=tbn:ANd9GcTeOM3lV1b061PRVNDur-aKf9nq0zIB7MUZYkBowD3fj_fJ2ej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2971799"/>
            <a:ext cx="2465461" cy="147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0" name="Picture 12" descr="http://www.living-in-the-past.com/images/willwelizcoins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9532"/>
            <a:ext cx="438150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4" name="Picture 6" descr="http://farm4.static.flickr.com/3188/3037806455_52454d2ed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28"/>
            <a:ext cx="4762500" cy="300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8" descr="http://www.marleyeternit.co.uk/Facades/Equitone/~/media/Images/Product%20Images/Cladding/Cladding%20Products/Pictura/Colours/PU841%20Parchment.ashx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8640"/>
            <a:ext cx="684076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1196" y="125760"/>
            <a:ext cx="8229600" cy="1143000"/>
          </a:xfrm>
        </p:spPr>
        <p:txBody>
          <a:bodyPr/>
          <a:lstStyle/>
          <a:p>
            <a:r>
              <a:rPr lang="hr-HR" b="1" dirty="0" smtClean="0">
                <a:latin typeface="Edwardian Script ITC" pitchFamily="66" charset="0"/>
              </a:rPr>
              <a:t>Velika Britanija (1816. - 1918 g.)</a:t>
            </a:r>
            <a:endParaRPr lang="hr-HR" b="1" dirty="0">
              <a:latin typeface="Edwardian Script ITC" pitchFamily="66" charset="0"/>
            </a:endParaRPr>
          </a:p>
        </p:txBody>
      </p:sp>
      <p:pic>
        <p:nvPicPr>
          <p:cNvPr id="37890" name="Picture 2" descr="http://t3.gstatic.com/images?q=tbn:ANd9GcS_6wyc90G-RHvAZq43Pc2-WcrN8l_kduJQBjMF1vnkGMgz_Ln6z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1103"/>
            <a:ext cx="3779911" cy="242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6" name="Picture 8" descr="http://numismatic.biz/images/1970proofset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971799"/>
            <a:ext cx="2843809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2" name="Picture 14" descr="http://projectbritain.com/money/images/shilling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1593"/>
            <a:ext cx="1314450" cy="140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1" y="3009908"/>
            <a:ext cx="2592288" cy="3848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623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7000">
        <p:circle/>
      </p:transition>
    </mc:Choice>
    <mc:Fallback xmlns="">
      <p:transition spd="slow" advTm="7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ipsa 4"/>
          <p:cNvSpPr/>
          <p:nvPr/>
        </p:nvSpPr>
        <p:spPr>
          <a:xfrm>
            <a:off x="7099710" y="2676143"/>
            <a:ext cx="432048" cy="43204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Elipsa 5"/>
          <p:cNvSpPr/>
          <p:nvPr/>
        </p:nvSpPr>
        <p:spPr>
          <a:xfrm>
            <a:off x="956973" y="4411703"/>
            <a:ext cx="432048" cy="43204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Strelica ulijevo 6"/>
          <p:cNvSpPr/>
          <p:nvPr/>
        </p:nvSpPr>
        <p:spPr>
          <a:xfrm rot="18624359">
            <a:off x="6646404" y="3224431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Strelica ulijevo 8"/>
          <p:cNvSpPr/>
          <p:nvPr/>
        </p:nvSpPr>
        <p:spPr>
          <a:xfrm rot="18587450">
            <a:off x="6230987" y="3760413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Strelica ulijevo 9"/>
          <p:cNvSpPr/>
          <p:nvPr/>
        </p:nvSpPr>
        <p:spPr>
          <a:xfrm rot="18702963">
            <a:off x="5739512" y="4345146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Strelica ulijevo 10"/>
          <p:cNvSpPr/>
          <p:nvPr/>
        </p:nvSpPr>
        <p:spPr>
          <a:xfrm rot="19034052">
            <a:off x="5263200" y="4874515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Strelica ulijevo 11"/>
          <p:cNvSpPr/>
          <p:nvPr/>
        </p:nvSpPr>
        <p:spPr>
          <a:xfrm>
            <a:off x="4644008" y="5097755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Strelica ulijevo 12"/>
          <p:cNvSpPr/>
          <p:nvPr/>
        </p:nvSpPr>
        <p:spPr>
          <a:xfrm rot="675417">
            <a:off x="3933351" y="5085063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Strelica ulijevo 14"/>
          <p:cNvSpPr/>
          <p:nvPr/>
        </p:nvSpPr>
        <p:spPr>
          <a:xfrm rot="814478">
            <a:off x="3163762" y="4961970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Strelica ulijevo 15"/>
          <p:cNvSpPr/>
          <p:nvPr/>
        </p:nvSpPr>
        <p:spPr>
          <a:xfrm rot="1013760">
            <a:off x="2289294" y="4800575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Strelica ulijevo 16"/>
          <p:cNvSpPr/>
          <p:nvPr/>
        </p:nvSpPr>
        <p:spPr>
          <a:xfrm rot="832655">
            <a:off x="1468288" y="4622084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Strelica ulijevo 19"/>
          <p:cNvSpPr/>
          <p:nvPr/>
        </p:nvSpPr>
        <p:spPr>
          <a:xfrm rot="20585711">
            <a:off x="7568829" y="2537213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Strelica ulijevo 20"/>
          <p:cNvSpPr/>
          <p:nvPr/>
        </p:nvSpPr>
        <p:spPr>
          <a:xfrm rot="21083563">
            <a:off x="8338658" y="2369784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54773505"/>
      </p:ext>
    </p:extLst>
  </p:cSld>
  <p:clrMapOvr>
    <a:masterClrMapping/>
  </p:clrMapOvr>
  <p:transition spd="med" advTm="1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TekstniOkvir 4"/>
          <p:cNvSpPr txBox="1"/>
          <p:nvPr/>
        </p:nvSpPr>
        <p:spPr>
          <a:xfrm>
            <a:off x="91816" y="332656"/>
            <a:ext cx="906570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8800" b="1" dirty="0" smtClean="0">
                <a:latin typeface="Edwardian Script ITC" pitchFamily="66" charset="0"/>
              </a:rPr>
              <a:t>Posljednji trag na našu civilizaciju ostvario je SAD kreacijom svjetske trgovinske valute - dolara…</a:t>
            </a:r>
            <a:endParaRPr lang="hr-HR" sz="8800" b="1" dirty="0">
              <a:latin typeface="Edwardian Script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865458"/>
      </p:ext>
    </p:extLst>
  </p:cSld>
  <p:clrMapOvr>
    <a:masterClrMapping/>
  </p:clrMapOvr>
  <p:transition spd="med" advTm="5000">
    <p:circl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farm8.staticflickr.com/7011/6398166925_9254654718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2" y="-22414"/>
            <a:ext cx="9132168" cy="381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8" descr="http://www.marleyeternit.co.uk/Facades/Equitone/~/media/Images/Product%20Images/Cladding/Cladding%20Products/Pictura/Colours/PU841%20Parchment.ashx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8640"/>
            <a:ext cx="684076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1196" y="125760"/>
            <a:ext cx="8229600" cy="1143000"/>
          </a:xfrm>
        </p:spPr>
        <p:txBody>
          <a:bodyPr/>
          <a:lstStyle/>
          <a:p>
            <a:r>
              <a:rPr lang="hr-HR" b="1" dirty="0" smtClean="0">
                <a:latin typeface="Edwardian Script ITC" pitchFamily="66" charset="0"/>
              </a:rPr>
              <a:t>SAD(1900  - 1945 g.)</a:t>
            </a:r>
            <a:endParaRPr lang="hr-HR" b="1" dirty="0">
              <a:latin typeface="Edwardian Script ITC" pitchFamily="66" charset="0"/>
            </a:endParaRPr>
          </a:p>
        </p:txBody>
      </p:sp>
      <p:pic>
        <p:nvPicPr>
          <p:cNvPr id="36870" name="Picture 6" descr="http://thesportsfanjournal.com/wp-content/uploads/2012/11/Smart-money-600x45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2" y="3717033"/>
            <a:ext cx="4860032" cy="317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2" name="Picture 8" descr="http://s3.amazonaws.com/rapgenius/1352979929_100-Dollar-Bill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722653"/>
            <a:ext cx="4877544" cy="31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38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7000">
        <p:circle/>
      </p:transition>
    </mc:Choice>
    <mc:Fallback xmlns="">
      <p:transition spd="slow" advTm="7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7" name="TekstniOkvir 6"/>
          <p:cNvSpPr txBox="1"/>
          <p:nvPr/>
        </p:nvSpPr>
        <p:spPr>
          <a:xfrm>
            <a:off x="899592" y="620688"/>
            <a:ext cx="906570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8800" b="1" dirty="0" smtClean="0">
                <a:latin typeface="Edwardian Script ITC" pitchFamily="66" charset="0"/>
              </a:rPr>
              <a:t>A danas je novac postao dijelom moderne tehnologije…</a:t>
            </a:r>
            <a:endParaRPr lang="hr-HR" sz="8800" b="1" dirty="0">
              <a:latin typeface="Edwardian Script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691151"/>
      </p:ext>
    </p:extLst>
  </p:cSld>
  <p:clrMapOvr>
    <a:masterClrMapping/>
  </p:clrMapOvr>
  <p:transition spd="med" advTm="5000">
    <p:circl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http://www.blantyretelegraph.com/wp-content/uploads/2013/03/at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208" y="0"/>
            <a:ext cx="3442792" cy="447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http://www.wangjianshuo.com/personal/places/pudongairport/shanghai.pvg-ATM-tw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72" y="0"/>
            <a:ext cx="5806008" cy="4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8" descr="http://www.marleyeternit.co.uk/Facades/Equitone/~/media/Images/Product%20Images/Cladding/Cladding%20Products/Pictura/Colours/PU841%20Parchment.ashx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774" y="177957"/>
            <a:ext cx="684076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1196" y="90844"/>
            <a:ext cx="8229600" cy="1143000"/>
          </a:xfrm>
        </p:spPr>
        <p:txBody>
          <a:bodyPr/>
          <a:lstStyle/>
          <a:p>
            <a:r>
              <a:rPr lang="hr-HR" b="1" dirty="0" smtClean="0">
                <a:latin typeface="Edwardian Script ITC" pitchFamily="66" charset="0"/>
              </a:rPr>
              <a:t>Danas</a:t>
            </a:r>
            <a:endParaRPr lang="hr-HR" b="1" dirty="0">
              <a:latin typeface="Edwardian Script ITC" pitchFamily="66" charset="0"/>
            </a:endParaRPr>
          </a:p>
        </p:txBody>
      </p:sp>
      <p:pic>
        <p:nvPicPr>
          <p:cNvPr id="35846" name="Picture 6" descr="http://foxonstocks.com/wp-content/uploads/2013/03/Fox-on-Stocks-Trade-of-the-Week-eBay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472607"/>
            <a:ext cx="2376264" cy="242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8" name="Picture 8" descr="http://t3.gstatic.com/images?q=tbn:ANd9GcTSAXioKgCrMnaerO4MlFoTUnMnzpzR-O4YUdGCeaj09Fz2sQO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314" y="4487551"/>
            <a:ext cx="2446074" cy="240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52" name="Picture 12" descr="http://brandawaaz.biz/wp-content/uploads/2011/09/home_delivery_box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294" y="4472607"/>
            <a:ext cx="2213450" cy="242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54" name="Picture 14" descr="http://demos.hellothemes.com/media/catalog/product/cache/61/image/9df78eab33525d08d6e5fb8d27136e95/a/c/acer-ferrari-3200-notebook-computer-pc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744" y="4483393"/>
            <a:ext cx="2304256" cy="234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99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7000">
        <p:circle/>
      </p:transition>
    </mc:Choice>
    <mc:Fallback xmlns="">
      <p:transition spd="slow" advTm="7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772400" cy="1470025"/>
          </a:xfrm>
        </p:spPr>
        <p:txBody>
          <a:bodyPr>
            <a:normAutofit/>
          </a:bodyPr>
          <a:lstStyle/>
          <a:p>
            <a:r>
              <a:rPr lang="hr-HR" sz="7200" b="1" dirty="0" smtClean="0">
                <a:latin typeface="Edwardian Script ITC" pitchFamily="66" charset="0"/>
              </a:rPr>
              <a:t>Povijesni </a:t>
            </a:r>
            <a:r>
              <a:rPr lang="hr-HR" sz="7200" b="1" dirty="0" err="1" smtClean="0">
                <a:latin typeface="Edwardian Script ITC" pitchFamily="66" charset="0"/>
              </a:rPr>
              <a:t>show</a:t>
            </a:r>
            <a:r>
              <a:rPr lang="hr-HR" sz="7200" b="1" dirty="0" smtClean="0">
                <a:latin typeface="Edwardian Script ITC" pitchFamily="66" charset="0"/>
              </a:rPr>
              <a:t> izradili:</a:t>
            </a:r>
            <a:endParaRPr lang="hr-HR" sz="7200" b="1" dirty="0">
              <a:latin typeface="Edwardian Script ITC" pitchFamily="66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1556792"/>
            <a:ext cx="6400800" cy="1752600"/>
          </a:xfrm>
        </p:spPr>
        <p:txBody>
          <a:bodyPr>
            <a:normAutofit/>
          </a:bodyPr>
          <a:lstStyle/>
          <a:p>
            <a:r>
              <a:rPr lang="hr-HR" sz="3600" b="1" dirty="0" smtClean="0">
                <a:solidFill>
                  <a:schemeClr val="tx1"/>
                </a:solidFill>
              </a:rPr>
              <a:t>Stjepan </a:t>
            </a:r>
            <a:r>
              <a:rPr lang="hr-HR" sz="3600" b="1" dirty="0" err="1" smtClean="0">
                <a:solidFill>
                  <a:schemeClr val="tx1"/>
                </a:solidFill>
              </a:rPr>
              <a:t>Androić</a:t>
            </a:r>
            <a:r>
              <a:rPr lang="hr-HR" sz="3600" b="1" dirty="0" smtClean="0">
                <a:solidFill>
                  <a:schemeClr val="tx1"/>
                </a:solidFill>
              </a:rPr>
              <a:t> i Filip </a:t>
            </a:r>
            <a:r>
              <a:rPr lang="hr-HR" sz="3600" b="1" dirty="0" err="1" smtClean="0">
                <a:solidFill>
                  <a:schemeClr val="tx1"/>
                </a:solidFill>
              </a:rPr>
              <a:t>Crnjac</a:t>
            </a:r>
            <a:r>
              <a:rPr lang="hr-HR" sz="3600" b="1" dirty="0" smtClean="0">
                <a:solidFill>
                  <a:schemeClr val="tx1"/>
                </a:solidFill>
              </a:rPr>
              <a:t>, 3.C</a:t>
            </a:r>
            <a:endParaRPr lang="hr-HR" sz="3600" b="1" dirty="0">
              <a:solidFill>
                <a:schemeClr val="tx1"/>
              </a:solidFill>
            </a:endParaRPr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323528" y="529577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8600" b="1" dirty="0" smtClean="0">
                <a:latin typeface="Edwardian Script ITC" pitchFamily="66" charset="0"/>
              </a:rPr>
              <a:t>U realizaciji sudjelovao i:</a:t>
            </a:r>
          </a:p>
          <a:p>
            <a:endParaRPr lang="hr-HR" sz="5400" b="1" dirty="0">
              <a:latin typeface="Edwardian Script ITC" pitchFamily="66" charset="0"/>
            </a:endParaRPr>
          </a:p>
          <a:p>
            <a:r>
              <a:rPr lang="hr-HR" sz="5400" b="1" dirty="0" smtClean="0">
                <a:latin typeface="+mn-lt"/>
              </a:rPr>
              <a:t>Daniel Pavlović, 3.C</a:t>
            </a:r>
            <a:endParaRPr lang="hr-HR" sz="5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5146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0">
        <p:circle/>
      </p:transition>
    </mc:Choice>
    <mc:Fallback xmlns="">
      <p:transition spd="slow" advTm="1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TekstniOkvir 4"/>
          <p:cNvSpPr txBox="1"/>
          <p:nvPr/>
        </p:nvSpPr>
        <p:spPr>
          <a:xfrm>
            <a:off x="971600" y="1196752"/>
            <a:ext cx="78488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8800" b="1" dirty="0" smtClean="0">
                <a:latin typeface="Edwardian Script ITC" pitchFamily="66" charset="0"/>
              </a:rPr>
              <a:t>Životinje su bile blago starog svijeta, te time i prvi oblik novca…</a:t>
            </a:r>
            <a:endParaRPr lang="hr-HR" sz="8800" b="1" dirty="0">
              <a:latin typeface="Edwardian Script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669817"/>
      </p:ext>
    </p:extLst>
  </p:cSld>
  <p:clrMapOvr>
    <a:masterClrMapping/>
  </p:clrMapOvr>
  <p:transition spd="med" advTm="5000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http://traveltoeat.com/wp-content/uploads/2012/05/wpid-Photo-May-31-2012-241-PM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704" y="0"/>
            <a:ext cx="5239179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math.nyu.edu/~crorres/Archimedes/Cattle/CattleBig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96" y="0"/>
            <a:ext cx="3962400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http://www.marleyeternit.co.uk/Facades/Equitone/~/media/Images/Product%20Images/Cladding/Cladding%20Products/Pictura/Colours/PU841%20Parchment.ashx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8640"/>
            <a:ext cx="684076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hr-HR" b="1" dirty="0" smtClean="0">
                <a:latin typeface="Edwardian Script ITC" pitchFamily="66" charset="0"/>
              </a:rPr>
              <a:t>Bliski istok (9000-6000 pr.Kr.)</a:t>
            </a:r>
            <a:endParaRPr lang="hr-HR" b="1" dirty="0">
              <a:latin typeface="Edwardian Script ITC" pitchFamily="66" charset="0"/>
            </a:endParaRPr>
          </a:p>
        </p:txBody>
      </p:sp>
      <p:pic>
        <p:nvPicPr>
          <p:cNvPr id="4102" name="Picture 6" descr="http://www.touregypt.net/images/touregypt/cattle3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95" y="4221088"/>
            <a:ext cx="3994322" cy="263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://witcombe.sbc.edu/water/images/cattle.gif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704" y="4221087"/>
            <a:ext cx="5204296" cy="263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21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7000">
        <p:circle/>
      </p:transition>
    </mc:Choice>
    <mc:Fallback xmlns="">
      <p:transition spd="slow" advTm="7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ipsa 3"/>
          <p:cNvSpPr/>
          <p:nvPr/>
        </p:nvSpPr>
        <p:spPr>
          <a:xfrm>
            <a:off x="2625174" y="4566915"/>
            <a:ext cx="432048" cy="43204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8" name="Elipsa 37"/>
          <p:cNvSpPr/>
          <p:nvPr/>
        </p:nvSpPr>
        <p:spPr>
          <a:xfrm>
            <a:off x="2077217" y="3611822"/>
            <a:ext cx="432048" cy="43204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Strelica ulijevo 38"/>
          <p:cNvSpPr/>
          <p:nvPr/>
        </p:nvSpPr>
        <p:spPr>
          <a:xfrm rot="13944235">
            <a:off x="2320477" y="4142910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7243701"/>
      </p:ext>
    </p:extLst>
  </p:cSld>
  <p:clrMapOvr>
    <a:masterClrMapping/>
  </p:clrMapOvr>
  <p:transition spd="med" advTm="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TekstniOkvir 4"/>
          <p:cNvSpPr txBox="1"/>
          <p:nvPr/>
        </p:nvSpPr>
        <p:spPr>
          <a:xfrm>
            <a:off x="1298374" y="1216493"/>
            <a:ext cx="78488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8800" b="1" dirty="0" smtClean="0">
                <a:latin typeface="Edwardian Script ITC" pitchFamily="66" charset="0"/>
              </a:rPr>
              <a:t>…Nastankom civilizacija, njih je </a:t>
            </a:r>
            <a:r>
              <a:rPr lang="hr-HR" sz="8800" b="1" dirty="0" err="1" smtClean="0">
                <a:latin typeface="Edwardian Script ITC" pitchFamily="66" charset="0"/>
              </a:rPr>
              <a:t>zamjenilo</a:t>
            </a:r>
            <a:r>
              <a:rPr lang="hr-HR" sz="8800" b="1" dirty="0" smtClean="0">
                <a:latin typeface="Edwardian Script ITC" pitchFamily="66" charset="0"/>
              </a:rPr>
              <a:t> klasje…</a:t>
            </a:r>
            <a:endParaRPr lang="hr-HR" sz="8800" b="1" dirty="0">
              <a:latin typeface="Edwardian Script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170225"/>
      </p:ext>
    </p:extLst>
  </p:cSld>
  <p:clrMapOvr>
    <a:masterClrMapping/>
  </p:clrMapOvr>
  <p:transition spd="med" advTm="5000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0" name="Picture 16" descr="http://t3.gstatic.com/images?q=tbn:ANd9GcT1hV7fOxCPfaUrXcjghQAd4dVd9-OvGPiPoi8m5GAWWMc0nz_by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490" y="-1"/>
            <a:ext cx="4303510" cy="373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://minusgrain.files.wordpress.com/2010/04/grain-logo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60032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8" descr="http://www.marleyeternit.co.uk/Facades/Equitone/~/media/Images/Product%20Images/Cladding/Cladding%20Products/Pictura/Colours/PU841%20Parchment.ashx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8640"/>
            <a:ext cx="684076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65212" y="88815"/>
            <a:ext cx="8229600" cy="1143000"/>
          </a:xfrm>
        </p:spPr>
        <p:txBody>
          <a:bodyPr/>
          <a:lstStyle/>
          <a:p>
            <a:r>
              <a:rPr lang="hr-HR" b="1" dirty="0" smtClean="0">
                <a:latin typeface="Edwardian Script ITC" pitchFamily="66" charset="0"/>
              </a:rPr>
              <a:t>Mezopotamija (oko 3000 pr. Kr.)</a:t>
            </a:r>
            <a:endParaRPr lang="hr-HR" b="1" dirty="0">
              <a:latin typeface="Edwardian Script ITC" pitchFamily="66" charset="0"/>
            </a:endParaRPr>
          </a:p>
        </p:txBody>
      </p:sp>
      <p:pic>
        <p:nvPicPr>
          <p:cNvPr id="6150" name="Picture 6" descr="http://www.justfoodnow.com/wp-content/uploads/2010/06/Notes-on-Grain-products-bread-beer-butter-and-oil-in-ancient-Sumer-32-BC-from-schoyencollection.com_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89040"/>
            <a:ext cx="4283968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www.silkroadgourmet.com/wp-content/uploads/2011/09/Grain-Goddess-small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789040"/>
            <a:ext cx="4860033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32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7000">
        <p:circle/>
      </p:transition>
    </mc:Choice>
    <mc:Fallback xmlns="">
      <p:transition spd="slow" advTm="7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ipsa 3"/>
          <p:cNvSpPr/>
          <p:nvPr/>
        </p:nvSpPr>
        <p:spPr>
          <a:xfrm>
            <a:off x="2625174" y="4566915"/>
            <a:ext cx="432048" cy="43204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8" name="Elipsa 37"/>
          <p:cNvSpPr/>
          <p:nvPr/>
        </p:nvSpPr>
        <p:spPr>
          <a:xfrm>
            <a:off x="2077217" y="3611822"/>
            <a:ext cx="432048" cy="43204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Strelica ulijevo 38"/>
          <p:cNvSpPr/>
          <p:nvPr/>
        </p:nvSpPr>
        <p:spPr>
          <a:xfrm rot="13944235">
            <a:off x="2320477" y="4142910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Strelica ulijevo 7"/>
          <p:cNvSpPr/>
          <p:nvPr/>
        </p:nvSpPr>
        <p:spPr>
          <a:xfrm rot="573218">
            <a:off x="1958026" y="4582470"/>
            <a:ext cx="576064" cy="34057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Elipsa 9"/>
          <p:cNvSpPr/>
          <p:nvPr/>
        </p:nvSpPr>
        <p:spPr>
          <a:xfrm>
            <a:off x="1477728" y="4484240"/>
            <a:ext cx="432048" cy="43204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74841882"/>
      </p:ext>
    </p:extLst>
  </p:cSld>
  <p:clrMapOvr>
    <a:masterClrMapping/>
  </p:clrMapOvr>
  <p:transition spd="med" advTm="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273</Words>
  <Application>Microsoft Office PowerPoint</Application>
  <PresentationFormat>Prikaz na zaslonu (4:3)</PresentationFormat>
  <Paragraphs>32</Paragraphs>
  <Slides>39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39</vt:i4>
      </vt:variant>
    </vt:vector>
  </HeadingPairs>
  <TitlesOfParts>
    <vt:vector size="40" baseType="lpstr">
      <vt:lpstr>Tema sustava Office</vt:lpstr>
      <vt:lpstr>PowerPointova prezentacija</vt:lpstr>
      <vt:lpstr>PowerPointova prezentacija</vt:lpstr>
      <vt:lpstr>PowerPointova prezentacija</vt:lpstr>
      <vt:lpstr>PowerPointova prezentacija</vt:lpstr>
      <vt:lpstr>Bliski istok (9000-6000 pr.Kr.)</vt:lpstr>
      <vt:lpstr>PowerPointova prezentacija</vt:lpstr>
      <vt:lpstr>PowerPointova prezentacija</vt:lpstr>
      <vt:lpstr>Mezopotamija (oko 3000 pr. Kr.)</vt:lpstr>
      <vt:lpstr>PowerPointova prezentacija</vt:lpstr>
      <vt:lpstr>PowerPointova prezentacija</vt:lpstr>
      <vt:lpstr>Egipat (2500 –900 pr. Kr.)</vt:lpstr>
      <vt:lpstr>PowerPointova prezentacija</vt:lpstr>
      <vt:lpstr>PowerPointova prezentacija</vt:lpstr>
      <vt:lpstr>Kina (oko1200  pr. Kr.)</vt:lpstr>
      <vt:lpstr>PowerPointova prezentacija</vt:lpstr>
      <vt:lpstr>PowerPointova prezentacija</vt:lpstr>
      <vt:lpstr>Kina (oko 1000  pr. Kr.)</vt:lpstr>
      <vt:lpstr>PowerPointova prezentacija</vt:lpstr>
      <vt:lpstr>PowerPointova prezentacija</vt:lpstr>
      <vt:lpstr>Turska i Peleponez(700-200  pr. Kr.)</vt:lpstr>
      <vt:lpstr>PowerPointova prezentacija</vt:lpstr>
      <vt:lpstr>PowerPointova prezentacija</vt:lpstr>
      <vt:lpstr>Rim  i Europa(250  pr. Kr.- 476 g.)</vt:lpstr>
      <vt:lpstr>PowerPointova prezentacija</vt:lpstr>
      <vt:lpstr>PowerPointova prezentacija</vt:lpstr>
      <vt:lpstr>Kina (oko 900 g.)</vt:lpstr>
      <vt:lpstr>PowerPointova prezentacija</vt:lpstr>
      <vt:lpstr>PowerPointova prezentacija</vt:lpstr>
      <vt:lpstr>Europa (1600 -1880 g.)</vt:lpstr>
      <vt:lpstr>PowerPointova prezentacija</vt:lpstr>
      <vt:lpstr>PowerPointova prezentacija</vt:lpstr>
      <vt:lpstr>PowerPointova prezentacija</vt:lpstr>
      <vt:lpstr>Velika Britanija (1816. - 1918 g.)</vt:lpstr>
      <vt:lpstr>PowerPointova prezentacija</vt:lpstr>
      <vt:lpstr>PowerPointova prezentacija</vt:lpstr>
      <vt:lpstr>SAD(1900  - 1945 g.)</vt:lpstr>
      <vt:lpstr>PowerPointova prezentacija</vt:lpstr>
      <vt:lpstr>Danas</vt:lpstr>
      <vt:lpstr>Povijesni show izradili: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Stjepan Androić</dc:creator>
  <cp:lastModifiedBy>Stjepan Androić</cp:lastModifiedBy>
  <cp:revision>50</cp:revision>
  <dcterms:created xsi:type="dcterms:W3CDTF">2013-04-11T13:43:55Z</dcterms:created>
  <dcterms:modified xsi:type="dcterms:W3CDTF">2013-04-18T19:54:32Z</dcterms:modified>
</cp:coreProperties>
</file>