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25"/>
  </p:notesMasterIdLst>
  <p:sldIdLst>
    <p:sldId id="257" r:id="rId2"/>
    <p:sldId id="258" r:id="rId3"/>
    <p:sldId id="276" r:id="rId4"/>
    <p:sldId id="278" r:id="rId5"/>
    <p:sldId id="291" r:id="rId6"/>
    <p:sldId id="289" r:id="rId7"/>
    <p:sldId id="280" r:id="rId8"/>
    <p:sldId id="262" r:id="rId9"/>
    <p:sldId id="281" r:id="rId10"/>
    <p:sldId id="290" r:id="rId11"/>
    <p:sldId id="282" r:id="rId12"/>
    <p:sldId id="283" r:id="rId13"/>
    <p:sldId id="284" r:id="rId14"/>
    <p:sldId id="286" r:id="rId15"/>
    <p:sldId id="294" r:id="rId16"/>
    <p:sldId id="293" r:id="rId17"/>
    <p:sldId id="266" r:id="rId18"/>
    <p:sldId id="267" r:id="rId19"/>
    <p:sldId id="268" r:id="rId20"/>
    <p:sldId id="274" r:id="rId21"/>
    <p:sldId id="296" r:id="rId22"/>
    <p:sldId id="270" r:id="rId23"/>
    <p:sldId id="272" r:id="rId2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47" autoAdjust="0"/>
  </p:normalViewPr>
  <p:slideViewPr>
    <p:cSldViewPr>
      <p:cViewPr>
        <p:scale>
          <a:sx n="91" d="100"/>
          <a:sy n="91" d="100"/>
        </p:scale>
        <p:origin x="-2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3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9D1AD-456F-4D07-9F8D-347F349A6C7E}" type="datetimeFigureOut">
              <a:rPr lang="en-GB" smtClean="0"/>
              <a:t>16/05/2016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CF177-946A-40D4-B559-8F2E3AC14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94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CF177-946A-40D4-B559-8F2E3AC1440D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950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CF177-946A-40D4-B559-8F2E3AC1440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805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4866F-C40B-434B-AF05-B57B842BB346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0A12-48F7-40D6-9025-D85A932AE0D1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0207F-932F-4DE7-B13C-A60094D28C53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B4E0-C4AF-4612-A98A-4DFD4A7D0EC5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FDE-6FF7-4321-A693-EB77A32CCB4E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9C25-E484-45B7-BED4-1BBFF6A908BC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45D97-DB68-4B2C-9966-F504D6031FBD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23D8-999A-43B5-8DAC-C46807173A25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9F4A-2553-4B9A-BB0C-2F485E0BA989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E895-A9B3-4951-933F-2C866FC3F530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2F8D615-416F-4112-8104-EDC76E311179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r-HR">
              <a:solidFill>
                <a:srgbClr val="FFFF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hr-HR">
              <a:solidFill>
                <a:srgbClr val="FFFF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9EFEAD8-75C8-4AC2-92CB-47BC6E78A844}" type="slidenum">
              <a:rPr lang="hr-HR" smtClean="0">
                <a:solidFill>
                  <a:srgbClr val="FFFF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hr-HR">
              <a:solidFill>
                <a:srgbClr val="FFFF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92697"/>
            <a:ext cx="7772400" cy="2304255"/>
          </a:xfrm>
        </p:spPr>
        <p:txBody>
          <a:bodyPr/>
          <a:lstStyle/>
          <a:p>
            <a:pPr algn="ctr"/>
            <a:r>
              <a:rPr lang="hr-HR" sz="5400" dirty="0">
                <a:latin typeface="+mn-lt"/>
              </a:rPr>
              <a:t>PERSONAL </a:t>
            </a:r>
            <a:r>
              <a:rPr lang="hr-HR" sz="5400" dirty="0" smtClean="0">
                <a:latin typeface="+mn-lt"/>
              </a:rPr>
              <a:t>PROJECT</a:t>
            </a:r>
            <a:r>
              <a:rPr lang="hr-HR" dirty="0" smtClean="0">
                <a:latin typeface="+mn-lt"/>
              </a:rPr>
              <a:t/>
            </a:r>
            <a:br>
              <a:rPr lang="hr-HR" dirty="0" smtClean="0">
                <a:latin typeface="+mn-lt"/>
              </a:rPr>
            </a:br>
            <a:r>
              <a:rPr lang="hr-HR" dirty="0" smtClean="0">
                <a:latin typeface="+mn-lt"/>
              </a:rPr>
              <a:t>2016/2017 </a:t>
            </a:r>
            <a:endParaRPr lang="hr-HR" dirty="0"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000" dirty="0" smtClean="0">
                <a:latin typeface="+mn-lt"/>
              </a:rPr>
              <a:t>ALL YOU NEED TO KNOW</a:t>
            </a:r>
            <a:endParaRPr lang="en-US" sz="4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173529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800" b="1" dirty="0" smtClean="0"/>
              <a:t>IB MYP GLOBAL CONTEXTS</a:t>
            </a:r>
            <a:endParaRPr lang="en-GB" sz="4800" b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5125" y="2016762"/>
            <a:ext cx="3813750" cy="4226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010065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/>
          <a:lstStyle/>
          <a:p>
            <a:pPr algn="ctr"/>
            <a:r>
              <a:rPr lang="hr-HR" sz="4000" dirty="0" smtClean="0">
                <a:latin typeface="+mn-lt"/>
              </a:rPr>
              <a:t>GLOBAL CONTEXTS </a:t>
            </a:r>
            <a:endParaRPr lang="hr-HR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37192"/>
          </a:xfrm>
        </p:spPr>
        <p:txBody>
          <a:bodyPr>
            <a:normAutofit lnSpcReduction="10000"/>
          </a:bodyPr>
          <a:lstStyle/>
          <a:p>
            <a:r>
              <a:rPr lang="hr-HR" b="1" dirty="0" smtClean="0">
                <a:latin typeface="+mn-lt"/>
              </a:rPr>
              <a:t>I</a:t>
            </a:r>
            <a:r>
              <a:rPr lang="en-US" b="1" dirty="0" err="1" smtClean="0">
                <a:latin typeface="+mn-lt"/>
              </a:rPr>
              <a:t>dentities</a:t>
            </a:r>
            <a:r>
              <a:rPr lang="en-US" b="1" dirty="0" smtClean="0">
                <a:latin typeface="+mn-lt"/>
              </a:rPr>
              <a:t> and </a:t>
            </a:r>
            <a:r>
              <a:rPr lang="hr-HR" b="1" dirty="0" smtClean="0">
                <a:latin typeface="+mn-lt"/>
              </a:rPr>
              <a:t>R</a:t>
            </a:r>
            <a:r>
              <a:rPr lang="en-US" b="1" dirty="0" err="1" smtClean="0">
                <a:latin typeface="+mn-lt"/>
              </a:rPr>
              <a:t>elationships</a:t>
            </a:r>
            <a:r>
              <a:rPr lang="hr-HR" dirty="0" smtClean="0">
                <a:latin typeface="+mn-lt"/>
              </a:rPr>
              <a:t>-</a:t>
            </a:r>
            <a:r>
              <a:rPr lang="en-US" dirty="0" smtClean="0">
                <a:latin typeface="+mn-lt"/>
              </a:rPr>
              <a:t>Who </a:t>
            </a:r>
            <a:r>
              <a:rPr lang="en-US" dirty="0">
                <a:latin typeface="+mn-lt"/>
              </a:rPr>
              <a:t>am I ? Who are we</a:t>
            </a:r>
            <a:r>
              <a:rPr lang="en-US" dirty="0" smtClean="0">
                <a:latin typeface="+mn-lt"/>
              </a:rPr>
              <a:t>?</a:t>
            </a:r>
            <a:endParaRPr lang="en-US" dirty="0">
              <a:latin typeface="+mn-lt"/>
            </a:endParaRPr>
          </a:p>
          <a:p>
            <a:r>
              <a:rPr lang="hr-HR" b="1" dirty="0">
                <a:latin typeface="+mn-lt"/>
              </a:rPr>
              <a:t>O</a:t>
            </a:r>
            <a:r>
              <a:rPr lang="en-US" b="1" dirty="0" err="1" smtClean="0">
                <a:latin typeface="+mn-lt"/>
              </a:rPr>
              <a:t>rientation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>
                <a:latin typeface="+mn-lt"/>
              </a:rPr>
              <a:t>in </a:t>
            </a:r>
            <a:r>
              <a:rPr lang="hr-HR" b="1" dirty="0" smtClean="0">
                <a:latin typeface="+mn-lt"/>
              </a:rPr>
              <a:t>S</a:t>
            </a:r>
            <a:r>
              <a:rPr lang="en-US" b="1" dirty="0" smtClean="0">
                <a:latin typeface="+mn-lt"/>
              </a:rPr>
              <a:t>pace </a:t>
            </a:r>
            <a:r>
              <a:rPr lang="en-US" b="1" dirty="0">
                <a:latin typeface="+mn-lt"/>
              </a:rPr>
              <a:t>and </a:t>
            </a:r>
            <a:r>
              <a:rPr lang="hr-HR" b="1" dirty="0">
                <a:latin typeface="+mn-lt"/>
              </a:rPr>
              <a:t>T</a:t>
            </a:r>
            <a:r>
              <a:rPr lang="en-US" b="1" dirty="0" err="1" smtClean="0">
                <a:latin typeface="+mn-lt"/>
              </a:rPr>
              <a:t>ime</a:t>
            </a:r>
            <a:r>
              <a:rPr lang="hr-HR" dirty="0" smtClean="0">
                <a:latin typeface="+mn-lt"/>
              </a:rPr>
              <a:t>-</a:t>
            </a:r>
            <a:r>
              <a:rPr lang="en-US" dirty="0">
                <a:latin typeface="+mn-lt"/>
              </a:rPr>
              <a:t>What is the meaning of ‘when’ and ‘where</a:t>
            </a:r>
            <a:r>
              <a:rPr lang="en-US" dirty="0" smtClean="0">
                <a:latin typeface="+mn-lt"/>
              </a:rPr>
              <a:t>’?</a:t>
            </a:r>
            <a:endParaRPr lang="en-US" dirty="0">
              <a:latin typeface="+mn-lt"/>
            </a:endParaRPr>
          </a:p>
          <a:p>
            <a:r>
              <a:rPr lang="hr-HR" b="1" dirty="0">
                <a:latin typeface="+mn-lt"/>
              </a:rPr>
              <a:t>P</a:t>
            </a:r>
            <a:r>
              <a:rPr lang="en-US" b="1" dirty="0" err="1" smtClean="0">
                <a:latin typeface="+mn-lt"/>
              </a:rPr>
              <a:t>ersonal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>
                <a:latin typeface="+mn-lt"/>
              </a:rPr>
              <a:t>and </a:t>
            </a:r>
            <a:r>
              <a:rPr lang="hr-HR" b="1" dirty="0" smtClean="0">
                <a:latin typeface="+mn-lt"/>
              </a:rPr>
              <a:t>C</a:t>
            </a:r>
            <a:r>
              <a:rPr lang="en-US" b="1" dirty="0" err="1" smtClean="0">
                <a:latin typeface="+mn-lt"/>
              </a:rPr>
              <a:t>ultural</a:t>
            </a:r>
            <a:r>
              <a:rPr lang="en-US" b="1" dirty="0" smtClean="0">
                <a:latin typeface="+mn-lt"/>
              </a:rPr>
              <a:t> </a:t>
            </a:r>
            <a:r>
              <a:rPr lang="hr-HR" b="1" dirty="0">
                <a:latin typeface="+mn-lt"/>
              </a:rPr>
              <a:t>E</a:t>
            </a:r>
            <a:r>
              <a:rPr lang="en-US" b="1" dirty="0" err="1" smtClean="0">
                <a:latin typeface="+mn-lt"/>
              </a:rPr>
              <a:t>xpression</a:t>
            </a:r>
            <a:r>
              <a:rPr lang="hr-HR" b="1" dirty="0" smtClean="0">
                <a:latin typeface="+mn-lt"/>
              </a:rPr>
              <a:t>-</a:t>
            </a:r>
            <a:r>
              <a:rPr lang="en-US" dirty="0" smtClean="0">
                <a:latin typeface="+mn-lt"/>
              </a:rPr>
              <a:t>What </a:t>
            </a:r>
            <a:r>
              <a:rPr lang="en-US" dirty="0">
                <a:latin typeface="+mn-lt"/>
              </a:rPr>
              <a:t>is the nature and purpose of </a:t>
            </a:r>
            <a:r>
              <a:rPr lang="en-US" dirty="0" smtClean="0">
                <a:latin typeface="+mn-lt"/>
              </a:rPr>
              <a:t>creative</a:t>
            </a:r>
            <a:r>
              <a:rPr lang="hr-HR" dirty="0" smtClean="0">
                <a:latin typeface="+mn-lt"/>
              </a:rPr>
              <a:t> </a:t>
            </a:r>
            <a:r>
              <a:rPr lang="en-GB" dirty="0" smtClean="0">
                <a:latin typeface="+mn-lt"/>
              </a:rPr>
              <a:t>expression?</a:t>
            </a:r>
            <a:r>
              <a:rPr lang="en-US" dirty="0" smtClean="0">
                <a:latin typeface="+mn-lt"/>
              </a:rPr>
              <a:t> </a:t>
            </a:r>
            <a:endParaRPr lang="hr-HR" dirty="0" smtClean="0">
              <a:latin typeface="+mn-lt"/>
            </a:endParaRPr>
          </a:p>
          <a:p>
            <a:r>
              <a:rPr lang="en-GB" b="1" dirty="0"/>
              <a:t>Scientific and Technical Innovation-How </a:t>
            </a:r>
            <a:r>
              <a:rPr lang="en-GB" dirty="0"/>
              <a:t>do we understand the worlds in which we live?  </a:t>
            </a:r>
            <a:endParaRPr lang="hr-HR" dirty="0" smtClean="0"/>
          </a:p>
          <a:p>
            <a:r>
              <a:rPr lang="en-GB" b="1" dirty="0" smtClean="0"/>
              <a:t>Globalization </a:t>
            </a:r>
            <a:r>
              <a:rPr lang="en-GB" b="1" dirty="0"/>
              <a:t>and Sustainability- </a:t>
            </a:r>
            <a:r>
              <a:rPr lang="en-GB" dirty="0"/>
              <a:t>How is everything connected</a:t>
            </a:r>
            <a:r>
              <a:rPr lang="en-GB" dirty="0" smtClean="0"/>
              <a:t>?</a:t>
            </a:r>
            <a:endParaRPr lang="en-GB" dirty="0"/>
          </a:p>
          <a:p>
            <a:r>
              <a:rPr lang="en-GB" b="1" dirty="0"/>
              <a:t>Fairness and Development</a:t>
            </a:r>
            <a:r>
              <a:rPr lang="en-GB" dirty="0"/>
              <a:t>-What are the consequences of our common humanity?</a:t>
            </a:r>
          </a:p>
          <a:p>
            <a:endParaRPr lang="en-US" dirty="0">
              <a:latin typeface="+mn-lt"/>
            </a:endParaRPr>
          </a:p>
          <a:p>
            <a:endParaRPr lang="hr-H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407031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3600" dirty="0" smtClean="0">
                <a:latin typeface="+mn-lt"/>
              </a:rPr>
              <a:t/>
            </a:r>
            <a:br>
              <a:rPr lang="hr-HR" sz="3600" dirty="0" smtClean="0">
                <a:latin typeface="+mn-lt"/>
              </a:rPr>
            </a:b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r>
              <a:rPr lang="en-US" sz="4400" b="1" dirty="0">
                <a:latin typeface="+mn-lt"/>
              </a:rPr>
              <a:t>CREATING CRITERIA FOR THE </a:t>
            </a:r>
            <a:r>
              <a:rPr lang="en-US" sz="4400" b="1" dirty="0" smtClean="0">
                <a:latin typeface="+mn-lt"/>
              </a:rPr>
              <a:t>PRODUCT/OUTCOME</a:t>
            </a:r>
            <a:endParaRPr lang="hr-HR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define </a:t>
            </a:r>
            <a:r>
              <a:rPr lang="en-US" dirty="0">
                <a:latin typeface="+mn-lt"/>
              </a:rPr>
              <a:t>realistic </a:t>
            </a:r>
            <a:r>
              <a:rPr lang="en-US" dirty="0" smtClean="0">
                <a:latin typeface="+mn-lt"/>
              </a:rPr>
              <a:t>criteria</a:t>
            </a:r>
            <a:r>
              <a:rPr lang="hr-HR" dirty="0" smtClean="0">
                <a:latin typeface="+mn-lt"/>
              </a:rPr>
              <a:t>/	</a:t>
            </a:r>
            <a:r>
              <a:rPr lang="hr-HR" dirty="0" err="1" smtClean="0">
                <a:latin typeface="+mn-lt"/>
              </a:rPr>
              <a:t>specifications</a:t>
            </a:r>
            <a:r>
              <a:rPr lang="hr-HR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to measure the quality of the project’s final outcome or </a:t>
            </a:r>
            <a:r>
              <a:rPr lang="en-US" dirty="0" smtClean="0">
                <a:latin typeface="+mn-lt"/>
              </a:rPr>
              <a:t>product </a:t>
            </a:r>
            <a:endParaRPr lang="hr-HR" dirty="0" smtClean="0">
              <a:latin typeface="+mn-lt"/>
            </a:endParaRPr>
          </a:p>
          <a:p>
            <a:r>
              <a:rPr lang="hr-HR" dirty="0" err="1"/>
              <a:t>t</a:t>
            </a:r>
            <a:r>
              <a:rPr lang="hr-HR" dirty="0" err="1" smtClean="0"/>
              <a:t>hey</a:t>
            </a:r>
            <a:r>
              <a:rPr lang="hr-HR" dirty="0" smtClean="0"/>
              <a:t> </a:t>
            </a:r>
            <a:r>
              <a:rPr lang="hr-HR" dirty="0" err="1" smtClean="0"/>
              <a:t>should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b="1" dirty="0" err="1" smtClean="0"/>
              <a:t>very</a:t>
            </a:r>
            <a:r>
              <a:rPr lang="hr-HR" b="1" dirty="0" smtClean="0"/>
              <a:t> </a:t>
            </a:r>
            <a:r>
              <a:rPr lang="hr-HR" b="1" dirty="0" err="1" smtClean="0"/>
              <a:t>specific</a:t>
            </a:r>
            <a:r>
              <a:rPr lang="hr-HR" b="1" dirty="0" smtClean="0"/>
              <a:t>- </a:t>
            </a:r>
            <a:r>
              <a:rPr lang="hr-HR" dirty="0" err="1" smtClean="0"/>
              <a:t>not</a:t>
            </a:r>
            <a:r>
              <a:rPr lang="hr-HR" dirty="0" smtClean="0"/>
              <a:t> general or </a:t>
            </a:r>
            <a:r>
              <a:rPr lang="hr-HR" dirty="0" err="1" smtClean="0"/>
              <a:t>vague</a:t>
            </a:r>
            <a:endParaRPr lang="hr-HR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document </a:t>
            </a:r>
            <a:r>
              <a:rPr lang="en-US" dirty="0">
                <a:latin typeface="+mn-lt"/>
              </a:rPr>
              <a:t>the </a:t>
            </a:r>
            <a:r>
              <a:rPr lang="en-US" dirty="0" smtClean="0">
                <a:latin typeface="+mn-lt"/>
              </a:rPr>
              <a:t>criteria</a:t>
            </a:r>
            <a:r>
              <a:rPr lang="hr-HR" dirty="0" smtClean="0">
                <a:latin typeface="+mn-lt"/>
              </a:rPr>
              <a:t>/</a:t>
            </a:r>
            <a:r>
              <a:rPr lang="hr-HR" dirty="0" err="1" smtClean="0">
                <a:latin typeface="+mn-lt"/>
              </a:rPr>
              <a:t>specifications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in the process journal </a:t>
            </a:r>
            <a:endParaRPr lang="hr-HR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use </a:t>
            </a:r>
            <a:r>
              <a:rPr lang="en-US" dirty="0">
                <a:latin typeface="+mn-lt"/>
              </a:rPr>
              <a:t>them to assess the final outcome or </a:t>
            </a:r>
            <a:r>
              <a:rPr lang="en-US" dirty="0" smtClean="0">
                <a:latin typeface="+mn-lt"/>
              </a:rPr>
              <a:t>product</a:t>
            </a:r>
            <a:r>
              <a:rPr lang="hr-HR" dirty="0" smtClean="0">
                <a:latin typeface="+mn-lt"/>
              </a:rPr>
              <a:t> </a:t>
            </a:r>
            <a:r>
              <a:rPr lang="hr-HR" dirty="0" err="1" smtClean="0">
                <a:latin typeface="+mn-lt"/>
              </a:rPr>
              <a:t>and</a:t>
            </a:r>
            <a:r>
              <a:rPr lang="hr-HR" dirty="0" smtClean="0">
                <a:latin typeface="+mn-lt"/>
              </a:rPr>
              <a:t> </a:t>
            </a:r>
            <a:r>
              <a:rPr lang="hr-HR" dirty="0" err="1" smtClean="0">
                <a:latin typeface="+mn-lt"/>
              </a:rPr>
              <a:t>report</a:t>
            </a:r>
            <a:r>
              <a:rPr lang="hr-HR" dirty="0" smtClean="0">
                <a:latin typeface="+mn-lt"/>
              </a:rPr>
              <a:t> </a:t>
            </a:r>
            <a:r>
              <a:rPr lang="hr-HR" dirty="0" err="1" smtClean="0">
                <a:latin typeface="+mn-lt"/>
              </a:rPr>
              <a:t>it</a:t>
            </a:r>
            <a:r>
              <a:rPr lang="hr-HR" dirty="0" smtClean="0">
                <a:latin typeface="+mn-lt"/>
              </a:rPr>
              <a:t> in </a:t>
            </a:r>
            <a:r>
              <a:rPr lang="hr-HR" dirty="0" err="1" smtClean="0">
                <a:latin typeface="+mn-lt"/>
              </a:rPr>
              <a:t>your</a:t>
            </a:r>
            <a:r>
              <a:rPr lang="hr-HR" dirty="0" smtClean="0">
                <a:latin typeface="+mn-lt"/>
              </a:rPr>
              <a:t> PP </a:t>
            </a:r>
            <a:r>
              <a:rPr lang="hr-HR" dirty="0" err="1" smtClean="0">
                <a:latin typeface="+mn-lt"/>
              </a:rPr>
              <a:t>report</a:t>
            </a:r>
            <a:r>
              <a:rPr lang="hr-HR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  <a:p>
            <a:endParaRPr lang="hr-H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000444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hr-HR" sz="4000" b="1" dirty="0">
                <a:latin typeface="+mn-lt"/>
              </a:rPr>
              <a:t>REPORTING THE PERSONAL PROJECT </a:t>
            </a:r>
            <a:endParaRPr lang="en-US" sz="4000" b="1" dirty="0">
              <a:latin typeface="+mn-lt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effectLst/>
                <a:latin typeface="+mn-lt"/>
              </a:rPr>
              <a:t>•</a:t>
            </a:r>
            <a:r>
              <a:rPr lang="en-US" sz="2000" dirty="0">
                <a:effectLst/>
                <a:latin typeface="+mn-lt"/>
              </a:rPr>
              <a:t>	a written report  1,500 – 3,500 words in the format of an academic report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n-lt"/>
              </a:rPr>
              <a:t>•	electronic ( website, blog, slideshow) 1,500-3,500 words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n-lt"/>
              </a:rPr>
              <a:t>•	an oral report ( podcast, radio broadcast ,recorded) 13-15 minutes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n-lt"/>
              </a:rPr>
              <a:t>•	visual ( film)  13-15 minutes </a:t>
            </a:r>
            <a:endParaRPr lang="hr-HR" sz="2000" dirty="0" smtClean="0">
              <a:effectLst/>
              <a:latin typeface="+mn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000" dirty="0" smtClean="0">
              <a:effectLst/>
              <a:latin typeface="+mn-lt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400" b="1" dirty="0">
                <a:effectLst/>
                <a:latin typeface="+mn-lt"/>
              </a:rPr>
              <a:t>The report does not replace the product/outcome of the personal </a:t>
            </a:r>
            <a:r>
              <a:rPr lang="en-US" sz="2400" b="1" dirty="0" smtClean="0">
                <a:effectLst/>
                <a:latin typeface="+mn-lt"/>
              </a:rPr>
              <a:t>project</a:t>
            </a:r>
            <a:endParaRPr lang="hr-HR" sz="2400" b="1" dirty="0" smtClean="0">
              <a:effectLst/>
              <a:latin typeface="+mn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000" dirty="0">
              <a:effectLst/>
              <a:latin typeface="+mn-lt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r-HR" sz="2400" dirty="0" err="1">
                <a:effectLst/>
                <a:latin typeface="+mn-lt"/>
              </a:rPr>
              <a:t>Structure</a:t>
            </a:r>
            <a:r>
              <a:rPr lang="hr-HR" sz="2400" dirty="0">
                <a:effectLst/>
                <a:latin typeface="+mn-lt"/>
              </a:rPr>
              <a:t> of </a:t>
            </a:r>
            <a:r>
              <a:rPr lang="hr-HR" sz="2400" dirty="0" err="1">
                <a:effectLst/>
                <a:latin typeface="+mn-lt"/>
              </a:rPr>
              <a:t>the</a:t>
            </a:r>
            <a:r>
              <a:rPr lang="hr-HR" sz="2400" dirty="0">
                <a:effectLst/>
                <a:latin typeface="+mn-lt"/>
              </a:rPr>
              <a:t> </a:t>
            </a:r>
            <a:r>
              <a:rPr lang="hr-HR" sz="2400" dirty="0" err="1">
                <a:effectLst/>
                <a:latin typeface="+mn-lt"/>
              </a:rPr>
              <a:t>written</a:t>
            </a:r>
            <a:r>
              <a:rPr lang="hr-HR" sz="2400" dirty="0">
                <a:effectLst/>
                <a:latin typeface="+mn-lt"/>
              </a:rPr>
              <a:t> </a:t>
            </a:r>
            <a:r>
              <a:rPr lang="hr-HR" sz="2400" dirty="0" err="1">
                <a:effectLst/>
                <a:latin typeface="+mn-lt"/>
              </a:rPr>
              <a:t>report</a:t>
            </a:r>
            <a:r>
              <a:rPr lang="hr-HR" sz="2400" dirty="0">
                <a:effectLst/>
                <a:latin typeface="+mn-lt"/>
              </a:rPr>
              <a:t>: </a:t>
            </a:r>
            <a:endParaRPr lang="hr-HR" sz="2400" dirty="0" smtClean="0">
              <a:effectLst/>
              <a:latin typeface="+mn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400" dirty="0">
              <a:effectLst/>
              <a:latin typeface="+mn-lt"/>
            </a:endParaRPr>
          </a:p>
          <a:p>
            <a:pPr>
              <a:lnSpc>
                <a:spcPct val="80000"/>
              </a:lnSpc>
              <a:buFontTx/>
              <a:buChar char="o"/>
            </a:pPr>
            <a:r>
              <a:rPr lang="hr-HR" sz="2000" dirty="0">
                <a:effectLst/>
                <a:latin typeface="+mn-lt"/>
              </a:rPr>
              <a:t>Title </a:t>
            </a:r>
            <a:r>
              <a:rPr lang="hr-HR" sz="2000" dirty="0" err="1">
                <a:effectLst/>
                <a:latin typeface="+mn-lt"/>
              </a:rPr>
              <a:t>page</a:t>
            </a:r>
            <a:r>
              <a:rPr lang="hr-HR" sz="2000" dirty="0">
                <a:effectLst/>
                <a:latin typeface="+mn-lt"/>
              </a:rPr>
              <a:t>, table of </a:t>
            </a:r>
            <a:r>
              <a:rPr lang="hr-HR" sz="2000" dirty="0" err="1">
                <a:effectLst/>
                <a:latin typeface="+mn-lt"/>
              </a:rPr>
              <a:t>contents</a:t>
            </a:r>
            <a:r>
              <a:rPr lang="hr-HR" sz="2000" dirty="0">
                <a:effectLst/>
                <a:latin typeface="+mn-lt"/>
              </a:rPr>
              <a:t>, </a:t>
            </a:r>
            <a:r>
              <a:rPr lang="hr-HR" sz="2000" dirty="0" err="1">
                <a:effectLst/>
                <a:latin typeface="+mn-lt"/>
              </a:rPr>
              <a:t>body</a:t>
            </a:r>
            <a:r>
              <a:rPr lang="hr-HR" sz="2000" dirty="0">
                <a:effectLst/>
                <a:latin typeface="+mn-lt"/>
              </a:rPr>
              <a:t> of the </a:t>
            </a:r>
            <a:r>
              <a:rPr lang="hr-HR" sz="2000" dirty="0" err="1">
                <a:effectLst/>
                <a:latin typeface="+mn-lt"/>
              </a:rPr>
              <a:t>report</a:t>
            </a:r>
            <a:r>
              <a:rPr lang="hr-HR" sz="2000" dirty="0">
                <a:effectLst/>
                <a:latin typeface="+mn-lt"/>
              </a:rPr>
              <a:t>, </a:t>
            </a:r>
            <a:r>
              <a:rPr lang="hr-HR" sz="2000" dirty="0" err="1">
                <a:effectLst/>
                <a:latin typeface="+mn-lt"/>
              </a:rPr>
              <a:t>bibliography</a:t>
            </a:r>
            <a:r>
              <a:rPr lang="hr-HR" sz="2000" dirty="0">
                <a:effectLst/>
                <a:latin typeface="+mn-lt"/>
              </a:rPr>
              <a:t> or reference list, </a:t>
            </a:r>
            <a:r>
              <a:rPr lang="hr-HR" sz="2000" dirty="0" err="1" smtClean="0">
                <a:effectLst/>
                <a:latin typeface="+mn-lt"/>
              </a:rPr>
              <a:t>appendices</a:t>
            </a:r>
            <a:r>
              <a:rPr lang="hr-HR" sz="2000" dirty="0" smtClean="0">
                <a:effectLst/>
                <a:latin typeface="+mn-lt"/>
              </a:rPr>
              <a:t>- </a:t>
            </a:r>
            <a:r>
              <a:rPr lang="hr-HR" sz="2000" dirty="0" err="1" smtClean="0">
                <a:effectLst/>
                <a:latin typeface="+mn-lt"/>
              </a:rPr>
              <a:t>include</a:t>
            </a:r>
            <a:r>
              <a:rPr lang="hr-HR" sz="2000" dirty="0" smtClean="0">
                <a:effectLst/>
                <a:latin typeface="+mn-lt"/>
              </a:rPr>
              <a:t> the </a:t>
            </a:r>
            <a:r>
              <a:rPr lang="hr-HR" sz="2000" dirty="0" err="1" smtClean="0">
                <a:effectLst/>
                <a:latin typeface="+mn-lt"/>
              </a:rPr>
              <a:t>extracts</a:t>
            </a:r>
            <a:r>
              <a:rPr lang="hr-HR" sz="2000" dirty="0" smtClean="0">
                <a:effectLst/>
                <a:latin typeface="+mn-lt"/>
              </a:rPr>
              <a:t> </a:t>
            </a:r>
            <a:r>
              <a:rPr lang="hr-HR" sz="2000" dirty="0" err="1" smtClean="0">
                <a:effectLst/>
                <a:latin typeface="+mn-lt"/>
              </a:rPr>
              <a:t>from</a:t>
            </a:r>
            <a:r>
              <a:rPr lang="hr-HR" sz="2000" dirty="0" smtClean="0">
                <a:effectLst/>
                <a:latin typeface="+mn-lt"/>
              </a:rPr>
              <a:t> </a:t>
            </a:r>
            <a:r>
              <a:rPr lang="hr-HR" sz="2000" dirty="0" err="1" smtClean="0">
                <a:effectLst/>
                <a:latin typeface="+mn-lt"/>
              </a:rPr>
              <a:t>the</a:t>
            </a:r>
            <a:r>
              <a:rPr lang="hr-HR" sz="2000" dirty="0" smtClean="0">
                <a:effectLst/>
                <a:latin typeface="+mn-lt"/>
              </a:rPr>
              <a:t> PP </a:t>
            </a:r>
            <a:r>
              <a:rPr lang="hr-HR" sz="2000" dirty="0" err="1" smtClean="0">
                <a:effectLst/>
                <a:latin typeface="+mn-lt"/>
              </a:rPr>
              <a:t>journal</a:t>
            </a:r>
            <a:endParaRPr lang="hr-HR" sz="2000" dirty="0">
              <a:effectLst/>
              <a:latin typeface="+mn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000" dirty="0">
              <a:effectLst/>
              <a:latin typeface="+mn-lt"/>
            </a:endParaRPr>
          </a:p>
          <a:p>
            <a:pPr>
              <a:lnSpc>
                <a:spcPct val="80000"/>
              </a:lnSpc>
            </a:pPr>
            <a:endParaRPr lang="hr-HR" sz="1800" dirty="0">
              <a:latin typeface="+mn-lt"/>
            </a:endParaRPr>
          </a:p>
          <a:p>
            <a:pPr>
              <a:lnSpc>
                <a:spcPct val="80000"/>
              </a:lnSpc>
            </a:pP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78543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hr-HR" dirty="0" smtClean="0">
                <a:latin typeface="+mn-lt"/>
              </a:rPr>
              <a:t>ACADEMIC HONESTY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91000"/>
          </a:xfrm>
        </p:spPr>
        <p:txBody>
          <a:bodyPr/>
          <a:lstStyle/>
          <a:p>
            <a:r>
              <a:rPr lang="en-GB" dirty="0" smtClean="0">
                <a:effectLst/>
                <a:latin typeface="+mn-lt"/>
              </a:rPr>
              <a:t>must </a:t>
            </a:r>
            <a:r>
              <a:rPr lang="en-GB" dirty="0">
                <a:effectLst/>
                <a:latin typeface="+mn-lt"/>
              </a:rPr>
              <a:t>be your </a:t>
            </a:r>
            <a:r>
              <a:rPr lang="en-GB" dirty="0" smtClean="0">
                <a:effectLst/>
                <a:latin typeface="+mn-lt"/>
              </a:rPr>
              <a:t>own</a:t>
            </a:r>
            <a:r>
              <a:rPr lang="hr-HR" dirty="0" smtClean="0">
                <a:effectLst/>
                <a:latin typeface="+mn-lt"/>
              </a:rPr>
              <a:t> PP</a:t>
            </a:r>
            <a:endParaRPr lang="hr-HR" u="sng" dirty="0">
              <a:effectLst/>
              <a:latin typeface="+mn-lt"/>
            </a:endParaRPr>
          </a:p>
          <a:p>
            <a:r>
              <a:rPr lang="en-GB" u="sng" dirty="0" smtClean="0">
                <a:effectLst/>
                <a:latin typeface="+mn-lt"/>
              </a:rPr>
              <a:t>must </a:t>
            </a:r>
            <a:r>
              <a:rPr lang="en-GB" u="sng" dirty="0">
                <a:effectLst/>
                <a:latin typeface="+mn-lt"/>
              </a:rPr>
              <a:t>use the academic honesty </a:t>
            </a:r>
            <a:r>
              <a:rPr lang="hr-HR" u="sng" dirty="0" err="1" smtClean="0">
                <a:effectLst/>
                <a:latin typeface="+mn-lt"/>
              </a:rPr>
              <a:t>attached</a:t>
            </a:r>
            <a:r>
              <a:rPr lang="hr-HR" u="sng" dirty="0" smtClean="0">
                <a:effectLst/>
                <a:latin typeface="+mn-lt"/>
              </a:rPr>
              <a:t> to </a:t>
            </a:r>
            <a:r>
              <a:rPr lang="hr-HR" u="sng" dirty="0" err="1" smtClean="0">
                <a:effectLst/>
                <a:latin typeface="+mn-lt"/>
              </a:rPr>
              <a:t>the</a:t>
            </a:r>
            <a:r>
              <a:rPr lang="hr-HR" u="sng" dirty="0" smtClean="0">
                <a:effectLst/>
                <a:latin typeface="+mn-lt"/>
              </a:rPr>
              <a:t> PP </a:t>
            </a:r>
            <a:r>
              <a:rPr lang="hr-HR" u="sng" dirty="0" err="1" smtClean="0">
                <a:effectLst/>
                <a:latin typeface="+mn-lt"/>
              </a:rPr>
              <a:t>Guide</a:t>
            </a:r>
            <a:endParaRPr lang="hr-HR" dirty="0">
              <a:effectLst/>
              <a:latin typeface="+mn-lt"/>
            </a:endParaRPr>
          </a:p>
          <a:p>
            <a:r>
              <a:rPr lang="hr-HR" dirty="0" err="1">
                <a:effectLst/>
                <a:latin typeface="+mn-lt"/>
              </a:rPr>
              <a:t>f</a:t>
            </a:r>
            <a:r>
              <a:rPr lang="hr-HR" dirty="0" err="1" smtClean="0">
                <a:effectLst/>
                <a:latin typeface="+mn-lt"/>
              </a:rPr>
              <a:t>ailing</a:t>
            </a:r>
            <a:r>
              <a:rPr lang="hr-HR" dirty="0" smtClean="0">
                <a:effectLst/>
                <a:latin typeface="+mn-lt"/>
              </a:rPr>
              <a:t> to </a:t>
            </a:r>
            <a:r>
              <a:rPr lang="hr-HR" dirty="0" err="1" smtClean="0">
                <a:effectLst/>
                <a:latin typeface="+mn-lt"/>
              </a:rPr>
              <a:t>acknowledge</a:t>
            </a:r>
            <a:r>
              <a:rPr lang="hr-HR" dirty="0" smtClean="0">
                <a:effectLst/>
                <a:latin typeface="+mn-lt"/>
              </a:rPr>
              <a:t> </a:t>
            </a:r>
            <a:r>
              <a:rPr lang="hr-HR" dirty="0" err="1" smtClean="0">
                <a:effectLst/>
                <a:latin typeface="+mn-lt"/>
              </a:rPr>
              <a:t>your</a:t>
            </a:r>
            <a:r>
              <a:rPr lang="hr-HR" dirty="0" smtClean="0">
                <a:effectLst/>
                <a:latin typeface="+mn-lt"/>
              </a:rPr>
              <a:t> </a:t>
            </a:r>
            <a:r>
              <a:rPr lang="hr-HR" dirty="0" err="1" smtClean="0">
                <a:effectLst/>
                <a:latin typeface="+mn-lt"/>
              </a:rPr>
              <a:t>sources</a:t>
            </a:r>
            <a:r>
              <a:rPr lang="hr-HR" dirty="0" smtClean="0">
                <a:effectLst/>
                <a:latin typeface="+mn-lt"/>
              </a:rPr>
              <a:t> </a:t>
            </a:r>
            <a:r>
              <a:rPr lang="hr-HR" dirty="0" err="1" smtClean="0">
                <a:effectLst/>
                <a:latin typeface="+mn-lt"/>
              </a:rPr>
              <a:t>results</a:t>
            </a:r>
            <a:r>
              <a:rPr lang="hr-HR" dirty="0" smtClean="0">
                <a:effectLst/>
                <a:latin typeface="+mn-lt"/>
              </a:rPr>
              <a:t> in </a:t>
            </a:r>
            <a:r>
              <a:rPr lang="hr-HR" dirty="0" err="1" smtClean="0">
                <a:effectLst/>
                <a:latin typeface="+mn-lt"/>
              </a:rPr>
              <a:t>failing</a:t>
            </a:r>
            <a:r>
              <a:rPr lang="hr-HR" dirty="0" smtClean="0">
                <a:effectLst/>
                <a:latin typeface="+mn-lt"/>
              </a:rPr>
              <a:t> </a:t>
            </a:r>
            <a:r>
              <a:rPr lang="hr-HR" dirty="0" err="1" smtClean="0">
                <a:effectLst/>
                <a:latin typeface="+mn-lt"/>
              </a:rPr>
              <a:t>the</a:t>
            </a:r>
            <a:r>
              <a:rPr lang="hr-HR" dirty="0" smtClean="0">
                <a:effectLst/>
                <a:latin typeface="+mn-lt"/>
              </a:rPr>
              <a:t> PP</a:t>
            </a:r>
          </a:p>
          <a:p>
            <a:r>
              <a:rPr lang="en-GB" dirty="0" smtClean="0">
                <a:effectLst/>
                <a:latin typeface="+mn-lt"/>
              </a:rPr>
              <a:t>if </a:t>
            </a:r>
            <a:r>
              <a:rPr lang="en-GB" dirty="0">
                <a:effectLst/>
                <a:latin typeface="+mn-lt"/>
              </a:rPr>
              <a:t>you copy someone else’s </a:t>
            </a:r>
            <a:r>
              <a:rPr lang="hr-HR" dirty="0" smtClean="0">
                <a:effectLst/>
                <a:latin typeface="+mn-lt"/>
              </a:rPr>
              <a:t>PP </a:t>
            </a:r>
            <a:r>
              <a:rPr lang="hr-HR" dirty="0" err="1" smtClean="0">
                <a:effectLst/>
                <a:latin typeface="+mn-lt"/>
              </a:rPr>
              <a:t>you</a:t>
            </a:r>
            <a:r>
              <a:rPr lang="hr-HR" dirty="0" smtClean="0">
                <a:effectLst/>
                <a:latin typeface="+mn-lt"/>
              </a:rPr>
              <a:t> </a:t>
            </a:r>
            <a:r>
              <a:rPr lang="en-GB" dirty="0" smtClean="0">
                <a:effectLst/>
                <a:latin typeface="+mn-lt"/>
              </a:rPr>
              <a:t>will </a:t>
            </a:r>
            <a:r>
              <a:rPr lang="en-GB" dirty="0">
                <a:effectLst/>
                <a:latin typeface="+mn-lt"/>
              </a:rPr>
              <a:t>be required to do a </a:t>
            </a:r>
            <a:r>
              <a:rPr lang="en-GB" dirty="0" smtClean="0">
                <a:effectLst/>
                <a:latin typeface="+mn-lt"/>
              </a:rPr>
              <a:t>new</a:t>
            </a:r>
            <a:r>
              <a:rPr lang="hr-HR" dirty="0">
                <a:effectLst/>
                <a:latin typeface="+mn-lt"/>
              </a:rPr>
              <a:t> </a:t>
            </a:r>
            <a:r>
              <a:rPr lang="hr-HR" dirty="0" smtClean="0">
                <a:effectLst/>
                <a:latin typeface="+mn-lt"/>
              </a:rPr>
              <a:t>one</a:t>
            </a:r>
            <a:endParaRPr lang="hr-HR" dirty="0">
              <a:effectLst/>
              <a:latin typeface="+mn-lt"/>
            </a:endParaRPr>
          </a:p>
          <a:p>
            <a:r>
              <a:rPr lang="hr-HR" dirty="0"/>
              <a:t>t</a:t>
            </a:r>
            <a:r>
              <a:rPr lang="en-GB" dirty="0" smtClean="0">
                <a:effectLst/>
                <a:latin typeface="+mn-lt"/>
              </a:rPr>
              <a:t>he </a:t>
            </a:r>
            <a:r>
              <a:rPr lang="en-GB" dirty="0">
                <a:effectLst/>
                <a:latin typeface="+mn-lt"/>
              </a:rPr>
              <a:t>consequences of plagiarism and cheating are based on the school’s Book of Regulations and the Code of Conduct. </a:t>
            </a:r>
            <a:endParaRPr lang="hr-HR" dirty="0">
              <a:effectLst/>
              <a:latin typeface="+mn-lt"/>
            </a:endParaRPr>
          </a:p>
          <a:p>
            <a:endParaRPr lang="en-GB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61686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4000" b="1" dirty="0" smtClean="0">
                <a:latin typeface="+mn-lt"/>
              </a:rPr>
              <a:t>PERSONAL PROJECT TIMELINE</a:t>
            </a:r>
            <a:br>
              <a:rPr lang="hr-HR" sz="4000" b="1" dirty="0" smtClean="0">
                <a:latin typeface="+mn-lt"/>
              </a:rPr>
            </a:br>
            <a:r>
              <a:rPr lang="hr-HR" sz="4000" b="1" dirty="0" err="1" smtClean="0">
                <a:latin typeface="+mn-lt"/>
              </a:rPr>
              <a:t>May</a:t>
            </a:r>
            <a:r>
              <a:rPr lang="hr-HR" sz="4000" b="1" dirty="0" smtClean="0">
                <a:latin typeface="+mn-lt"/>
              </a:rPr>
              <a:t>, June 2016</a:t>
            </a:r>
            <a:endParaRPr lang="en-GB" sz="4000" b="1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789331"/>
              </p:ext>
            </p:extLst>
          </p:nvPr>
        </p:nvGraphicFramePr>
        <p:xfrm>
          <a:off x="899592" y="1988841"/>
          <a:ext cx="7200800" cy="4563288"/>
        </p:xfrm>
        <a:graphic>
          <a:graphicData uri="http://schemas.openxmlformats.org/drawingml/2006/table">
            <a:tbl>
              <a:tblPr firstRow="1" firstCol="1" bandRow="1"/>
              <a:tblGrid>
                <a:gridCol w="3384376"/>
                <a:gridCol w="2235722"/>
                <a:gridCol w="1580702"/>
              </a:tblGrid>
              <a:tr h="954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Timeline</a:t>
                      </a:r>
                      <a:r>
                        <a:rPr lang="hr-H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2016/2017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June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158370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Intro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to the </a:t>
                      </a:r>
                      <a:r>
                        <a:rPr lang="hr-HR" sz="1600" dirty="0" smtClean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PP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endParaRPr lang="en-GB" sz="11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Choosing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the </a:t>
                      </a:r>
                      <a:r>
                        <a:rPr lang="hr-HR" sz="1600" dirty="0" err="1" smtClean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topic</a:t>
                      </a:r>
                      <a:r>
                        <a:rPr lang="hr-HR" sz="1600" dirty="0" smtClean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-</a:t>
                      </a:r>
                      <a:r>
                        <a:rPr lang="hr-HR" sz="1600" dirty="0" err="1" smtClean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submit</a:t>
                      </a:r>
                      <a:r>
                        <a:rPr lang="hr-HR" sz="1600" baseline="0" dirty="0" smtClean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the </a:t>
                      </a:r>
                      <a:r>
                        <a:rPr lang="hr-HR" sz="1600" baseline="0" dirty="0" err="1" smtClean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topic</a:t>
                      </a:r>
                      <a:r>
                        <a:rPr lang="hr-HR" sz="1600" baseline="0" dirty="0" smtClean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to Ms Kos</a:t>
                      </a:r>
                      <a:endParaRPr lang="hr-HR" sz="1600" dirty="0" smtClean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endParaRPr lang="en-GB" sz="11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endParaRPr lang="hr-HR" sz="1600" dirty="0" smtClean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 err="1" smtClean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Supervisor</a:t>
                      </a:r>
                      <a:r>
                        <a:rPr lang="hr-HR" sz="1600" dirty="0" smtClean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appointed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r>
                        <a:rPr lang="hr-HR" sz="1600" b="1" baseline="30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16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May</a:t>
                      </a:r>
                      <a:r>
                        <a:rPr lang="hr-HR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2016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By</a:t>
                      </a:r>
                      <a:r>
                        <a:rPr lang="hr-HR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13:00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 </a:t>
                      </a:r>
                      <a:r>
                        <a:rPr lang="hr-HR" sz="16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May</a:t>
                      </a:r>
                      <a:r>
                        <a:rPr lang="hr-HR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By</a:t>
                      </a:r>
                      <a:r>
                        <a:rPr lang="hr-H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25</a:t>
                      </a:r>
                      <a:r>
                        <a:rPr lang="hr-HR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16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May</a:t>
                      </a:r>
                      <a:r>
                        <a:rPr lang="hr-HR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2016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1926337">
                <a:tc gridSpan="2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endParaRPr lang="hr-HR" sz="1600" dirty="0" smtClean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 smtClean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First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meeting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with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the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supervisor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PP Plan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document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complete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Making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an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outline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of the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goal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of the PP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Topic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narrowed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down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Global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context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decided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PP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proposal</a:t>
                      </a:r>
                      <a:r>
                        <a:rPr lang="hr-HR" sz="16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defined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By</a:t>
                      </a:r>
                      <a:r>
                        <a:rPr lang="hr-H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hr-HR" sz="1600" b="1" baseline="30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June  2016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00213" y="2752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61981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282599"/>
              </p:ext>
            </p:extLst>
          </p:nvPr>
        </p:nvGraphicFramePr>
        <p:xfrm>
          <a:off x="683568" y="764706"/>
          <a:ext cx="7992887" cy="5256583"/>
        </p:xfrm>
        <a:graphic>
          <a:graphicData uri="http://schemas.openxmlformats.org/drawingml/2006/table">
            <a:tbl>
              <a:tblPr firstRow="1" firstCol="1" bandRow="1"/>
              <a:tblGrid>
                <a:gridCol w="1713523"/>
                <a:gridCol w="719182"/>
                <a:gridCol w="719690"/>
                <a:gridCol w="651536"/>
                <a:gridCol w="793440"/>
                <a:gridCol w="648486"/>
                <a:gridCol w="719690"/>
                <a:gridCol w="719182"/>
                <a:gridCol w="719690"/>
                <a:gridCol w="588468"/>
              </a:tblGrid>
              <a:tr h="4261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Personal </a:t>
                      </a:r>
                      <a:r>
                        <a:rPr lang="hr-HR" sz="9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project</a:t>
                      </a:r>
                      <a:r>
                        <a:rPr lang="hr-HR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GB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Timeline</a:t>
                      </a:r>
                      <a:r>
                        <a:rPr lang="hr-HR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2016/2017</a:t>
                      </a:r>
                      <a:endParaRPr lang="en-GB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May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June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July/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August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September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October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December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January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February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March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</a:tr>
              <a:tr h="350639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Intro to the PP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Choosing the topic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Supervisor  appointed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r>
                        <a:rPr lang="hr-HR" sz="900" b="1" baseline="30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hr-HR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May</a:t>
                      </a:r>
                      <a:endParaRPr lang="en-GB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r>
                        <a:rPr lang="hr-HR" sz="900" b="1" baseline="30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hr-HR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May</a:t>
                      </a:r>
                      <a:endParaRPr lang="en-GB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</a:tr>
              <a:tr h="701280">
                <a:tc gridSpan="2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First meeting with the supervisor 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PP Plan document complete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Making an outline of the goal of the PP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Topic narrowed down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Global context decided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PP proposal defined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By</a:t>
                      </a:r>
                      <a:r>
                        <a:rPr lang="hr-HR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hr-HR" sz="900" b="1" baseline="30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hr-HR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June 2016</a:t>
                      </a:r>
                      <a:endParaRPr lang="en-GB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</a:tr>
              <a:tr h="251291">
                <a:tc gridSpan="4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Research to define the product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Process journal development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September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</a:tr>
              <a:tr h="467519">
                <a:tc gridSpan="5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Make plan for the PP development steps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Devise  the criteria / specifications for the product/outcome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Select, evaluate and acknowledge information-keep notes in the PP journal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Meet with supervisor on regular basis and keep record of the meetings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</a:tr>
              <a:tr h="467519">
                <a:tc gridSpan="5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Finalize the criteria/specifications for the product/outcome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Working on product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Regular meetings with supervisor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Using PP journal 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October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</a:tr>
              <a:tr h="345632">
                <a:tc gridSpan="6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Working on product  ;   using process journal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Regular meetings with supervisor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December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</a:tr>
              <a:tr h="518445">
                <a:tc gridSpan="7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Complete product/outcome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Submit  </a:t>
                      </a:r>
                      <a:r>
                        <a:rPr lang="hr-HR" sz="700" b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first draft </a:t>
                      </a: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of the report to the supervisor;      Submit the process journal notes/entries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Continue meetings with the  supervisor</a:t>
                      </a:r>
                      <a:endParaRPr lang="en-GB" sz="70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r>
                        <a:rPr lang="hr-HR" sz="900" b="1" baseline="30000">
                          <a:effectLst/>
                          <a:latin typeface="Calibri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January,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</a:tr>
              <a:tr h="1209708">
                <a:tc gridSpan="8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First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draft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with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comments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returned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to student   ( 1</a:t>
                      </a:r>
                      <a:r>
                        <a:rPr lang="hr-HR" sz="700" baseline="300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st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week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of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February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)</a:t>
                      </a:r>
                      <a:endParaRPr lang="en-GB" sz="7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hr-HR" sz="700" b="1" u="sng" dirty="0" err="1">
                          <a:effectLst/>
                          <a:latin typeface="Calibri"/>
                        </a:rPr>
                        <a:t>Submit</a:t>
                      </a:r>
                      <a:r>
                        <a:rPr lang="hr-HR" sz="700" b="1" u="sng" dirty="0">
                          <a:effectLst/>
                          <a:latin typeface="Calibri"/>
                        </a:rPr>
                        <a:t>: </a:t>
                      </a:r>
                      <a:endParaRPr lang="en-GB" sz="700" dirty="0">
                        <a:effectLst/>
                        <a:latin typeface="Calibri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final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draft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of the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report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 (3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copies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)</a:t>
                      </a:r>
                      <a:endParaRPr lang="en-GB" sz="7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product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/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outcome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or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evidence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of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it</a:t>
                      </a:r>
                      <a:endParaRPr lang="en-GB" sz="7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process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journal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extracts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and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any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supporting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visual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aids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used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during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the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presentation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,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if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applicable</a:t>
                      </a:r>
                      <a:endParaRPr lang="en-GB" sz="7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the personal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project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coversheet</a:t>
                      </a:r>
                      <a:endParaRPr lang="en-GB" sz="7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the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completed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academic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honesty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form</a:t>
                      </a:r>
                      <a:endParaRPr lang="en-GB" sz="7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bibliography</a:t>
                      </a:r>
                      <a:r>
                        <a:rPr lang="hr-HR" sz="700" dirty="0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/</a:t>
                      </a:r>
                      <a:r>
                        <a:rPr lang="hr-HR" sz="700" dirty="0" err="1">
                          <a:effectLst/>
                          <a:latin typeface="Calibri"/>
                          <a:ea typeface="Times New Roman"/>
                          <a:cs typeface="MyriadPro-Regular"/>
                        </a:rPr>
                        <a:t>sources</a:t>
                      </a:r>
                      <a:endParaRPr lang="en-GB" sz="700" dirty="0">
                        <a:effectLst/>
                        <a:latin typeface="Calibri"/>
                        <a:ea typeface="Times New Roman"/>
                        <a:cs typeface="MyriadPro-Regular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Final</a:t>
                      </a:r>
                      <a:r>
                        <a:rPr lang="hr-HR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9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draft</a:t>
                      </a:r>
                      <a:endParaRPr lang="en-GB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due</a:t>
                      </a:r>
                      <a:r>
                        <a:rPr lang="hr-HR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endParaRPr lang="en-GB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27th </a:t>
                      </a:r>
                      <a:r>
                        <a:rPr lang="hr-HR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February</a:t>
                      </a:r>
                      <a:r>
                        <a:rPr lang="hr-HR" sz="9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en-GB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</a:tr>
              <a:tr h="518445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Personal Project festival   - Presentation/exhibition/showcase of all Personal Projcets</a:t>
                      </a:r>
                      <a:endParaRPr lang="en-GB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MARCH</a:t>
                      </a:r>
                      <a:endParaRPr lang="en-GB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en-GB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4" marR="422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9407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>
                <a:latin typeface="+mn-lt"/>
              </a:rPr>
              <a:t>PHASE 1  OF  </a:t>
            </a:r>
            <a:r>
              <a:rPr lang="hr-HR" dirty="0" smtClean="0">
                <a:latin typeface="+mn-lt"/>
              </a:rPr>
              <a:t>PP</a:t>
            </a:r>
            <a:br>
              <a:rPr lang="hr-HR" dirty="0" smtClean="0">
                <a:latin typeface="+mn-lt"/>
              </a:rPr>
            </a:br>
            <a:r>
              <a:rPr lang="hr-HR" sz="4000" dirty="0" smtClean="0">
                <a:latin typeface="+mn-lt"/>
              </a:rPr>
              <a:t>June 2016</a:t>
            </a:r>
            <a:endParaRPr lang="hr-HR" sz="4000" dirty="0">
              <a:latin typeface="+mn-lt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err="1" smtClean="0">
                <a:effectLst/>
                <a:latin typeface="+mn-lt"/>
              </a:rPr>
              <a:t>choose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>
                <a:effectLst/>
                <a:latin typeface="+mn-lt"/>
              </a:rPr>
              <a:t>a </a:t>
            </a:r>
            <a:r>
              <a:rPr lang="hr-HR" sz="2800" dirty="0" err="1">
                <a:effectLst/>
                <a:latin typeface="+mn-lt"/>
              </a:rPr>
              <a:t>topic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and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b="1" u="sng" dirty="0" err="1">
                <a:effectLst/>
                <a:latin typeface="+mn-lt"/>
              </a:rPr>
              <a:t>submit</a:t>
            </a:r>
            <a:r>
              <a:rPr lang="hr-HR" sz="2800" b="1" u="sng" dirty="0">
                <a:effectLst/>
                <a:latin typeface="+mn-lt"/>
              </a:rPr>
              <a:t> the </a:t>
            </a:r>
            <a:r>
              <a:rPr lang="hr-HR" sz="2800" b="1" u="sng" dirty="0" err="1">
                <a:effectLst/>
                <a:latin typeface="+mn-lt"/>
              </a:rPr>
              <a:t>topic</a:t>
            </a:r>
            <a:r>
              <a:rPr lang="hr-HR" sz="2800" b="1" u="sng" dirty="0">
                <a:effectLst/>
                <a:latin typeface="+mn-lt"/>
              </a:rPr>
              <a:t> to </a:t>
            </a:r>
            <a:r>
              <a:rPr lang="hr-HR" sz="2800" b="1" u="sng" dirty="0" smtClean="0"/>
              <a:t>Ms Kos, </a:t>
            </a:r>
            <a:r>
              <a:rPr lang="hr-HR" sz="2800" b="1" u="sng" dirty="0" smtClean="0">
                <a:effectLst/>
                <a:latin typeface="+mn-lt"/>
              </a:rPr>
              <a:t>MYP </a:t>
            </a:r>
            <a:r>
              <a:rPr lang="hr-HR" sz="2800" b="1" u="sng" dirty="0" err="1">
                <a:effectLst/>
                <a:latin typeface="+mn-lt"/>
              </a:rPr>
              <a:t>coordinator</a:t>
            </a:r>
            <a:r>
              <a:rPr lang="hr-HR" sz="2800" b="1" u="sng" dirty="0">
                <a:effectLst/>
                <a:latin typeface="+mn-lt"/>
              </a:rPr>
              <a:t> </a:t>
            </a:r>
            <a:r>
              <a:rPr lang="hr-HR" sz="2800" b="1" u="sng" dirty="0" err="1" smtClean="0">
                <a:effectLst/>
                <a:latin typeface="+mn-lt"/>
              </a:rPr>
              <a:t>by</a:t>
            </a:r>
            <a:r>
              <a:rPr lang="hr-HR" sz="2800" b="1" u="sng" dirty="0">
                <a:effectLst/>
                <a:latin typeface="+mn-lt"/>
              </a:rPr>
              <a:t> </a:t>
            </a:r>
            <a:r>
              <a:rPr lang="hr-HR" sz="2800" dirty="0"/>
              <a:t> </a:t>
            </a:r>
            <a:r>
              <a:rPr lang="hr-HR" sz="2800" b="1" dirty="0" smtClean="0"/>
              <a:t>13:00 , </a:t>
            </a:r>
            <a:r>
              <a:rPr lang="hr-HR" sz="2800" b="1" u="sng" dirty="0" smtClean="0">
                <a:effectLst/>
                <a:latin typeface="+mn-lt"/>
              </a:rPr>
              <a:t>23 </a:t>
            </a:r>
            <a:r>
              <a:rPr lang="hr-HR" sz="2800" b="1" u="sng" dirty="0" err="1" smtClean="0">
                <a:effectLst/>
                <a:latin typeface="+mn-lt"/>
              </a:rPr>
              <a:t>May</a:t>
            </a:r>
            <a:r>
              <a:rPr lang="hr-HR" sz="2800" b="1" u="sng" dirty="0" smtClean="0">
                <a:effectLst/>
                <a:latin typeface="+mn-lt"/>
              </a:rPr>
              <a:t> ,2016</a:t>
            </a:r>
          </a:p>
          <a:p>
            <a:r>
              <a:rPr lang="hr-HR" sz="2800" b="1" u="sng" dirty="0" smtClean="0">
                <a:effectLst/>
                <a:latin typeface="+mn-lt"/>
              </a:rPr>
              <a:t>a </a:t>
            </a:r>
            <a:r>
              <a:rPr lang="hr-HR" sz="2800" dirty="0" err="1" smtClean="0">
                <a:effectLst/>
                <a:latin typeface="+mn-lt"/>
              </a:rPr>
              <a:t>superrvisor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will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be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assigned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and</a:t>
            </a:r>
            <a:r>
              <a:rPr lang="hr-HR" sz="2800" dirty="0">
                <a:effectLst/>
                <a:latin typeface="+mn-lt"/>
              </a:rPr>
              <a:t> the list of </a:t>
            </a:r>
            <a:r>
              <a:rPr lang="hr-HR" sz="2800" dirty="0" err="1">
                <a:effectLst/>
                <a:latin typeface="+mn-lt"/>
              </a:rPr>
              <a:t>topics</a:t>
            </a:r>
            <a:r>
              <a:rPr lang="hr-HR" sz="2800" dirty="0">
                <a:effectLst/>
                <a:latin typeface="+mn-lt"/>
              </a:rPr>
              <a:t>, </a:t>
            </a:r>
            <a:r>
              <a:rPr lang="hr-HR" sz="2800" dirty="0" err="1">
                <a:effectLst/>
                <a:latin typeface="+mn-lt"/>
              </a:rPr>
              <a:t>students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and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supervisors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will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be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posted</a:t>
            </a:r>
            <a:r>
              <a:rPr lang="hr-HR" sz="2800" dirty="0">
                <a:effectLst/>
                <a:latin typeface="+mn-lt"/>
              </a:rPr>
              <a:t> on the MYP </a:t>
            </a:r>
            <a:r>
              <a:rPr lang="hr-HR" sz="2800" dirty="0" err="1">
                <a:effectLst/>
                <a:latin typeface="+mn-lt"/>
              </a:rPr>
              <a:t>notice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board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across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from</a:t>
            </a:r>
            <a:r>
              <a:rPr lang="hr-HR" sz="2800" dirty="0">
                <a:effectLst/>
                <a:latin typeface="+mn-lt"/>
              </a:rPr>
              <a:t>  the MYP </a:t>
            </a:r>
            <a:r>
              <a:rPr lang="hr-HR" sz="2800" dirty="0" err="1">
                <a:effectLst/>
                <a:latin typeface="+mn-lt"/>
              </a:rPr>
              <a:t>Coordinator</a:t>
            </a:r>
            <a:r>
              <a:rPr lang="hr-HR" sz="2800" dirty="0">
                <a:effectLst/>
                <a:latin typeface="+mn-lt"/>
              </a:rPr>
              <a:t>'s </a:t>
            </a:r>
            <a:r>
              <a:rPr lang="hr-HR" sz="2800" dirty="0" err="1" smtClean="0">
                <a:effectLst/>
                <a:latin typeface="+mn-lt"/>
              </a:rPr>
              <a:t>office</a:t>
            </a:r>
            <a:r>
              <a:rPr lang="hr-HR" sz="2800" dirty="0" smtClean="0">
                <a:effectLst/>
                <a:latin typeface="+mn-lt"/>
              </a:rPr>
              <a:t> on 25 </a:t>
            </a:r>
            <a:r>
              <a:rPr lang="hr-HR" sz="2800" b="1" dirty="0" err="1" smtClean="0">
                <a:effectLst/>
                <a:latin typeface="+mn-lt"/>
              </a:rPr>
              <a:t>May</a:t>
            </a:r>
            <a:r>
              <a:rPr lang="hr-HR" sz="2800" b="1" dirty="0" smtClean="0">
                <a:effectLst/>
                <a:latin typeface="+mn-lt"/>
              </a:rPr>
              <a:t>,2016</a:t>
            </a:r>
          </a:p>
          <a:p>
            <a:r>
              <a:rPr lang="hr-HR" sz="2800" b="1" dirty="0" err="1" smtClean="0">
                <a:effectLst/>
                <a:latin typeface="+mn-lt"/>
              </a:rPr>
              <a:t>By</a:t>
            </a:r>
            <a:r>
              <a:rPr lang="hr-HR" sz="2800" b="1" dirty="0" smtClean="0">
                <a:effectLst/>
                <a:latin typeface="+mn-lt"/>
              </a:rPr>
              <a:t> 8 June,2016 </a:t>
            </a:r>
            <a:r>
              <a:rPr lang="hr-HR" sz="2800" dirty="0" smtClean="0">
                <a:effectLst/>
                <a:latin typeface="+mn-lt"/>
              </a:rPr>
              <a:t>a </a:t>
            </a:r>
            <a:r>
              <a:rPr lang="hr-HR" sz="2800" dirty="0" err="1" smtClean="0">
                <a:effectLst/>
                <a:latin typeface="+mn-lt"/>
              </a:rPr>
              <a:t>meeting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 err="1" smtClean="0">
                <a:effectLst/>
                <a:latin typeface="+mn-lt"/>
              </a:rPr>
              <a:t>with</a:t>
            </a:r>
            <a:r>
              <a:rPr lang="hr-HR" sz="2800" dirty="0" smtClean="0">
                <a:effectLst/>
                <a:latin typeface="+mn-lt"/>
              </a:rPr>
              <a:t> the </a:t>
            </a:r>
            <a:r>
              <a:rPr lang="hr-HR" sz="2800" dirty="0" err="1" smtClean="0">
                <a:effectLst/>
                <a:latin typeface="+mn-lt"/>
              </a:rPr>
              <a:t>supervisor</a:t>
            </a:r>
            <a:r>
              <a:rPr lang="hr-HR" sz="2800" dirty="0" smtClean="0">
                <a:effectLst/>
                <a:latin typeface="+mn-lt"/>
              </a:rPr>
              <a:t>  </a:t>
            </a:r>
            <a:r>
              <a:rPr lang="hr-HR" sz="2800" b="1" dirty="0" smtClean="0">
                <a:effectLst/>
                <a:latin typeface="+mn-lt"/>
              </a:rPr>
              <a:t>MUST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 err="1" smtClean="0">
                <a:effectLst/>
                <a:latin typeface="+mn-lt"/>
              </a:rPr>
              <a:t>be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 err="1" smtClean="0">
                <a:effectLst/>
                <a:latin typeface="+mn-lt"/>
              </a:rPr>
              <a:t>held</a:t>
            </a:r>
            <a:r>
              <a:rPr lang="hr-HR" sz="2800" dirty="0" smtClean="0">
                <a:effectLst/>
                <a:latin typeface="+mn-lt"/>
              </a:rPr>
              <a:t>-global </a:t>
            </a:r>
            <a:r>
              <a:rPr lang="hr-HR" sz="2800" dirty="0" err="1" smtClean="0">
                <a:effectLst/>
                <a:latin typeface="+mn-lt"/>
              </a:rPr>
              <a:t>context</a:t>
            </a:r>
            <a:r>
              <a:rPr lang="hr-HR" sz="2800" dirty="0" smtClean="0">
                <a:effectLst/>
                <a:latin typeface="+mn-lt"/>
              </a:rPr>
              <a:t>,</a:t>
            </a:r>
            <a:r>
              <a:rPr lang="hr-HR" sz="2800" dirty="0" err="1" smtClean="0">
                <a:effectLst/>
                <a:latin typeface="+mn-lt"/>
              </a:rPr>
              <a:t>planning</a:t>
            </a:r>
            <a:r>
              <a:rPr lang="hr-HR" sz="2800" dirty="0" smtClean="0">
                <a:effectLst/>
                <a:latin typeface="+mn-lt"/>
              </a:rPr>
              <a:t>, </a:t>
            </a:r>
            <a:r>
              <a:rPr lang="hr-HR" sz="2800" dirty="0" err="1" smtClean="0">
                <a:effectLst/>
                <a:latin typeface="+mn-lt"/>
              </a:rPr>
              <a:t>etc.to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 err="1" smtClean="0">
                <a:effectLst/>
                <a:latin typeface="+mn-lt"/>
              </a:rPr>
              <a:t>be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 err="1" smtClean="0">
                <a:effectLst/>
                <a:latin typeface="+mn-lt"/>
              </a:rPr>
              <a:t>discussed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 err="1" smtClean="0">
                <a:effectLst/>
                <a:latin typeface="+mn-lt"/>
              </a:rPr>
              <a:t>and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 err="1" smtClean="0">
                <a:effectLst/>
                <a:latin typeface="+mn-lt"/>
              </a:rPr>
              <a:t>filled</a:t>
            </a:r>
            <a:r>
              <a:rPr lang="hr-HR" sz="2800" dirty="0" smtClean="0">
                <a:effectLst/>
                <a:latin typeface="+mn-lt"/>
              </a:rPr>
              <a:t> in the </a:t>
            </a:r>
            <a:r>
              <a:rPr lang="hr-HR" sz="2800" dirty="0" err="1" smtClean="0">
                <a:effectLst/>
                <a:latin typeface="+mn-lt"/>
              </a:rPr>
              <a:t>Planning</a:t>
            </a:r>
            <a:r>
              <a:rPr lang="hr-HR" sz="2800" dirty="0" smtClean="0">
                <a:effectLst/>
                <a:latin typeface="+mn-lt"/>
              </a:rPr>
              <a:t> doc.</a:t>
            </a:r>
            <a:endParaRPr lang="hr-HR" sz="2800" dirty="0"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459419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000" dirty="0">
                <a:latin typeface="+mn-lt"/>
              </a:rPr>
              <a:t>PHASE 2  OF PP </a:t>
            </a:r>
            <a:br>
              <a:rPr lang="hr-HR" sz="4000" dirty="0">
                <a:latin typeface="+mn-lt"/>
              </a:rPr>
            </a:br>
            <a:r>
              <a:rPr lang="hr-HR" sz="4000" dirty="0" smtClean="0">
                <a:latin typeface="+mn-lt"/>
              </a:rPr>
              <a:t>SEPTEMBER 2016-RESEARCH DEADLINE</a:t>
            </a:r>
            <a:endParaRPr lang="hr-HR" sz="4000" dirty="0">
              <a:latin typeface="+mn-lt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2800" b="1" dirty="0">
                <a:effectLst/>
                <a:latin typeface="+mn-lt"/>
              </a:rPr>
              <a:t>Finalize the criteria / specifications for the product/outcome</a:t>
            </a:r>
            <a:endParaRPr lang="hr-HR" sz="2800" dirty="0">
              <a:effectLst/>
              <a:latin typeface="+mn-lt"/>
            </a:endParaRPr>
          </a:p>
          <a:p>
            <a:pPr lvl="0"/>
            <a:r>
              <a:rPr lang="en-GB" sz="2800" b="1" dirty="0">
                <a:effectLst/>
                <a:latin typeface="+mn-lt"/>
              </a:rPr>
              <a:t>Select, evaluate and acknowledge information</a:t>
            </a:r>
            <a:endParaRPr lang="hr-HR" sz="2800" dirty="0">
              <a:effectLst/>
              <a:latin typeface="+mn-lt"/>
            </a:endParaRPr>
          </a:p>
          <a:p>
            <a:pPr lvl="0"/>
            <a:r>
              <a:rPr lang="en-GB" sz="2800" b="1" dirty="0">
                <a:effectLst/>
                <a:latin typeface="+mn-lt"/>
              </a:rPr>
              <a:t>Meet with supervisor on regular basis and keep record of the </a:t>
            </a:r>
            <a:r>
              <a:rPr lang="en-GB" sz="2800" b="1" dirty="0" smtClean="0">
                <a:effectLst/>
                <a:latin typeface="+mn-lt"/>
              </a:rPr>
              <a:t>meetings</a:t>
            </a:r>
            <a:r>
              <a:rPr lang="hr-HR" sz="2800" b="1" dirty="0" smtClean="0">
                <a:effectLst/>
                <a:latin typeface="+mn-lt"/>
              </a:rPr>
              <a:t>, </a:t>
            </a:r>
            <a:r>
              <a:rPr lang="hr-HR" sz="2800" b="1" dirty="0" err="1" smtClean="0">
                <a:effectLst/>
                <a:latin typeface="+mn-lt"/>
              </a:rPr>
              <a:t>keep</a:t>
            </a:r>
            <a:r>
              <a:rPr lang="hr-HR" sz="2800" b="1" dirty="0" smtClean="0">
                <a:effectLst/>
                <a:latin typeface="+mn-lt"/>
              </a:rPr>
              <a:t> all the </a:t>
            </a:r>
            <a:r>
              <a:rPr lang="hr-HR" sz="2800" b="1" dirty="0" err="1" smtClean="0">
                <a:effectLst/>
                <a:latin typeface="+mn-lt"/>
              </a:rPr>
              <a:t>relevant</a:t>
            </a:r>
            <a:r>
              <a:rPr lang="hr-HR" sz="2800" b="1" dirty="0" smtClean="0">
                <a:effectLst/>
                <a:latin typeface="+mn-lt"/>
              </a:rPr>
              <a:t> </a:t>
            </a:r>
            <a:r>
              <a:rPr lang="hr-HR" sz="2800" b="1" dirty="0" err="1" smtClean="0">
                <a:effectLst/>
                <a:latin typeface="+mn-lt"/>
              </a:rPr>
              <a:t>info</a:t>
            </a:r>
            <a:r>
              <a:rPr lang="hr-HR" sz="2800" b="1" dirty="0" smtClean="0">
                <a:effectLst/>
                <a:latin typeface="+mn-lt"/>
              </a:rPr>
              <a:t>,</a:t>
            </a:r>
            <a:r>
              <a:rPr lang="hr-HR" sz="2800" b="1" dirty="0" err="1" smtClean="0">
                <a:effectLst/>
                <a:latin typeface="+mn-lt"/>
              </a:rPr>
              <a:t>research</a:t>
            </a:r>
            <a:r>
              <a:rPr lang="hr-HR" sz="2800" b="1" dirty="0" smtClean="0">
                <a:effectLst/>
                <a:latin typeface="+mn-lt"/>
              </a:rPr>
              <a:t>, </a:t>
            </a:r>
            <a:r>
              <a:rPr lang="hr-HR" sz="2800" b="1" dirty="0" err="1" smtClean="0">
                <a:effectLst/>
                <a:latin typeface="+mn-lt"/>
              </a:rPr>
              <a:t>screen</a:t>
            </a:r>
            <a:r>
              <a:rPr lang="hr-HR" sz="2800" b="1" dirty="0" smtClean="0">
                <a:effectLst/>
                <a:latin typeface="+mn-lt"/>
              </a:rPr>
              <a:t> </a:t>
            </a:r>
            <a:r>
              <a:rPr lang="hr-HR" sz="2800" b="1" dirty="0" err="1" smtClean="0">
                <a:effectLst/>
                <a:latin typeface="+mn-lt"/>
              </a:rPr>
              <a:t>shots</a:t>
            </a:r>
            <a:r>
              <a:rPr lang="hr-HR" sz="2800" b="1" dirty="0" smtClean="0">
                <a:effectLst/>
                <a:latin typeface="+mn-lt"/>
              </a:rPr>
              <a:t> of </a:t>
            </a:r>
            <a:r>
              <a:rPr lang="hr-HR" sz="2800" b="1" dirty="0" err="1" smtClean="0">
                <a:effectLst/>
                <a:latin typeface="+mn-lt"/>
              </a:rPr>
              <a:t>relevant</a:t>
            </a:r>
            <a:r>
              <a:rPr lang="hr-HR" sz="2800" b="1" dirty="0" smtClean="0">
                <a:effectLst/>
                <a:latin typeface="+mn-lt"/>
              </a:rPr>
              <a:t> </a:t>
            </a:r>
            <a:r>
              <a:rPr lang="hr-HR" sz="2800" b="1" dirty="0" err="1" smtClean="0">
                <a:effectLst/>
                <a:latin typeface="+mn-lt"/>
              </a:rPr>
              <a:t>pages</a:t>
            </a:r>
            <a:r>
              <a:rPr lang="hr-HR" sz="2800" b="1" dirty="0" smtClean="0">
                <a:effectLst/>
                <a:latin typeface="+mn-lt"/>
              </a:rPr>
              <a:t> </a:t>
            </a:r>
            <a:r>
              <a:rPr lang="hr-HR" sz="2800" b="1" dirty="0" err="1" smtClean="0">
                <a:effectLst/>
                <a:latin typeface="+mn-lt"/>
              </a:rPr>
              <a:t>and</a:t>
            </a:r>
            <a:r>
              <a:rPr lang="hr-HR" sz="2800" b="1" dirty="0" smtClean="0">
                <a:effectLst/>
                <a:latin typeface="+mn-lt"/>
              </a:rPr>
              <a:t> </a:t>
            </a:r>
            <a:r>
              <a:rPr lang="hr-HR" sz="2800" b="1" smtClean="0">
                <a:effectLst/>
                <a:latin typeface="+mn-lt"/>
              </a:rPr>
              <a:t>links</a:t>
            </a:r>
            <a:endParaRPr lang="hr-HR" sz="2800" dirty="0">
              <a:effectLst/>
              <a:latin typeface="+mn-lt"/>
            </a:endParaRPr>
          </a:p>
          <a:p>
            <a:pPr lvl="0"/>
            <a:r>
              <a:rPr lang="en-GB" sz="2800" b="1" dirty="0">
                <a:effectLst/>
                <a:latin typeface="+mn-lt"/>
              </a:rPr>
              <a:t>Keep the process journal notes /entries</a:t>
            </a:r>
            <a:endParaRPr lang="hr-HR" sz="2800" dirty="0">
              <a:effectLst/>
              <a:latin typeface="+mn-lt"/>
            </a:endParaRPr>
          </a:p>
          <a:p>
            <a:pPr marL="0" indent="0">
              <a:lnSpc>
                <a:spcPct val="80000"/>
              </a:lnSpc>
              <a:buNone/>
            </a:pPr>
            <a:endParaRPr lang="hr-HR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744779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233" y="260648"/>
            <a:ext cx="8229600" cy="1384300"/>
          </a:xfrm>
        </p:spPr>
        <p:txBody>
          <a:bodyPr>
            <a:normAutofit fontScale="90000"/>
          </a:bodyPr>
          <a:lstStyle/>
          <a:p>
            <a:pPr algn="ctr"/>
            <a:r>
              <a:rPr lang="hr-HR" sz="4000" dirty="0" smtClean="0">
                <a:latin typeface="+mn-lt"/>
              </a:rPr>
              <a:t/>
            </a:r>
            <a:br>
              <a:rPr lang="hr-HR" sz="4000" dirty="0" smtClean="0">
                <a:latin typeface="+mn-lt"/>
              </a:rPr>
            </a:br>
            <a:r>
              <a:rPr lang="hr-HR" sz="4000" dirty="0" smtClean="0">
                <a:latin typeface="+mn-lt"/>
              </a:rPr>
              <a:t>PHASE </a:t>
            </a:r>
            <a:r>
              <a:rPr lang="hr-HR" sz="4000" dirty="0">
                <a:latin typeface="+mn-lt"/>
              </a:rPr>
              <a:t>3 OF PP </a:t>
            </a:r>
            <a:br>
              <a:rPr lang="hr-HR" sz="4000" dirty="0">
                <a:latin typeface="+mn-lt"/>
              </a:rPr>
            </a:br>
            <a:r>
              <a:rPr lang="hr-HR" sz="4000" dirty="0">
                <a:latin typeface="+mn-lt"/>
              </a:rPr>
              <a:t> </a:t>
            </a:r>
            <a:r>
              <a:rPr lang="hr-HR" sz="3600" dirty="0" err="1" smtClean="0">
                <a:latin typeface="+mn-lt"/>
              </a:rPr>
              <a:t>January</a:t>
            </a:r>
            <a:r>
              <a:rPr lang="hr-HR" sz="3600" dirty="0" smtClean="0">
                <a:latin typeface="+mn-lt"/>
              </a:rPr>
              <a:t> 2017</a:t>
            </a:r>
            <a:r>
              <a:rPr lang="hr-HR" sz="4000" dirty="0">
                <a:latin typeface="+mn-lt"/>
              </a:rPr>
              <a:t>	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/>
          </a:bodyPr>
          <a:lstStyle/>
          <a:p>
            <a:pPr lvl="0"/>
            <a:r>
              <a:rPr lang="hr-HR" sz="2800" dirty="0" smtClean="0">
                <a:latin typeface="+mn-lt"/>
              </a:rPr>
              <a:t> </a:t>
            </a:r>
            <a:r>
              <a:rPr lang="hr-HR" sz="2800" b="1" dirty="0" err="1">
                <a:effectLst/>
                <a:latin typeface="+mn-lt"/>
              </a:rPr>
              <a:t>Complete</a:t>
            </a:r>
            <a:r>
              <a:rPr lang="hr-HR" sz="2800" b="1" dirty="0">
                <a:effectLst/>
                <a:latin typeface="+mn-lt"/>
              </a:rPr>
              <a:t> </a:t>
            </a:r>
            <a:r>
              <a:rPr lang="hr-HR" sz="2800" b="1" dirty="0" err="1">
                <a:effectLst/>
                <a:latin typeface="+mn-lt"/>
              </a:rPr>
              <a:t>product</a:t>
            </a:r>
            <a:r>
              <a:rPr lang="hr-HR" sz="2800" b="1" dirty="0">
                <a:effectLst/>
                <a:latin typeface="+mn-lt"/>
              </a:rPr>
              <a:t>/</a:t>
            </a:r>
            <a:r>
              <a:rPr lang="hr-HR" sz="2800" b="1" dirty="0" err="1">
                <a:effectLst/>
                <a:latin typeface="+mn-lt"/>
              </a:rPr>
              <a:t>outcome</a:t>
            </a:r>
            <a:endParaRPr lang="hr-HR" sz="2800" dirty="0">
              <a:effectLst/>
              <a:latin typeface="+mn-lt"/>
            </a:endParaRPr>
          </a:p>
          <a:p>
            <a:pPr lvl="0"/>
            <a:r>
              <a:rPr lang="hr-HR" sz="2800" b="1" dirty="0" err="1"/>
              <a:t>S</a:t>
            </a:r>
            <a:r>
              <a:rPr lang="hr-HR" sz="2800" b="1" dirty="0" err="1" smtClean="0">
                <a:effectLst/>
                <a:latin typeface="+mn-lt"/>
              </a:rPr>
              <a:t>ubmit</a:t>
            </a:r>
            <a:r>
              <a:rPr lang="hr-HR" sz="2800" b="1" dirty="0" smtClean="0">
                <a:effectLst/>
                <a:latin typeface="+mn-lt"/>
              </a:rPr>
              <a:t>  </a:t>
            </a:r>
            <a:r>
              <a:rPr lang="hr-HR" sz="2800" b="1" dirty="0" err="1">
                <a:effectLst/>
                <a:latin typeface="+mn-lt"/>
              </a:rPr>
              <a:t>first</a:t>
            </a:r>
            <a:r>
              <a:rPr lang="hr-HR" sz="2800" b="1" dirty="0">
                <a:effectLst/>
                <a:latin typeface="+mn-lt"/>
              </a:rPr>
              <a:t> </a:t>
            </a:r>
            <a:r>
              <a:rPr lang="hr-HR" sz="2800" b="1" dirty="0" err="1">
                <a:effectLst/>
                <a:latin typeface="+mn-lt"/>
              </a:rPr>
              <a:t>draft</a:t>
            </a:r>
            <a:r>
              <a:rPr lang="hr-HR" sz="2800" b="1" dirty="0">
                <a:effectLst/>
                <a:latin typeface="+mn-lt"/>
              </a:rPr>
              <a:t> of the </a:t>
            </a:r>
            <a:r>
              <a:rPr lang="hr-HR" sz="2800" b="1" dirty="0" err="1">
                <a:effectLst/>
                <a:latin typeface="+mn-lt"/>
              </a:rPr>
              <a:t>report</a:t>
            </a:r>
            <a:r>
              <a:rPr lang="hr-HR" sz="2800" b="1" dirty="0">
                <a:effectLst/>
                <a:latin typeface="+mn-lt"/>
              </a:rPr>
              <a:t> to the </a:t>
            </a:r>
            <a:r>
              <a:rPr lang="hr-HR" sz="2800" b="1" dirty="0" err="1" smtClean="0">
                <a:effectLst/>
                <a:latin typeface="+mn-lt"/>
              </a:rPr>
              <a:t>superviosor</a:t>
            </a:r>
            <a:r>
              <a:rPr lang="hr-HR" sz="2800" b="1" dirty="0" smtClean="0">
                <a:effectLst/>
                <a:latin typeface="+mn-lt"/>
              </a:rPr>
              <a:t> </a:t>
            </a:r>
            <a:endParaRPr lang="hr-HR" sz="2800" dirty="0">
              <a:effectLst/>
              <a:latin typeface="+mn-lt"/>
            </a:endParaRPr>
          </a:p>
          <a:p>
            <a:pPr lvl="0"/>
            <a:r>
              <a:rPr lang="hr-HR" sz="2800" b="1" dirty="0" err="1" smtClean="0">
                <a:effectLst/>
                <a:latin typeface="+mn-lt"/>
              </a:rPr>
              <a:t>Continue</a:t>
            </a:r>
            <a:r>
              <a:rPr lang="hr-HR" sz="2800" b="1" dirty="0" smtClean="0">
                <a:effectLst/>
                <a:latin typeface="+mn-lt"/>
              </a:rPr>
              <a:t>  </a:t>
            </a:r>
            <a:r>
              <a:rPr lang="hr-HR" sz="2800" b="1" dirty="0" err="1" smtClean="0">
                <a:effectLst/>
                <a:latin typeface="+mn-lt"/>
              </a:rPr>
              <a:t>meetings</a:t>
            </a:r>
            <a:r>
              <a:rPr lang="hr-HR" sz="2800" b="1" dirty="0" smtClean="0">
                <a:effectLst/>
                <a:latin typeface="+mn-lt"/>
              </a:rPr>
              <a:t> </a:t>
            </a:r>
            <a:r>
              <a:rPr lang="hr-HR" sz="2800" b="1" dirty="0" err="1">
                <a:effectLst/>
                <a:latin typeface="+mn-lt"/>
              </a:rPr>
              <a:t>with</a:t>
            </a:r>
            <a:r>
              <a:rPr lang="hr-HR" sz="2800" b="1" dirty="0">
                <a:effectLst/>
                <a:latin typeface="+mn-lt"/>
              </a:rPr>
              <a:t> the </a:t>
            </a:r>
            <a:r>
              <a:rPr lang="hr-HR" sz="2800" b="1" dirty="0" err="1">
                <a:effectLst/>
                <a:latin typeface="+mn-lt"/>
              </a:rPr>
              <a:t>supervisor</a:t>
            </a:r>
            <a:endParaRPr lang="hr-HR" sz="2800" dirty="0">
              <a:effectLst/>
              <a:latin typeface="+mn-lt"/>
            </a:endParaRPr>
          </a:p>
          <a:p>
            <a:r>
              <a:rPr lang="hr-HR" sz="2800" b="1" dirty="0" err="1">
                <a:effectLst/>
                <a:latin typeface="+mn-lt"/>
              </a:rPr>
              <a:t>Submit</a:t>
            </a:r>
            <a:r>
              <a:rPr lang="hr-HR" sz="2800" b="1" dirty="0">
                <a:effectLst/>
                <a:latin typeface="+mn-lt"/>
              </a:rPr>
              <a:t> the </a:t>
            </a:r>
            <a:r>
              <a:rPr lang="hr-HR" sz="2800" b="1" dirty="0" err="1">
                <a:effectLst/>
                <a:latin typeface="+mn-lt"/>
              </a:rPr>
              <a:t>process</a:t>
            </a:r>
            <a:r>
              <a:rPr lang="hr-HR" sz="2800" b="1" dirty="0">
                <a:effectLst/>
                <a:latin typeface="+mn-lt"/>
              </a:rPr>
              <a:t> </a:t>
            </a:r>
            <a:r>
              <a:rPr lang="hr-HR" sz="2800" b="1" dirty="0" err="1">
                <a:effectLst/>
                <a:latin typeface="+mn-lt"/>
              </a:rPr>
              <a:t>journal</a:t>
            </a:r>
            <a:r>
              <a:rPr lang="hr-HR" sz="2800" b="1" dirty="0">
                <a:effectLst/>
                <a:latin typeface="+mn-lt"/>
              </a:rPr>
              <a:t> </a:t>
            </a:r>
            <a:r>
              <a:rPr lang="hr-HR" sz="2800" b="1" dirty="0" smtClean="0">
                <a:effectLst/>
                <a:latin typeface="+mn-lt"/>
              </a:rPr>
              <a:t>notes/</a:t>
            </a:r>
            <a:r>
              <a:rPr lang="hr-HR" sz="2800" b="1" dirty="0" err="1" smtClean="0">
                <a:effectLst/>
                <a:latin typeface="+mn-lt"/>
              </a:rPr>
              <a:t>entries</a:t>
            </a:r>
            <a:endParaRPr lang="hr-HR" sz="2800" b="1" dirty="0" smtClean="0">
              <a:effectLst/>
              <a:latin typeface="+mn-lt"/>
            </a:endParaRPr>
          </a:p>
          <a:p>
            <a:pPr marL="0" indent="0" algn="ctr">
              <a:buNone/>
            </a:pPr>
            <a:r>
              <a:rPr lang="hr-HR" sz="3600" dirty="0">
                <a:solidFill>
                  <a:srgbClr val="04617B"/>
                </a:solidFill>
                <a:ea typeface="+mj-ea"/>
                <a:cs typeface="+mj-cs"/>
              </a:rPr>
              <a:t>PHASE 4  OF PP </a:t>
            </a:r>
            <a:br>
              <a:rPr lang="hr-HR" sz="3600" dirty="0">
                <a:solidFill>
                  <a:srgbClr val="04617B"/>
                </a:solidFill>
                <a:ea typeface="+mj-ea"/>
                <a:cs typeface="+mj-cs"/>
              </a:rPr>
            </a:br>
            <a:r>
              <a:rPr lang="hr-HR" sz="2800" dirty="0" smtClean="0">
                <a:solidFill>
                  <a:srgbClr val="04617B"/>
                </a:solidFill>
                <a:ea typeface="+mj-ea"/>
                <a:cs typeface="+mj-cs"/>
              </a:rPr>
              <a:t>27 </a:t>
            </a:r>
            <a:r>
              <a:rPr lang="hr-HR" sz="2800" dirty="0" err="1" smtClean="0">
                <a:solidFill>
                  <a:srgbClr val="04617B"/>
                </a:solidFill>
                <a:ea typeface="+mj-ea"/>
                <a:cs typeface="+mj-cs"/>
              </a:rPr>
              <a:t>February</a:t>
            </a:r>
            <a:r>
              <a:rPr lang="hr-HR" sz="2800" dirty="0" smtClean="0">
                <a:solidFill>
                  <a:srgbClr val="04617B"/>
                </a:solidFill>
                <a:ea typeface="+mj-ea"/>
                <a:cs typeface="+mj-cs"/>
              </a:rPr>
              <a:t> 2017</a:t>
            </a:r>
          </a:p>
          <a:p>
            <a:pPr marL="0" indent="0" algn="ctr">
              <a:buNone/>
            </a:pPr>
            <a:endParaRPr lang="hr-HR" sz="2800" dirty="0" smtClean="0">
              <a:solidFill>
                <a:srgbClr val="04617B"/>
              </a:solidFill>
              <a:ea typeface="+mj-ea"/>
              <a:cs typeface="+mj-cs"/>
            </a:endParaRPr>
          </a:p>
          <a:p>
            <a:r>
              <a:rPr lang="hr-HR" sz="2800" b="1" dirty="0" smtClean="0">
                <a:ea typeface="+mj-ea"/>
                <a:cs typeface="+mj-cs"/>
              </a:rPr>
              <a:t>Project </a:t>
            </a:r>
            <a:r>
              <a:rPr lang="hr-HR" sz="2800" b="1" dirty="0" err="1" smtClean="0">
                <a:ea typeface="+mj-ea"/>
                <a:cs typeface="+mj-cs"/>
              </a:rPr>
              <a:t>report</a:t>
            </a:r>
            <a:r>
              <a:rPr lang="hr-HR" sz="2800" b="1" dirty="0" smtClean="0">
                <a:ea typeface="+mj-ea"/>
                <a:cs typeface="+mj-cs"/>
              </a:rPr>
              <a:t> </a:t>
            </a:r>
            <a:r>
              <a:rPr lang="hr-HR" sz="2800" b="1" dirty="0" err="1" smtClean="0">
                <a:ea typeface="+mj-ea"/>
                <a:cs typeface="+mj-cs"/>
              </a:rPr>
              <a:t>final</a:t>
            </a:r>
            <a:r>
              <a:rPr lang="hr-HR" sz="2800" b="1" dirty="0" smtClean="0">
                <a:ea typeface="+mj-ea"/>
                <a:cs typeface="+mj-cs"/>
              </a:rPr>
              <a:t> </a:t>
            </a:r>
            <a:r>
              <a:rPr lang="hr-HR" sz="2800" b="1" dirty="0" err="1" smtClean="0">
                <a:ea typeface="+mj-ea"/>
                <a:cs typeface="+mj-cs"/>
              </a:rPr>
              <a:t>draft</a:t>
            </a:r>
            <a:r>
              <a:rPr lang="hr-HR" sz="2800" b="1" dirty="0" smtClean="0">
                <a:ea typeface="+mj-ea"/>
                <a:cs typeface="+mj-cs"/>
              </a:rPr>
              <a:t> </a:t>
            </a:r>
            <a:r>
              <a:rPr lang="hr-HR" sz="2800" b="1" dirty="0" err="1" smtClean="0">
                <a:ea typeface="+mj-ea"/>
                <a:cs typeface="+mj-cs"/>
              </a:rPr>
              <a:t>deadline</a:t>
            </a:r>
            <a:endParaRPr lang="hr-HR" sz="2800" b="1" dirty="0" smtClean="0">
              <a:ea typeface="+mj-ea"/>
              <a:cs typeface="+mj-cs"/>
            </a:endParaRPr>
          </a:p>
          <a:p>
            <a:pPr marL="0" indent="0">
              <a:buNone/>
            </a:pPr>
            <a:endParaRPr lang="hr-HR" sz="3600" i="1" dirty="0"/>
          </a:p>
        </p:txBody>
      </p:sp>
    </p:spTree>
    <p:extLst>
      <p:ext uri="{BB962C8B-B14F-4D97-AF65-F5344CB8AC3E}">
        <p14:creationId xmlns:p14="http://schemas.microsoft.com/office/powerpoint/2010/main" val="337838726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764704"/>
            <a:ext cx="8229600" cy="1212744"/>
          </a:xfrm>
        </p:spPr>
        <p:txBody>
          <a:bodyPr>
            <a:noAutofit/>
          </a:bodyPr>
          <a:lstStyle/>
          <a:p>
            <a:pPr algn="ctr"/>
            <a:r>
              <a:rPr lang="hr-HR" sz="4000" b="1" dirty="0">
                <a:latin typeface="+mn-lt"/>
              </a:rPr>
              <a:t>WHAT IS THE PERSONAL PROJECT?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/>
              <a:t>an independent, individual project that you have to complete in </a:t>
            </a:r>
            <a:r>
              <a:rPr lang="en-GB" sz="2800" dirty="0" smtClean="0"/>
              <a:t>MYP5</a:t>
            </a:r>
            <a:endParaRPr lang="hr-HR" sz="2800" dirty="0" smtClean="0"/>
          </a:p>
          <a:p>
            <a:r>
              <a:rPr lang="hr-HR" sz="2800" dirty="0" err="1" smtClean="0">
                <a:latin typeface="+mn-lt"/>
              </a:rPr>
              <a:t>should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be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based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around</a:t>
            </a:r>
            <a:r>
              <a:rPr lang="hr-HR" sz="2800" dirty="0" smtClean="0">
                <a:latin typeface="+mn-lt"/>
              </a:rPr>
              <a:t> the </a:t>
            </a:r>
            <a:r>
              <a:rPr lang="hr-HR" sz="2800" dirty="0" err="1" smtClean="0">
                <a:latin typeface="+mn-lt"/>
              </a:rPr>
              <a:t>topic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that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motivates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you</a:t>
            </a:r>
            <a:r>
              <a:rPr lang="hr-HR" sz="2800" dirty="0" smtClean="0">
                <a:latin typeface="+mn-lt"/>
              </a:rPr>
              <a:t>  </a:t>
            </a:r>
            <a:r>
              <a:rPr lang="hr-HR" sz="2800" dirty="0" err="1" smtClean="0">
                <a:latin typeface="+mn-lt"/>
              </a:rPr>
              <a:t>and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be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highly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b="1" dirty="0" smtClean="0">
                <a:latin typeface="+mn-lt"/>
              </a:rPr>
              <a:t>PERSONAL</a:t>
            </a:r>
          </a:p>
          <a:p>
            <a:r>
              <a:rPr lang="hr-HR" sz="2800" dirty="0" err="1" smtClean="0">
                <a:latin typeface="+mn-lt"/>
              </a:rPr>
              <a:t>should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reflect</a:t>
            </a:r>
            <a:r>
              <a:rPr lang="hr-HR" sz="2800" dirty="0" smtClean="0">
                <a:latin typeface="+mn-lt"/>
              </a:rPr>
              <a:t> the </a:t>
            </a:r>
            <a:r>
              <a:rPr lang="hr-HR" sz="2800" b="1" dirty="0" err="1" smtClean="0">
                <a:latin typeface="+mn-lt"/>
              </a:rPr>
              <a:t>development</a:t>
            </a:r>
            <a:r>
              <a:rPr lang="hr-HR" sz="2800" b="1" dirty="0" smtClean="0">
                <a:latin typeface="+mn-lt"/>
              </a:rPr>
              <a:t> of </a:t>
            </a:r>
            <a:r>
              <a:rPr lang="en-US" sz="2800" b="1" dirty="0" smtClean="0">
                <a:latin typeface="+mn-lt"/>
              </a:rPr>
              <a:t>the ATL skills, </a:t>
            </a:r>
            <a:r>
              <a:rPr lang="en-US" sz="2800" dirty="0" smtClean="0">
                <a:latin typeface="+mn-lt"/>
              </a:rPr>
              <a:t>attitudes and knowledge acquired in the MYP</a:t>
            </a:r>
            <a:endParaRPr lang="hr-HR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should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result</a:t>
            </a:r>
            <a:r>
              <a:rPr lang="hr-HR" sz="2800" dirty="0" smtClean="0">
                <a:latin typeface="+mn-lt"/>
              </a:rPr>
              <a:t> in </a:t>
            </a:r>
            <a:r>
              <a:rPr lang="en-US" sz="2800" b="1" u="sng" dirty="0" smtClean="0">
                <a:latin typeface="+mn-lt"/>
              </a:rPr>
              <a:t>responsible action </a:t>
            </a:r>
            <a:r>
              <a:rPr lang="en-US" sz="2800" dirty="0" smtClean="0">
                <a:latin typeface="+mn-lt"/>
              </a:rPr>
              <a:t>through, or as a result of learning</a:t>
            </a:r>
            <a:endParaRPr lang="hr-HR" sz="2800" dirty="0" smtClean="0">
              <a:latin typeface="+mn-lt"/>
            </a:endParaRPr>
          </a:p>
          <a:p>
            <a:r>
              <a:rPr lang="en-US" sz="2800" dirty="0">
                <a:latin typeface="+mn-lt"/>
              </a:rPr>
              <a:t>IB requirement for all MYP students in year 5 </a:t>
            </a:r>
          </a:p>
          <a:p>
            <a:endParaRPr lang="hr-HR" sz="2800" dirty="0" smtClean="0">
              <a:latin typeface="+mn-lt"/>
            </a:endParaRPr>
          </a:p>
          <a:p>
            <a:pPr marL="0" indent="0">
              <a:buNone/>
            </a:pPr>
            <a:endParaRPr lang="hr-HR" dirty="0">
              <a:latin typeface="+mn-lt"/>
            </a:endParaRPr>
          </a:p>
          <a:p>
            <a:endParaRPr lang="hr-H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32728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effectLst/>
                <a:latin typeface="+mn-lt"/>
              </a:rPr>
              <a:t/>
            </a:r>
            <a:br>
              <a:rPr lang="hr-HR" b="1" dirty="0" smtClean="0">
                <a:effectLst/>
                <a:latin typeface="+mn-lt"/>
              </a:rPr>
            </a:br>
            <a:r>
              <a:rPr lang="hr-HR" b="1" dirty="0" smtClean="0">
                <a:effectLst/>
                <a:latin typeface="+mn-lt"/>
              </a:rPr>
              <a:t>PP festival,    </a:t>
            </a:r>
            <a:r>
              <a:rPr lang="hr-HR" b="1" dirty="0" err="1" smtClean="0">
                <a:effectLst/>
                <a:latin typeface="+mn-lt"/>
              </a:rPr>
              <a:t>March</a:t>
            </a:r>
            <a:r>
              <a:rPr lang="hr-HR" b="1" dirty="0" smtClean="0">
                <a:effectLst/>
                <a:latin typeface="+mn-lt"/>
              </a:rPr>
              <a:t> ,2017</a:t>
            </a:r>
            <a:br>
              <a:rPr lang="hr-HR" b="1" dirty="0" smtClean="0">
                <a:effectLst/>
                <a:latin typeface="+mn-lt"/>
              </a:rPr>
            </a:br>
            <a:r>
              <a:rPr lang="hr-HR" b="1" dirty="0" smtClean="0">
                <a:effectLst/>
                <a:latin typeface="+mn-lt"/>
              </a:rPr>
              <a:t> </a:t>
            </a:r>
            <a:endParaRPr lang="hr-HR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err="1">
                <a:effectLst/>
                <a:latin typeface="+mn-lt"/>
              </a:rPr>
              <a:t>Presentation</a:t>
            </a:r>
            <a:r>
              <a:rPr lang="hr-HR" dirty="0">
                <a:effectLst/>
                <a:latin typeface="+mn-lt"/>
              </a:rPr>
              <a:t> /</a:t>
            </a:r>
            <a:r>
              <a:rPr lang="hr-HR" dirty="0" err="1">
                <a:effectLst/>
                <a:latin typeface="+mn-lt"/>
              </a:rPr>
              <a:t>exhibition</a:t>
            </a:r>
            <a:r>
              <a:rPr lang="hr-HR" dirty="0">
                <a:effectLst/>
                <a:latin typeface="+mn-lt"/>
              </a:rPr>
              <a:t>/</a:t>
            </a:r>
            <a:r>
              <a:rPr lang="hr-HR" dirty="0" err="1">
                <a:effectLst/>
                <a:latin typeface="+mn-lt"/>
              </a:rPr>
              <a:t>showcase</a:t>
            </a:r>
            <a:r>
              <a:rPr lang="hr-HR" dirty="0">
                <a:effectLst/>
                <a:latin typeface="+mn-lt"/>
              </a:rPr>
              <a:t> </a:t>
            </a:r>
            <a:endParaRPr lang="hr-HR" dirty="0" smtClean="0">
              <a:effectLst/>
              <a:latin typeface="+mn-lt"/>
            </a:endParaRPr>
          </a:p>
          <a:p>
            <a:pPr marL="0" lvl="0" indent="0">
              <a:buNone/>
            </a:pPr>
            <a:r>
              <a:rPr lang="hr-HR" dirty="0" smtClean="0">
                <a:effectLst/>
                <a:latin typeface="+mn-lt"/>
              </a:rPr>
              <a:t>    of </a:t>
            </a:r>
            <a:r>
              <a:rPr lang="hr-HR" dirty="0">
                <a:effectLst/>
                <a:latin typeface="+mn-lt"/>
              </a:rPr>
              <a:t>all </a:t>
            </a:r>
            <a:r>
              <a:rPr lang="hr-HR" dirty="0" err="1">
                <a:effectLst/>
                <a:latin typeface="+mn-lt"/>
              </a:rPr>
              <a:t>PPs</a:t>
            </a:r>
            <a:r>
              <a:rPr lang="hr-HR" dirty="0">
                <a:effectLst/>
                <a:latin typeface="+mn-lt"/>
              </a:rPr>
              <a:t> at </a:t>
            </a:r>
            <a:r>
              <a:rPr lang="hr-HR" dirty="0" err="1">
                <a:effectLst/>
                <a:latin typeface="+mn-lt"/>
              </a:rPr>
              <a:t>the</a:t>
            </a:r>
            <a:r>
              <a:rPr lang="hr-HR" dirty="0">
                <a:effectLst/>
                <a:latin typeface="+mn-lt"/>
              </a:rPr>
              <a:t> </a:t>
            </a:r>
            <a:r>
              <a:rPr lang="hr-HR" dirty="0" err="1">
                <a:effectLst/>
                <a:latin typeface="+mn-lt"/>
              </a:rPr>
              <a:t>School</a:t>
            </a:r>
            <a:r>
              <a:rPr lang="hr-HR" dirty="0">
                <a:effectLst/>
                <a:latin typeface="+mn-lt"/>
              </a:rPr>
              <a:t> </a:t>
            </a:r>
            <a:r>
              <a:rPr lang="hr-HR" dirty="0" err="1">
                <a:effectLst/>
                <a:latin typeface="+mn-lt"/>
              </a:rPr>
              <a:t>day</a:t>
            </a:r>
            <a:r>
              <a:rPr lang="hr-HR" dirty="0">
                <a:effectLst/>
                <a:latin typeface="+mn-lt"/>
              </a:rPr>
              <a:t> </a:t>
            </a:r>
            <a:r>
              <a:rPr lang="hr-HR" dirty="0" smtClean="0">
                <a:effectLst/>
                <a:latin typeface="+mn-lt"/>
              </a:rPr>
              <a:t>festival</a:t>
            </a:r>
          </a:p>
          <a:p>
            <a:pPr lvl="0"/>
            <a:endParaRPr lang="hr-HR" dirty="0">
              <a:effectLst/>
              <a:latin typeface="+mn-lt"/>
            </a:endParaRPr>
          </a:p>
          <a:p>
            <a:r>
              <a:rPr lang="hr-HR" dirty="0" err="1" smtClean="0">
                <a:latin typeface="+mn-lt"/>
              </a:rPr>
              <a:t>Parents</a:t>
            </a:r>
            <a:r>
              <a:rPr lang="hr-HR" dirty="0" smtClean="0">
                <a:latin typeface="+mn-lt"/>
              </a:rPr>
              <a:t>, MYP4 </a:t>
            </a:r>
            <a:r>
              <a:rPr lang="hr-HR" dirty="0" err="1" smtClean="0">
                <a:latin typeface="+mn-lt"/>
              </a:rPr>
              <a:t>students</a:t>
            </a:r>
            <a:r>
              <a:rPr lang="hr-HR" dirty="0" smtClean="0">
                <a:latin typeface="+mn-lt"/>
              </a:rPr>
              <a:t>,</a:t>
            </a:r>
            <a:r>
              <a:rPr lang="hr-HR" dirty="0" err="1" smtClean="0">
                <a:latin typeface="+mn-lt"/>
              </a:rPr>
              <a:t>other</a:t>
            </a:r>
            <a:r>
              <a:rPr lang="hr-HR" dirty="0" smtClean="0">
                <a:latin typeface="+mn-lt"/>
              </a:rPr>
              <a:t> </a:t>
            </a:r>
            <a:r>
              <a:rPr lang="hr-HR" dirty="0" err="1" smtClean="0">
                <a:latin typeface="+mn-lt"/>
              </a:rPr>
              <a:t>teachers</a:t>
            </a:r>
            <a:r>
              <a:rPr lang="hr-HR" dirty="0" smtClean="0">
                <a:latin typeface="+mn-lt"/>
              </a:rPr>
              <a:t> are all </a:t>
            </a:r>
            <a:r>
              <a:rPr lang="hr-HR" dirty="0" err="1" smtClean="0">
                <a:latin typeface="+mn-lt"/>
              </a:rPr>
              <a:t>invited</a:t>
            </a:r>
            <a:r>
              <a:rPr lang="hr-HR" dirty="0" smtClean="0">
                <a:latin typeface="+mn-lt"/>
              </a:rPr>
              <a:t> </a:t>
            </a:r>
            <a:endParaRPr lang="hr-HR" dirty="0">
              <a:latin typeface="+mn-lt"/>
            </a:endParaRPr>
          </a:p>
        </p:txBody>
      </p:sp>
      <p:pic>
        <p:nvPicPr>
          <p:cNvPr id="5123" name="Picture 3" descr="C:\Users\dkos\AppData\Local\Microsoft\Windows\Temporary Internet Files\Content.IE5\DXEKRD80\presentation-boy-color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813" y="1196752"/>
            <a:ext cx="2213865" cy="196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37650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dirty="0"/>
              <a:t>DOs and DON'Ts by experienced MYP 5 students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96752"/>
            <a:ext cx="4248472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340768"/>
            <a:ext cx="4536504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44024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33375"/>
            <a:ext cx="8229600" cy="1384300"/>
          </a:xfrm>
        </p:spPr>
        <p:txBody>
          <a:bodyPr/>
          <a:lstStyle/>
          <a:p>
            <a:r>
              <a:rPr lang="hr-HR" dirty="0" smtClean="0">
                <a:latin typeface="+mn-lt"/>
              </a:rPr>
              <a:t>     KEEPING  </a:t>
            </a:r>
            <a:endParaRPr lang="en-US" dirty="0">
              <a:latin typeface="+mn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hr-HR" sz="2800" dirty="0" smtClean="0">
              <a:latin typeface="+mn-lt"/>
            </a:endParaRPr>
          </a:p>
          <a:p>
            <a:pPr algn="ctr">
              <a:lnSpc>
                <a:spcPct val="90000"/>
              </a:lnSpc>
            </a:pPr>
            <a:r>
              <a:rPr lang="hr-HR" sz="2800" dirty="0" smtClean="0">
                <a:latin typeface="+mn-lt"/>
              </a:rPr>
              <a:t>IF YOU </a:t>
            </a:r>
            <a:r>
              <a:rPr lang="hr-HR" sz="2800" dirty="0">
                <a:latin typeface="+mn-lt"/>
              </a:rPr>
              <a:t>FAIL TO FOLLOW/ KEEP THE DEADLINES THERE WILL BE POINTS TAKEN OFF THE </a:t>
            </a:r>
            <a:r>
              <a:rPr lang="hr-HR" sz="2800" dirty="0" smtClean="0">
                <a:latin typeface="+mn-lt"/>
              </a:rPr>
              <a:t>PP</a:t>
            </a:r>
            <a:endParaRPr lang="hr-HR" sz="2800" dirty="0">
              <a:latin typeface="+mn-lt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hr-HR" sz="3600" b="1" dirty="0">
                <a:latin typeface="+mn-lt"/>
              </a:rPr>
              <a:t>NO PERSONAL PROJECT </a:t>
            </a:r>
            <a:endParaRPr lang="hr-HR" sz="3600" b="1" dirty="0" smtClean="0">
              <a:latin typeface="+mn-lt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hr-HR" sz="3600" b="1" dirty="0" smtClean="0">
                <a:latin typeface="+mn-lt"/>
              </a:rPr>
              <a:t>( </a:t>
            </a:r>
            <a:r>
              <a:rPr lang="hr-HR" sz="3600" b="1" dirty="0">
                <a:latin typeface="+mn-lt"/>
              </a:rPr>
              <a:t>FINAL DRAFT) WILL BE ACCEPTED </a:t>
            </a:r>
            <a:r>
              <a:rPr lang="hr-HR" sz="3600" b="1" u="sng" dirty="0">
                <a:latin typeface="+mn-lt"/>
              </a:rPr>
              <a:t>AFTER</a:t>
            </a:r>
            <a:r>
              <a:rPr lang="hr-HR" sz="3600" b="1" dirty="0">
                <a:latin typeface="+mn-lt"/>
              </a:rPr>
              <a:t> THE DETERMINED DEADLINE !!!!!!!!</a:t>
            </a:r>
            <a:endParaRPr lang="en-US" sz="3600" b="1" dirty="0">
              <a:latin typeface="+mn-lt"/>
            </a:endParaRPr>
          </a:p>
        </p:txBody>
      </p:sp>
      <p:pic>
        <p:nvPicPr>
          <p:cNvPr id="7171" name="Picture 3" descr="C:\Users\dkos\AppData\Local\Microsoft\Windows\Temporary Internet Files\Content.IE5\08QF8B6S\Deadline-clock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95982"/>
            <a:ext cx="2808311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191541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72784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>THANK </a:t>
            </a:r>
            <a:r>
              <a:rPr lang="hr-HR" dirty="0" smtClean="0"/>
              <a:t>YOU </a:t>
            </a:r>
            <a:br>
              <a:rPr lang="hr-HR" dirty="0" smtClean="0"/>
            </a:br>
            <a:r>
              <a:rPr lang="hr-HR" dirty="0" smtClean="0"/>
              <a:t>FOR LISTENING </a:t>
            </a:r>
            <a:r>
              <a:rPr lang="hr-HR" dirty="0" smtClean="0"/>
              <a:t>!!!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b="1" dirty="0" smtClean="0"/>
          </a:p>
          <a:p>
            <a:endParaRPr lang="hr-HR" b="1" dirty="0"/>
          </a:p>
          <a:p>
            <a:pPr marL="0" indent="0">
              <a:buNone/>
            </a:pPr>
            <a:endParaRPr lang="hr-HR" sz="2400" b="1" dirty="0" smtClean="0">
              <a:latin typeface="+mj-lt"/>
            </a:endParaRPr>
          </a:p>
          <a:p>
            <a:pPr marL="0" indent="0">
              <a:buNone/>
            </a:pPr>
            <a:endParaRPr lang="hr-HR" sz="2400" b="1" dirty="0">
              <a:latin typeface="+mj-lt"/>
            </a:endParaRPr>
          </a:p>
          <a:p>
            <a:pPr marL="0" indent="0">
              <a:buNone/>
            </a:pPr>
            <a:r>
              <a:rPr lang="en-GB" sz="2400" b="1" dirty="0" smtClean="0">
                <a:latin typeface="+mj-lt"/>
              </a:rPr>
              <a:t>Acknowledgement :</a:t>
            </a:r>
            <a:r>
              <a:rPr lang="hr-HR" sz="2400" b="1" dirty="0" smtClean="0">
                <a:latin typeface="+mj-lt"/>
              </a:rPr>
              <a:t> </a:t>
            </a:r>
            <a:r>
              <a:rPr lang="hr-HR" sz="2400" dirty="0" err="1" smtClean="0">
                <a:latin typeface="+mj-lt"/>
              </a:rPr>
              <a:t>This</a:t>
            </a:r>
            <a:r>
              <a:rPr lang="en-GB" sz="2400" dirty="0" smtClean="0">
                <a:latin typeface="+mj-lt"/>
              </a:rPr>
              <a:t> </a:t>
            </a:r>
            <a:r>
              <a:rPr lang="hr-HR" sz="2400" dirty="0" smtClean="0">
                <a:latin typeface="+mj-lt"/>
              </a:rPr>
              <a:t>PPT </a:t>
            </a:r>
            <a:r>
              <a:rPr lang="en-GB" sz="2400" dirty="0" smtClean="0">
                <a:latin typeface="+mj-lt"/>
              </a:rPr>
              <a:t>is </a:t>
            </a:r>
            <a:r>
              <a:rPr lang="en-GB" sz="2400" dirty="0">
                <a:latin typeface="+mj-lt"/>
              </a:rPr>
              <a:t>adapted from the new IB Projects guide for use from May 2016, previously published PP guides  </a:t>
            </a:r>
            <a:r>
              <a:rPr lang="hr-HR" sz="2400" dirty="0" err="1" smtClean="0">
                <a:latin typeface="+mj-lt"/>
              </a:rPr>
              <a:t>and</a:t>
            </a:r>
            <a:r>
              <a:rPr lang="hr-HR" sz="2400" dirty="0" smtClean="0">
                <a:latin typeface="+mj-lt"/>
              </a:rPr>
              <a:t> </a:t>
            </a:r>
            <a:r>
              <a:rPr lang="hr-HR" sz="2400" dirty="0" err="1" smtClean="0">
                <a:latin typeface="+mj-lt"/>
              </a:rPr>
              <a:t>PPTs</a:t>
            </a:r>
            <a:r>
              <a:rPr lang="hr-HR" sz="2400" dirty="0" smtClean="0">
                <a:latin typeface="+mj-lt"/>
              </a:rPr>
              <a:t> </a:t>
            </a:r>
            <a:r>
              <a:rPr lang="en-GB" sz="2400" dirty="0" smtClean="0">
                <a:latin typeface="+mj-lt"/>
              </a:rPr>
              <a:t>of </a:t>
            </a:r>
            <a:r>
              <a:rPr lang="en-GB" sz="2400" dirty="0">
                <a:latin typeface="+mj-lt"/>
              </a:rPr>
              <a:t>XV. </a:t>
            </a:r>
            <a:r>
              <a:rPr lang="en-GB" sz="2400" dirty="0" err="1">
                <a:latin typeface="+mj-lt"/>
              </a:rPr>
              <a:t>gimnazija</a:t>
            </a:r>
            <a:r>
              <a:rPr lang="en-GB" sz="2400" dirty="0" smtClean="0">
                <a:latin typeface="+mj-lt"/>
              </a:rPr>
              <a:t>, and </a:t>
            </a:r>
            <a:r>
              <a:rPr lang="en-GB" sz="2400" dirty="0">
                <a:latin typeface="+mj-lt"/>
              </a:rPr>
              <a:t>contributions from MYP5 students of XV. </a:t>
            </a:r>
            <a:r>
              <a:rPr lang="en-GB" sz="2400" dirty="0" err="1" smtClean="0">
                <a:latin typeface="+mj-lt"/>
              </a:rPr>
              <a:t>gimnazija</a:t>
            </a:r>
            <a:endParaRPr lang="en-GB" sz="2400" dirty="0"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773611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6712"/>
            <a:ext cx="83058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>
                <a:latin typeface="+mn-lt"/>
              </a:rPr>
              <a:t>WHAT DOES THE PP INCLUDE?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916113"/>
            <a:ext cx="8229600" cy="41148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hr-HR" dirty="0">
              <a:latin typeface="+mn-lt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hr-HR" dirty="0">
              <a:latin typeface="+mn-lt"/>
            </a:endParaRPr>
          </a:p>
          <a:p>
            <a:pPr algn="ctr">
              <a:lnSpc>
                <a:spcPct val="90000"/>
              </a:lnSpc>
            </a:pPr>
            <a:r>
              <a:rPr lang="hr-HR" dirty="0"/>
              <a:t>A </a:t>
            </a:r>
            <a:r>
              <a:rPr lang="hr-HR" dirty="0" err="1"/>
              <a:t>detailed</a:t>
            </a:r>
            <a:r>
              <a:rPr lang="hr-HR" dirty="0"/>
              <a:t> </a:t>
            </a:r>
            <a:r>
              <a:rPr lang="hr-HR" dirty="0" err="1"/>
              <a:t>report</a:t>
            </a:r>
            <a:r>
              <a:rPr lang="hr-HR" dirty="0"/>
              <a:t> </a:t>
            </a:r>
            <a:endParaRPr lang="hr-HR" dirty="0" smtClean="0"/>
          </a:p>
          <a:p>
            <a:pPr algn="ctr">
              <a:lnSpc>
                <a:spcPct val="90000"/>
              </a:lnSpc>
            </a:pPr>
            <a:endParaRPr lang="hr-HR" dirty="0"/>
          </a:p>
          <a:p>
            <a:pPr algn="ctr">
              <a:lnSpc>
                <a:spcPct val="90000"/>
              </a:lnSpc>
            </a:pPr>
            <a:r>
              <a:rPr lang="hr-HR" dirty="0" err="1" smtClean="0">
                <a:latin typeface="+mn-lt"/>
              </a:rPr>
              <a:t>An</a:t>
            </a:r>
            <a:r>
              <a:rPr lang="hr-HR" dirty="0" smtClean="0">
                <a:latin typeface="+mn-lt"/>
              </a:rPr>
              <a:t> </a:t>
            </a:r>
            <a:r>
              <a:rPr lang="hr-HR" dirty="0" err="1">
                <a:latin typeface="+mn-lt"/>
              </a:rPr>
              <a:t>outcome</a:t>
            </a:r>
            <a:r>
              <a:rPr lang="hr-HR" dirty="0">
                <a:latin typeface="+mn-lt"/>
              </a:rPr>
              <a:t> or </a:t>
            </a:r>
            <a:r>
              <a:rPr lang="hr-HR" dirty="0" err="1">
                <a:latin typeface="+mn-lt"/>
              </a:rPr>
              <a:t>product</a:t>
            </a:r>
            <a:endParaRPr lang="hr-HR" dirty="0">
              <a:latin typeface="+mn-lt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hr-HR" dirty="0">
              <a:latin typeface="+mn-lt"/>
            </a:endParaRPr>
          </a:p>
          <a:p>
            <a:pPr lvl="0" algn="ctr">
              <a:lnSpc>
                <a:spcPct val="90000"/>
              </a:lnSpc>
              <a:buClr>
                <a:srgbClr val="0BD0D9"/>
              </a:buClr>
            </a:pPr>
            <a:r>
              <a:rPr lang="hr-HR" dirty="0" smtClean="0">
                <a:solidFill>
                  <a:prstClr val="black"/>
                </a:solidFill>
              </a:rPr>
              <a:t>A </a:t>
            </a:r>
            <a:r>
              <a:rPr lang="hr-HR" dirty="0" err="1">
                <a:solidFill>
                  <a:prstClr val="black"/>
                </a:solidFill>
              </a:rPr>
              <a:t>process</a:t>
            </a:r>
            <a:r>
              <a:rPr lang="hr-HR" dirty="0">
                <a:solidFill>
                  <a:prstClr val="black"/>
                </a:solidFill>
              </a:rPr>
              <a:t> </a:t>
            </a:r>
            <a:r>
              <a:rPr lang="hr-HR" dirty="0" err="1">
                <a:solidFill>
                  <a:prstClr val="black"/>
                </a:solidFill>
              </a:rPr>
              <a:t>journal</a:t>
            </a:r>
            <a:r>
              <a:rPr lang="hr-HR" dirty="0">
                <a:solidFill>
                  <a:prstClr val="black"/>
                </a:solidFill>
              </a:rPr>
              <a:t>  </a:t>
            </a:r>
          </a:p>
          <a:p>
            <a:pPr>
              <a:lnSpc>
                <a:spcPct val="90000"/>
              </a:lnSpc>
              <a:buFontTx/>
              <a:buNone/>
            </a:pPr>
            <a:endParaRPr lang="hr-HR" dirty="0">
              <a:latin typeface="+mn-lt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r-HR" dirty="0">
              <a:latin typeface="+mn-lt"/>
            </a:endParaRPr>
          </a:p>
          <a:p>
            <a:pPr>
              <a:lnSpc>
                <a:spcPct val="90000"/>
              </a:lnSpc>
            </a:pPr>
            <a:endParaRPr lang="hr-HR" dirty="0">
              <a:latin typeface="+mn-lt"/>
            </a:endParaRPr>
          </a:p>
        </p:txBody>
      </p:sp>
      <p:pic>
        <p:nvPicPr>
          <p:cNvPr id="2050" name="Picture 2" descr="C:\Users\dkos\AppData\Local\Microsoft\Windows\Temporary Internet Files\Content.IE5\G8HO6K0J\Journal[2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7" y="3951348"/>
            <a:ext cx="1152373" cy="1476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894429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4704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hr-HR" sz="4000" b="1" dirty="0">
                <a:latin typeface="+mn-lt"/>
              </a:rPr>
              <a:t/>
            </a:r>
            <a:br>
              <a:rPr lang="hr-HR" sz="4000" b="1" dirty="0">
                <a:latin typeface="+mn-lt"/>
              </a:rPr>
            </a:br>
            <a:r>
              <a:rPr lang="hr-HR" sz="4000" b="1" dirty="0">
                <a:latin typeface="+mn-lt"/>
              </a:rPr>
              <a:t>A PRODUCT OR OUTCOME </a:t>
            </a:r>
            <a:endParaRPr lang="en-US" sz="4000" b="1" dirty="0">
              <a:latin typeface="+mn-lt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495984" y="1628800"/>
            <a:ext cx="8229600" cy="471884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hr-HR" sz="2400" dirty="0" err="1">
                <a:latin typeface="+mn-lt"/>
              </a:rPr>
              <a:t>an</a:t>
            </a:r>
            <a:r>
              <a:rPr lang="hr-HR" sz="2400" dirty="0">
                <a:latin typeface="+mn-lt"/>
              </a:rPr>
              <a:t> original work of </a:t>
            </a:r>
            <a:r>
              <a:rPr lang="hr-HR" sz="2400" dirty="0" err="1" smtClean="0">
                <a:latin typeface="+mn-lt"/>
              </a:rPr>
              <a:t>art</a:t>
            </a:r>
            <a:r>
              <a:rPr lang="hr-HR" sz="2400" dirty="0" smtClean="0">
                <a:latin typeface="+mn-lt"/>
              </a:rPr>
              <a:t> -</a:t>
            </a:r>
            <a:r>
              <a:rPr lang="hr-HR" sz="2400" dirty="0" err="1">
                <a:latin typeface="+mn-lt"/>
              </a:rPr>
              <a:t>piece</a:t>
            </a:r>
            <a:r>
              <a:rPr lang="hr-HR" sz="2400" dirty="0">
                <a:latin typeface="+mn-lt"/>
              </a:rPr>
              <a:t> of </a:t>
            </a:r>
            <a:r>
              <a:rPr lang="hr-HR" sz="2400" dirty="0" err="1">
                <a:latin typeface="+mn-lt"/>
              </a:rPr>
              <a:t>creative</a:t>
            </a:r>
            <a:r>
              <a:rPr lang="hr-HR" sz="2400" dirty="0">
                <a:latin typeface="+mn-lt"/>
              </a:rPr>
              <a:t> </a:t>
            </a:r>
            <a:r>
              <a:rPr lang="hr-HR" sz="2400" dirty="0" err="1" smtClean="0">
                <a:latin typeface="+mn-lt"/>
              </a:rPr>
              <a:t>writing</a:t>
            </a:r>
            <a:r>
              <a:rPr lang="hr-HR" sz="2400" dirty="0">
                <a:latin typeface="+mn-lt"/>
              </a:rPr>
              <a:t>, </a:t>
            </a:r>
            <a:r>
              <a:rPr lang="hr-HR" sz="2400" dirty="0" smtClean="0">
                <a:latin typeface="+mn-lt"/>
              </a:rPr>
              <a:t>a song </a:t>
            </a:r>
          </a:p>
          <a:p>
            <a:pPr>
              <a:lnSpc>
                <a:spcPct val="80000"/>
              </a:lnSpc>
            </a:pPr>
            <a:r>
              <a:rPr lang="hr-HR" sz="2400" dirty="0" smtClean="0">
                <a:latin typeface="+mn-lt"/>
              </a:rPr>
              <a:t>a </a:t>
            </a:r>
            <a:r>
              <a:rPr lang="hr-HR" sz="2400" dirty="0" err="1" smtClean="0">
                <a:latin typeface="+mn-lt"/>
              </a:rPr>
              <a:t>sculpture</a:t>
            </a:r>
            <a:r>
              <a:rPr lang="hr-HR" sz="2400" dirty="0"/>
              <a:t> </a:t>
            </a:r>
            <a:r>
              <a:rPr lang="hr-HR" sz="2400" dirty="0" smtClean="0"/>
              <a:t> </a:t>
            </a:r>
            <a:endParaRPr lang="hr-HR" sz="2400" dirty="0" smtClean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hr-HR" sz="2400" dirty="0" smtClean="0">
                <a:latin typeface="+mn-lt"/>
              </a:rPr>
              <a:t>a </a:t>
            </a:r>
            <a:r>
              <a:rPr lang="hr-HR" sz="2400" dirty="0">
                <a:latin typeface="+mn-lt"/>
              </a:rPr>
              <a:t>model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latin typeface="+mn-lt"/>
              </a:rPr>
              <a:t>a business </a:t>
            </a:r>
            <a:r>
              <a:rPr lang="hr-HR" sz="2400" dirty="0" smtClean="0">
                <a:latin typeface="+mn-lt"/>
              </a:rPr>
              <a:t>plan </a:t>
            </a:r>
            <a:r>
              <a:rPr lang="hr-HR" sz="2400" dirty="0" err="1" smtClean="0">
                <a:latin typeface="+mn-lt"/>
              </a:rPr>
              <a:t>e.g</a:t>
            </a:r>
            <a:r>
              <a:rPr lang="hr-HR" sz="2400" dirty="0" smtClean="0">
                <a:latin typeface="+mn-lt"/>
              </a:rPr>
              <a:t>. </a:t>
            </a:r>
            <a:r>
              <a:rPr lang="hr-HR" sz="2400" b="1" dirty="0" err="1" smtClean="0">
                <a:solidFill>
                  <a:schemeClr val="accent1"/>
                </a:solidFill>
              </a:rPr>
              <a:t>How</a:t>
            </a:r>
            <a:r>
              <a:rPr lang="hr-HR" sz="2400" b="1" dirty="0" smtClean="0">
                <a:solidFill>
                  <a:schemeClr val="accent1"/>
                </a:solidFill>
              </a:rPr>
              <a:t> to </a:t>
            </a:r>
            <a:r>
              <a:rPr lang="hr-HR" sz="2400" b="1" dirty="0" err="1" smtClean="0">
                <a:solidFill>
                  <a:schemeClr val="accent1"/>
                </a:solidFill>
              </a:rPr>
              <a:t>help</a:t>
            </a:r>
            <a:r>
              <a:rPr lang="hr-HR" sz="2400" b="1" dirty="0" smtClean="0">
                <a:solidFill>
                  <a:schemeClr val="accent1"/>
                </a:solidFill>
              </a:rPr>
              <a:t> Croatia </a:t>
            </a:r>
            <a:r>
              <a:rPr lang="hr-HR" sz="2400" b="1" dirty="0" err="1" smtClean="0">
                <a:solidFill>
                  <a:schemeClr val="accent1"/>
                </a:solidFill>
              </a:rPr>
              <a:t>get</a:t>
            </a:r>
            <a:r>
              <a:rPr lang="hr-HR" sz="2400" b="1" dirty="0" smtClean="0">
                <a:solidFill>
                  <a:schemeClr val="accent1"/>
                </a:solidFill>
              </a:rPr>
              <a:t> </a:t>
            </a:r>
            <a:r>
              <a:rPr lang="hr-HR" sz="2400" b="1" dirty="0" err="1" smtClean="0">
                <a:solidFill>
                  <a:schemeClr val="accent1"/>
                </a:solidFill>
              </a:rPr>
              <a:t>out</a:t>
            </a:r>
            <a:r>
              <a:rPr lang="hr-HR" sz="2400" b="1" dirty="0" smtClean="0">
                <a:solidFill>
                  <a:schemeClr val="accent1"/>
                </a:solidFill>
              </a:rPr>
              <a:t> of the </a:t>
            </a:r>
            <a:r>
              <a:rPr lang="hr-HR" sz="2400" b="1" dirty="0" err="1" smtClean="0">
                <a:solidFill>
                  <a:schemeClr val="accent1"/>
                </a:solidFill>
              </a:rPr>
              <a:t>recession</a:t>
            </a:r>
            <a:r>
              <a:rPr lang="hr-HR" sz="2400" b="1" dirty="0" smtClean="0">
                <a:solidFill>
                  <a:schemeClr val="accent1"/>
                </a:solidFill>
              </a:rPr>
              <a:t>?</a:t>
            </a:r>
            <a:endParaRPr lang="hr-HR" sz="2400" b="1" dirty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lang="hr-HR" sz="2400" dirty="0">
                <a:latin typeface="+mn-lt"/>
              </a:rPr>
              <a:t>a </a:t>
            </a:r>
            <a:r>
              <a:rPr lang="hr-HR" sz="2400" dirty="0" err="1" smtClean="0">
                <a:latin typeface="+mn-lt"/>
              </a:rPr>
              <a:t>campaign</a:t>
            </a:r>
            <a:r>
              <a:rPr lang="hr-HR" sz="2400" dirty="0" smtClean="0">
                <a:latin typeface="+mn-lt"/>
              </a:rPr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r-HR" sz="2400" dirty="0" smtClean="0">
                <a:latin typeface="+mn-lt"/>
              </a:rPr>
              <a:t> </a:t>
            </a:r>
            <a:endParaRPr lang="hr-HR" sz="2400" dirty="0">
              <a:latin typeface="+mn-lt"/>
            </a:endParaRPr>
          </a:p>
          <a:p>
            <a:pPr>
              <a:lnSpc>
                <a:spcPct val="80000"/>
              </a:lnSpc>
            </a:pPr>
            <a:endParaRPr lang="hr-HR" sz="2400" dirty="0" smtClean="0">
              <a:latin typeface="+mn-lt"/>
            </a:endParaRPr>
          </a:p>
          <a:p>
            <a:pPr marL="0" indent="0">
              <a:lnSpc>
                <a:spcPct val="80000"/>
              </a:lnSpc>
              <a:buNone/>
            </a:pPr>
            <a:endParaRPr lang="hr-HR" sz="2400" dirty="0"/>
          </a:p>
          <a:p>
            <a:pPr>
              <a:lnSpc>
                <a:spcPct val="80000"/>
              </a:lnSpc>
            </a:pPr>
            <a:r>
              <a:rPr lang="hr-HR" sz="2400" dirty="0" smtClean="0">
                <a:latin typeface="+mn-lt"/>
              </a:rPr>
              <a:t>a </a:t>
            </a:r>
            <a:r>
              <a:rPr lang="hr-HR" sz="2400" dirty="0" err="1">
                <a:latin typeface="+mn-lt"/>
              </a:rPr>
              <a:t>blueprint</a:t>
            </a:r>
            <a:r>
              <a:rPr lang="hr-HR" sz="2400" dirty="0">
                <a:latin typeface="+mn-lt"/>
              </a:rPr>
              <a:t> </a:t>
            </a:r>
            <a:r>
              <a:rPr lang="hr-HR" sz="2400" dirty="0" smtClean="0">
                <a:latin typeface="+mn-lt"/>
              </a:rPr>
              <a:t> or </a:t>
            </a:r>
            <a:r>
              <a:rPr lang="hr-HR" sz="2400" dirty="0" err="1" smtClean="0">
                <a:latin typeface="+mn-lt"/>
              </a:rPr>
              <a:t>drawing</a:t>
            </a:r>
            <a:endParaRPr lang="hr-HR" sz="2400" dirty="0" smtClean="0">
              <a:latin typeface="+mn-lt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r-HR" sz="2400" dirty="0" err="1" smtClean="0">
                <a:latin typeface="+mn-lt"/>
              </a:rPr>
              <a:t>an</a:t>
            </a:r>
            <a:r>
              <a:rPr lang="hr-HR" sz="2400" dirty="0" smtClean="0">
                <a:latin typeface="+mn-lt"/>
              </a:rPr>
              <a:t> </a:t>
            </a:r>
            <a:r>
              <a:rPr lang="hr-HR" sz="2400" dirty="0" err="1" smtClean="0">
                <a:latin typeface="+mn-lt"/>
              </a:rPr>
              <a:t>essay</a:t>
            </a:r>
            <a:r>
              <a:rPr lang="hr-HR" sz="2400" dirty="0" smtClean="0">
                <a:latin typeface="+mn-lt"/>
              </a:rPr>
              <a:t> (</a:t>
            </a:r>
            <a:r>
              <a:rPr lang="hr-HR" sz="2400" dirty="0" err="1" smtClean="0">
                <a:latin typeface="+mn-lt"/>
              </a:rPr>
              <a:t>scientific</a:t>
            </a:r>
            <a:r>
              <a:rPr lang="hr-HR" sz="2400" dirty="0" smtClean="0">
                <a:latin typeface="+mn-lt"/>
              </a:rPr>
              <a:t>, </a:t>
            </a:r>
            <a:r>
              <a:rPr lang="hr-HR" sz="2400" dirty="0" err="1" smtClean="0">
                <a:latin typeface="+mn-lt"/>
              </a:rPr>
              <a:t>litereary</a:t>
            </a:r>
            <a:r>
              <a:rPr lang="hr-HR" sz="2400" dirty="0" smtClean="0">
                <a:latin typeface="+mn-lt"/>
              </a:rPr>
              <a:t> or </a:t>
            </a:r>
            <a:r>
              <a:rPr lang="hr-HR" sz="2400" dirty="0" err="1" smtClean="0">
                <a:latin typeface="+mn-lt"/>
              </a:rPr>
              <a:t>other</a:t>
            </a:r>
            <a:r>
              <a:rPr lang="hr-HR" sz="2400" dirty="0" smtClean="0">
                <a:latin typeface="+mn-lt"/>
              </a:rPr>
              <a:t>) 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hr-HR" sz="2400" dirty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hr-HR" sz="2400" dirty="0" smtClean="0"/>
              <a:t>a v</a:t>
            </a:r>
            <a:r>
              <a:rPr lang="hr-HR" sz="2400" dirty="0" smtClean="0">
                <a:latin typeface="+mn-lt"/>
              </a:rPr>
              <a:t>ideo/</a:t>
            </a:r>
            <a:r>
              <a:rPr lang="hr-HR" sz="2400" dirty="0" err="1" smtClean="0">
                <a:latin typeface="+mn-lt"/>
              </a:rPr>
              <a:t>computer</a:t>
            </a:r>
            <a:r>
              <a:rPr lang="hr-HR" sz="2400" dirty="0" smtClean="0">
                <a:latin typeface="+mn-lt"/>
              </a:rPr>
              <a:t> game,</a:t>
            </a:r>
            <a:r>
              <a:rPr lang="hr-HR" sz="2400" dirty="0" err="1" smtClean="0">
                <a:latin typeface="+mn-lt"/>
              </a:rPr>
              <a:t>website</a:t>
            </a:r>
            <a:endParaRPr lang="hr-HR" sz="2400" dirty="0" smtClean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hr-HR" sz="2400" dirty="0" smtClean="0">
                <a:latin typeface="+mn-lt"/>
              </a:rPr>
              <a:t>a </a:t>
            </a:r>
            <a:r>
              <a:rPr lang="hr-HR" sz="2400" dirty="0" err="1">
                <a:latin typeface="+mn-lt"/>
              </a:rPr>
              <a:t>course</a:t>
            </a:r>
            <a:r>
              <a:rPr lang="hr-HR" sz="2400" dirty="0">
                <a:latin typeface="+mn-lt"/>
              </a:rPr>
              <a:t> of </a:t>
            </a:r>
            <a:r>
              <a:rPr lang="hr-HR" sz="2400" dirty="0" err="1" smtClean="0">
                <a:latin typeface="+mn-lt"/>
              </a:rPr>
              <a:t>study</a:t>
            </a:r>
            <a:r>
              <a:rPr lang="hr-HR" sz="2400" dirty="0" smtClean="0">
                <a:latin typeface="+mn-lt"/>
              </a:rPr>
              <a:t>  </a:t>
            </a:r>
            <a:r>
              <a:rPr lang="hr-HR" sz="2400" dirty="0" smtClean="0"/>
              <a:t>e.g.</a:t>
            </a:r>
            <a:r>
              <a:rPr lang="hr-HR" sz="2400" dirty="0" smtClean="0">
                <a:solidFill>
                  <a:schemeClr val="accent1"/>
                </a:solidFill>
                <a:latin typeface="+mn-lt"/>
              </a:rPr>
              <a:t>How to </a:t>
            </a:r>
            <a:r>
              <a:rPr lang="hr-HR" sz="2400" dirty="0" err="1" smtClean="0">
                <a:solidFill>
                  <a:schemeClr val="accent1"/>
                </a:solidFill>
                <a:latin typeface="+mn-lt"/>
              </a:rPr>
              <a:t>play</a:t>
            </a:r>
            <a:r>
              <a:rPr lang="hr-HR" sz="2400" dirty="0" smtClean="0">
                <a:solidFill>
                  <a:schemeClr val="accent1"/>
                </a:solidFill>
                <a:latin typeface="+mn-lt"/>
              </a:rPr>
              <a:t> a 	</a:t>
            </a:r>
            <a:r>
              <a:rPr lang="hr-HR" sz="2400" dirty="0">
                <a:solidFill>
                  <a:schemeClr val="accent1"/>
                </a:solidFill>
              </a:rPr>
              <a:t> </a:t>
            </a:r>
            <a:r>
              <a:rPr lang="hr-HR" sz="2400" dirty="0" smtClean="0">
                <a:solidFill>
                  <a:schemeClr val="accent1"/>
                </a:solidFill>
              </a:rPr>
              <a:t>         </a:t>
            </a:r>
            <a:r>
              <a:rPr lang="hr-HR" sz="2400" dirty="0" smtClean="0">
                <a:solidFill>
                  <a:schemeClr val="accent1"/>
                </a:solidFill>
                <a:latin typeface="+mn-lt"/>
              </a:rPr>
              <a:t>in 4 </a:t>
            </a:r>
            <a:r>
              <a:rPr lang="hr-HR" sz="2400" dirty="0" err="1" smtClean="0">
                <a:solidFill>
                  <a:schemeClr val="accent1"/>
                </a:solidFill>
                <a:latin typeface="+mn-lt"/>
              </a:rPr>
              <a:t>months</a:t>
            </a:r>
            <a:r>
              <a:rPr lang="hr-HR" sz="2400" dirty="0" smtClean="0">
                <a:solidFill>
                  <a:schemeClr val="accent1"/>
                </a:solidFill>
                <a:latin typeface="+mn-lt"/>
              </a:rPr>
              <a:t>? </a:t>
            </a:r>
            <a:r>
              <a:rPr lang="hr-HR" sz="2400" dirty="0" err="1" smtClean="0">
                <a:solidFill>
                  <a:schemeClr val="accent1"/>
                </a:solidFill>
                <a:latin typeface="+mn-lt"/>
              </a:rPr>
              <a:t>How</a:t>
            </a:r>
            <a:r>
              <a:rPr lang="hr-HR" sz="2400" dirty="0" smtClean="0">
                <a:solidFill>
                  <a:schemeClr val="accent1"/>
                </a:solidFill>
                <a:latin typeface="+mn-lt"/>
              </a:rPr>
              <a:t> to </a:t>
            </a:r>
            <a:r>
              <a:rPr lang="hr-HR" sz="2400" dirty="0" err="1" smtClean="0">
                <a:solidFill>
                  <a:schemeClr val="accent1"/>
                </a:solidFill>
                <a:latin typeface="+mn-lt"/>
              </a:rPr>
              <a:t>learn</a:t>
            </a:r>
            <a:r>
              <a:rPr lang="hr-HR" sz="2400" dirty="0" smtClean="0">
                <a:solidFill>
                  <a:schemeClr val="accent1"/>
                </a:solidFill>
                <a:latin typeface="+mn-lt"/>
              </a:rPr>
              <a:t>  in 3 </a:t>
            </a:r>
            <a:r>
              <a:rPr lang="hr-HR" sz="2400" dirty="0" err="1" smtClean="0">
                <a:solidFill>
                  <a:schemeClr val="accent1"/>
                </a:solidFill>
                <a:latin typeface="+mn-lt"/>
              </a:rPr>
              <a:t>months</a:t>
            </a:r>
            <a:r>
              <a:rPr lang="hr-HR" sz="2400" dirty="0" smtClean="0">
                <a:solidFill>
                  <a:schemeClr val="accent1"/>
                </a:solidFill>
                <a:latin typeface="+mn-lt"/>
              </a:rPr>
              <a:t>? 		</a:t>
            </a:r>
            <a:endParaRPr lang="hr-HR" sz="2400" dirty="0">
              <a:solidFill>
                <a:schemeClr val="accent1"/>
              </a:solidFill>
              <a:latin typeface="+mn-lt"/>
            </a:endParaRPr>
          </a:p>
          <a:p>
            <a:pPr>
              <a:lnSpc>
                <a:spcPct val="80000"/>
              </a:lnSpc>
            </a:pPr>
            <a:endParaRPr lang="hr-HR" sz="2400" dirty="0" smtClean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hr-HR" sz="2400" dirty="0" smtClean="0">
                <a:latin typeface="+mn-lt"/>
              </a:rPr>
              <a:t>a </a:t>
            </a:r>
            <a:r>
              <a:rPr lang="hr-HR" sz="2400" dirty="0">
                <a:latin typeface="+mn-lt"/>
              </a:rPr>
              <a:t>debate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latin typeface="+mn-lt"/>
              </a:rPr>
              <a:t>a </a:t>
            </a:r>
            <a:r>
              <a:rPr lang="hr-HR" sz="2400" dirty="0" smtClean="0">
                <a:latin typeface="+mn-lt"/>
              </a:rPr>
              <a:t>film/video </a:t>
            </a:r>
          </a:p>
          <a:p>
            <a:pPr>
              <a:lnSpc>
                <a:spcPct val="80000"/>
              </a:lnSpc>
            </a:pPr>
            <a:r>
              <a:rPr lang="hr-HR" sz="2400" dirty="0" err="1"/>
              <a:t>e</a:t>
            </a:r>
            <a:r>
              <a:rPr lang="hr-HR" sz="2400" dirty="0" err="1" smtClean="0">
                <a:latin typeface="+mn-lt"/>
              </a:rPr>
              <a:t>tc</a:t>
            </a:r>
            <a:r>
              <a:rPr lang="hr-HR" sz="2400" dirty="0" smtClean="0">
                <a:latin typeface="+mn-lt"/>
              </a:rPr>
              <a:t>.</a:t>
            </a:r>
            <a:endParaRPr lang="hr-HR" sz="2400" dirty="0">
              <a:latin typeface="+mn-lt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r-HR" sz="2400" dirty="0">
                <a:latin typeface="+mn-lt"/>
              </a:rPr>
              <a:t> </a:t>
            </a:r>
            <a:endParaRPr lang="en-US" sz="2400" dirty="0">
              <a:latin typeface="+mn-lt"/>
            </a:endParaRPr>
          </a:p>
        </p:txBody>
      </p:sp>
      <p:pic>
        <p:nvPicPr>
          <p:cNvPr id="3076" name="Picture 4" descr="C:\Users\dkos\AppData\Local\Microsoft\Windows\Temporary Internet Files\Content.IE5\DXEKRD80\Smear-Campaign-300x29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840685"/>
            <a:ext cx="1258224" cy="102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dkos\AppData\Local\Microsoft\Windows\Temporary Internet Files\Content.IE5\08QF8B6S\Film-Kopf-Filmklappe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226081"/>
            <a:ext cx="1219144" cy="102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dkos\AppData\Local\Microsoft\Windows\Temporary Internet Files\Content.IE5\PSP5QOKX\blurb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239" y="3356992"/>
            <a:ext cx="222235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dkos\AppData\Local\Microsoft\Windows\Temporary Internet Files\Content.IE5\08QF8B6S\cardtrumpet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369" y="4488605"/>
            <a:ext cx="1037164" cy="1052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dkos\AppData\Local\Microsoft\Windows\Temporary Internet Files\Content.IE5\08QF8B6S\music_notes_png_by_doloresdevelde-d5gt35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51" y="1628800"/>
            <a:ext cx="1559146" cy="762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kos\AppData\Local\Microsoft\Windows\Temporary Internet Files\Content.IE5\G8HO6K0J\Japanese-language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5608" y="5087056"/>
            <a:ext cx="1559147" cy="908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5982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hr-HR" sz="4400" b="1" dirty="0">
                <a:latin typeface="+mn-lt"/>
              </a:rPr>
              <a:t>THE </a:t>
            </a:r>
            <a:r>
              <a:rPr lang="hr-HR" sz="4400" b="1" dirty="0" smtClean="0">
                <a:latin typeface="+mn-lt"/>
              </a:rPr>
              <a:t>SUPERVISOR</a:t>
            </a:r>
            <a:endParaRPr lang="hr-HR" sz="4400" b="1" dirty="0">
              <a:latin typeface="+mn-lt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r>
              <a:rPr lang="hr-HR" sz="2800" dirty="0" err="1"/>
              <a:t>e</a:t>
            </a:r>
            <a:r>
              <a:rPr lang="hr-HR" sz="2800" dirty="0" err="1" smtClean="0"/>
              <a:t>ach</a:t>
            </a:r>
            <a:r>
              <a:rPr lang="hr-HR" sz="2800" dirty="0" smtClean="0"/>
              <a:t> student is </a:t>
            </a:r>
            <a:r>
              <a:rPr lang="hr-HR" sz="2800" dirty="0" err="1" smtClean="0"/>
              <a:t>assigned</a:t>
            </a:r>
            <a:r>
              <a:rPr lang="hr-HR" sz="2800" dirty="0" smtClean="0"/>
              <a:t> a </a:t>
            </a:r>
            <a:r>
              <a:rPr lang="hr-HR" sz="2800" dirty="0" err="1" smtClean="0"/>
              <a:t>supervisor</a:t>
            </a:r>
            <a:endParaRPr lang="hr-HR" sz="2800" dirty="0" smtClean="0"/>
          </a:p>
          <a:p>
            <a:r>
              <a:rPr lang="hr-HR" sz="2800" dirty="0" err="1" smtClean="0">
                <a:latin typeface="+mn-lt"/>
              </a:rPr>
              <a:t>an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>
                <a:latin typeface="+mn-lt"/>
              </a:rPr>
              <a:t>MYP </a:t>
            </a:r>
            <a:r>
              <a:rPr lang="hr-HR" sz="2800" dirty="0" err="1">
                <a:latin typeface="+mn-lt"/>
              </a:rPr>
              <a:t>teacher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whose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responsibility</a:t>
            </a:r>
            <a:r>
              <a:rPr lang="hr-HR" sz="2800" dirty="0">
                <a:latin typeface="+mn-lt"/>
              </a:rPr>
              <a:t> is to</a:t>
            </a:r>
            <a:r>
              <a:rPr lang="hr-HR" sz="2800" u="sng" dirty="0">
                <a:latin typeface="+mn-lt"/>
              </a:rPr>
              <a:t> </a:t>
            </a:r>
            <a:r>
              <a:rPr lang="hr-HR" sz="2800" u="sng" dirty="0" err="1">
                <a:latin typeface="+mn-lt"/>
              </a:rPr>
              <a:t>guide</a:t>
            </a:r>
            <a:r>
              <a:rPr lang="hr-HR" sz="2800" u="sng" dirty="0">
                <a:latin typeface="+mn-lt"/>
              </a:rPr>
              <a:t> </a:t>
            </a:r>
            <a:r>
              <a:rPr lang="hr-HR" sz="2800" u="sng" dirty="0" err="1">
                <a:latin typeface="+mn-lt"/>
              </a:rPr>
              <a:t>you</a:t>
            </a:r>
            <a:r>
              <a:rPr lang="hr-HR" sz="2800" u="sng" dirty="0">
                <a:latin typeface="+mn-lt"/>
              </a:rPr>
              <a:t> </a:t>
            </a:r>
            <a:r>
              <a:rPr lang="hr-HR" sz="2800" u="sng" dirty="0" err="1">
                <a:latin typeface="+mn-lt"/>
              </a:rPr>
              <a:t>and</a:t>
            </a:r>
            <a:r>
              <a:rPr lang="hr-HR" sz="2800" u="sng" dirty="0">
                <a:latin typeface="+mn-lt"/>
              </a:rPr>
              <a:t> </a:t>
            </a:r>
            <a:r>
              <a:rPr lang="hr-HR" sz="2800" u="sng" dirty="0" err="1">
                <a:latin typeface="+mn-lt"/>
              </a:rPr>
              <a:t>advise</a:t>
            </a:r>
            <a:r>
              <a:rPr lang="hr-HR" sz="2800" u="sng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you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while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working</a:t>
            </a:r>
            <a:r>
              <a:rPr lang="hr-HR" sz="2800" dirty="0">
                <a:latin typeface="+mn-lt"/>
              </a:rPr>
              <a:t> on </a:t>
            </a:r>
            <a:r>
              <a:rPr lang="hr-HR" sz="2800" dirty="0" err="1">
                <a:latin typeface="+mn-lt"/>
              </a:rPr>
              <a:t>your</a:t>
            </a:r>
            <a:r>
              <a:rPr lang="hr-HR" sz="2800" dirty="0">
                <a:latin typeface="+mn-lt"/>
              </a:rPr>
              <a:t> personal </a:t>
            </a:r>
            <a:r>
              <a:rPr lang="hr-HR" sz="2800" dirty="0" err="1">
                <a:latin typeface="+mn-lt"/>
              </a:rPr>
              <a:t>project</a:t>
            </a:r>
            <a:endParaRPr lang="hr-HR" sz="2800" dirty="0">
              <a:latin typeface="+mn-lt"/>
            </a:endParaRPr>
          </a:p>
          <a:p>
            <a:r>
              <a:rPr lang="hr-HR" sz="2800" dirty="0" err="1">
                <a:latin typeface="+mn-lt"/>
              </a:rPr>
              <a:t>an</a:t>
            </a:r>
            <a:r>
              <a:rPr lang="hr-HR" sz="2800" dirty="0">
                <a:latin typeface="+mn-lt"/>
              </a:rPr>
              <a:t> MYP </a:t>
            </a:r>
            <a:r>
              <a:rPr lang="hr-HR" sz="2800" dirty="0" err="1">
                <a:latin typeface="+mn-lt"/>
              </a:rPr>
              <a:t>teacher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with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whom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you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meet</a:t>
            </a:r>
            <a:r>
              <a:rPr lang="hr-HR" sz="2800" dirty="0">
                <a:latin typeface="+mn-lt"/>
              </a:rPr>
              <a:t> on </a:t>
            </a:r>
            <a:r>
              <a:rPr lang="hr-HR" sz="2800" dirty="0" err="1">
                <a:latin typeface="+mn-lt"/>
              </a:rPr>
              <a:t>regular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basis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whilst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working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on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the</a:t>
            </a:r>
            <a:r>
              <a:rPr lang="hr-HR" sz="2800" dirty="0">
                <a:latin typeface="+mn-lt"/>
              </a:rPr>
              <a:t> PP</a:t>
            </a:r>
          </a:p>
          <a:p>
            <a:r>
              <a:rPr lang="hr-HR" sz="2800" dirty="0" err="1">
                <a:latin typeface="+mn-lt"/>
              </a:rPr>
              <a:t>responsible</a:t>
            </a:r>
            <a:r>
              <a:rPr lang="hr-HR" sz="2800" dirty="0">
                <a:latin typeface="+mn-lt"/>
              </a:rPr>
              <a:t> for </a:t>
            </a:r>
            <a:r>
              <a:rPr lang="hr-HR" sz="2800" dirty="0" err="1">
                <a:latin typeface="+mn-lt"/>
              </a:rPr>
              <a:t>the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assessment</a:t>
            </a:r>
            <a:r>
              <a:rPr lang="hr-HR" sz="2800" dirty="0">
                <a:latin typeface="+mn-lt"/>
              </a:rPr>
              <a:t> of </a:t>
            </a:r>
            <a:r>
              <a:rPr lang="hr-HR" sz="2800" dirty="0" err="1">
                <a:latin typeface="+mn-lt"/>
              </a:rPr>
              <a:t>the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project</a:t>
            </a:r>
            <a:endParaRPr lang="hr-HR" sz="2800" dirty="0">
              <a:latin typeface="+mn-lt"/>
            </a:endParaRPr>
          </a:p>
          <a:p>
            <a:r>
              <a:rPr lang="hr-HR" sz="2800" dirty="0" err="1">
                <a:latin typeface="+mn-lt"/>
              </a:rPr>
              <a:t>if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necessary</a:t>
            </a:r>
            <a:r>
              <a:rPr lang="hr-HR" sz="2800" dirty="0">
                <a:latin typeface="+mn-lt"/>
              </a:rPr>
              <a:t> some </a:t>
            </a:r>
            <a:r>
              <a:rPr lang="hr-HR" sz="2800" dirty="0" err="1">
                <a:latin typeface="+mn-lt"/>
              </a:rPr>
              <a:t>other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professional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outside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the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school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who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could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help</a:t>
            </a:r>
            <a:r>
              <a:rPr lang="hr-HR" sz="2800" dirty="0">
                <a:latin typeface="+mn-lt"/>
              </a:rPr>
              <a:t>/</a:t>
            </a:r>
            <a:r>
              <a:rPr lang="hr-HR" sz="2800" dirty="0" err="1">
                <a:latin typeface="+mn-lt"/>
              </a:rPr>
              <a:t>advise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you</a:t>
            </a:r>
            <a:r>
              <a:rPr lang="hr-HR" sz="2800" dirty="0">
                <a:latin typeface="+mn-lt"/>
              </a:rPr>
              <a:t>  </a:t>
            </a:r>
            <a:r>
              <a:rPr lang="hr-HR" sz="2800" dirty="0" err="1">
                <a:latin typeface="+mn-lt"/>
              </a:rPr>
              <a:t>with</a:t>
            </a:r>
            <a:r>
              <a:rPr lang="hr-HR" sz="2800" dirty="0">
                <a:latin typeface="+mn-lt"/>
              </a:rPr>
              <a:t> PP</a:t>
            </a:r>
          </a:p>
        </p:txBody>
      </p:sp>
    </p:spTree>
    <p:extLst>
      <p:ext uri="{BB962C8B-B14F-4D97-AF65-F5344CB8AC3E}">
        <p14:creationId xmlns:p14="http://schemas.microsoft.com/office/powerpoint/2010/main" val="287983646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hr-HR" sz="4400" dirty="0" smtClean="0">
                <a:solidFill>
                  <a:srgbClr val="04617B"/>
                </a:solidFill>
                <a:latin typeface="Constantia"/>
              </a:rPr>
              <a:t/>
            </a:r>
            <a:br>
              <a:rPr lang="hr-HR" sz="4400" dirty="0" smtClean="0">
                <a:solidFill>
                  <a:srgbClr val="04617B"/>
                </a:solidFill>
                <a:latin typeface="Constantia"/>
              </a:rPr>
            </a:br>
            <a:r>
              <a:rPr lang="hr-HR" sz="4400" b="1" dirty="0" smtClean="0">
                <a:solidFill>
                  <a:srgbClr val="04617B"/>
                </a:solidFill>
                <a:latin typeface="Constantia"/>
              </a:rPr>
              <a:t>AIMS </a:t>
            </a:r>
            <a:r>
              <a:rPr lang="hr-HR" sz="4400" b="1" dirty="0">
                <a:solidFill>
                  <a:srgbClr val="04617B"/>
                </a:solidFill>
                <a:latin typeface="Constantia"/>
              </a:rPr>
              <a:t>AND </a:t>
            </a:r>
            <a:r>
              <a:rPr lang="hr-HR" sz="4400" b="1" dirty="0" smtClean="0">
                <a:solidFill>
                  <a:srgbClr val="04617B"/>
                </a:solidFill>
                <a:latin typeface="Constantia"/>
              </a:rPr>
              <a:t>OBJECTIVES</a:t>
            </a:r>
            <a:r>
              <a:rPr lang="hr-HR" sz="3600" b="1" dirty="0">
                <a:solidFill>
                  <a:srgbClr val="04617B"/>
                </a:solidFill>
                <a:latin typeface="Constantia"/>
              </a:rPr>
              <a:t/>
            </a:r>
            <a:br>
              <a:rPr lang="hr-HR" sz="3600" b="1" dirty="0">
                <a:solidFill>
                  <a:srgbClr val="04617B"/>
                </a:solidFill>
                <a:latin typeface="Constantia"/>
              </a:rPr>
            </a:br>
            <a:r>
              <a:rPr lang="hr-HR" sz="3600" b="1" dirty="0" err="1">
                <a:solidFill>
                  <a:srgbClr val="04617B"/>
                </a:solidFill>
                <a:latin typeface="Constantia"/>
              </a:rPr>
              <a:t>Correspond</a:t>
            </a:r>
            <a:r>
              <a:rPr lang="hr-HR" sz="3600" b="1" dirty="0">
                <a:solidFill>
                  <a:srgbClr val="04617B"/>
                </a:solidFill>
                <a:latin typeface="Constantia"/>
              </a:rPr>
              <a:t> to PP </a:t>
            </a:r>
            <a:r>
              <a:rPr lang="hr-HR" sz="3600" b="1" dirty="0" err="1">
                <a:solidFill>
                  <a:srgbClr val="04617B"/>
                </a:solidFill>
                <a:latin typeface="Constantia"/>
              </a:rPr>
              <a:t>Assessment</a:t>
            </a:r>
            <a:r>
              <a:rPr lang="hr-HR" sz="3600" b="1" dirty="0">
                <a:solidFill>
                  <a:srgbClr val="04617B"/>
                </a:solidFill>
                <a:latin typeface="Constantia"/>
              </a:rPr>
              <a:t> </a:t>
            </a:r>
            <a:r>
              <a:rPr lang="hr-HR" sz="3600" b="1" dirty="0" err="1">
                <a:solidFill>
                  <a:srgbClr val="04617B"/>
                </a:solidFill>
                <a:latin typeface="Constantia"/>
              </a:rPr>
              <a:t>criteria</a:t>
            </a:r>
            <a:r>
              <a:rPr lang="hr-HR" sz="3600" b="1" dirty="0">
                <a:solidFill>
                  <a:srgbClr val="04617B"/>
                </a:solidFill>
                <a:latin typeface="Constantia"/>
              </a:rPr>
              <a:t> </a:t>
            </a:r>
            <a:endParaRPr lang="en-GB" sz="3600" b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35696" y="1935163"/>
            <a:ext cx="5400600" cy="45181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174027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hr-HR" sz="3600" b="1" dirty="0" smtClean="0">
                <a:latin typeface="+mn-lt"/>
              </a:rPr>
              <a:t>COMPLETING THE PROJECT</a:t>
            </a:r>
            <a:endParaRPr lang="hr-HR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select a topic of </a:t>
            </a:r>
            <a:r>
              <a:rPr lang="en-US" sz="2800" b="1" dirty="0">
                <a:latin typeface="+mn-lt"/>
              </a:rPr>
              <a:t>personal </a:t>
            </a:r>
            <a:r>
              <a:rPr lang="en-US" sz="2800" b="1" dirty="0" smtClean="0">
                <a:latin typeface="+mn-lt"/>
              </a:rPr>
              <a:t>interest</a:t>
            </a:r>
            <a:endParaRPr lang="hr-HR" sz="2800" b="1" dirty="0">
              <a:latin typeface="+mn-lt"/>
            </a:endParaRPr>
          </a:p>
          <a:p>
            <a:r>
              <a:rPr lang="en-US" sz="2800" b="1" dirty="0" smtClean="0">
                <a:latin typeface="+mn-lt"/>
              </a:rPr>
              <a:t>document </a:t>
            </a:r>
            <a:r>
              <a:rPr lang="en-US" sz="2800" dirty="0">
                <a:latin typeface="+mn-lt"/>
              </a:rPr>
              <a:t>the process in the Process Journal</a:t>
            </a:r>
          </a:p>
          <a:p>
            <a:r>
              <a:rPr lang="en-US" sz="2800" dirty="0" smtClean="0">
                <a:latin typeface="+mn-lt"/>
              </a:rPr>
              <a:t>focus </a:t>
            </a:r>
            <a:r>
              <a:rPr lang="en-US" sz="2800" dirty="0">
                <a:latin typeface="+mn-lt"/>
              </a:rPr>
              <a:t>the personal project through ONE global context</a:t>
            </a:r>
          </a:p>
          <a:p>
            <a:r>
              <a:rPr lang="en-US" sz="2800" dirty="0" smtClean="0">
                <a:latin typeface="+mn-lt"/>
              </a:rPr>
              <a:t>structure </a:t>
            </a:r>
            <a:r>
              <a:rPr lang="en-US" sz="2800" dirty="0">
                <a:latin typeface="+mn-lt"/>
              </a:rPr>
              <a:t>the personal project report according to the information provided in </a:t>
            </a:r>
            <a:r>
              <a:rPr lang="en-US" sz="2800" b="1" dirty="0" err="1" smtClean="0">
                <a:latin typeface="+mn-lt"/>
              </a:rPr>
              <a:t>th</a:t>
            </a:r>
            <a:r>
              <a:rPr lang="hr-HR" sz="2800" b="1" dirty="0" smtClean="0">
                <a:latin typeface="+mn-lt"/>
              </a:rPr>
              <a:t>e</a:t>
            </a:r>
            <a:r>
              <a:rPr lang="en-US" sz="2800" b="1" dirty="0" smtClean="0">
                <a:latin typeface="+mn-lt"/>
              </a:rPr>
              <a:t> </a:t>
            </a:r>
            <a:r>
              <a:rPr lang="hr-HR" sz="2800" b="1" dirty="0" smtClean="0">
                <a:latin typeface="+mn-lt"/>
              </a:rPr>
              <a:t> PP </a:t>
            </a:r>
            <a:r>
              <a:rPr lang="en-US" sz="2800" b="1" dirty="0" smtClean="0">
                <a:latin typeface="+mn-lt"/>
              </a:rPr>
              <a:t>guide</a:t>
            </a:r>
            <a:endParaRPr lang="en-US" sz="2800" b="1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respect </a:t>
            </a:r>
            <a:r>
              <a:rPr lang="en-US" sz="2800" dirty="0">
                <a:latin typeface="+mn-lt"/>
              </a:rPr>
              <a:t>word or time limits for the report</a:t>
            </a:r>
          </a:p>
          <a:p>
            <a:r>
              <a:rPr lang="en-US" sz="2800" dirty="0" smtClean="0">
                <a:latin typeface="+mn-lt"/>
              </a:rPr>
              <a:t>fulfil </a:t>
            </a:r>
            <a:r>
              <a:rPr lang="en-US" sz="2800" dirty="0">
                <a:latin typeface="+mn-lt"/>
              </a:rPr>
              <a:t>ethical and academic honesty requirements </a:t>
            </a:r>
          </a:p>
          <a:p>
            <a:endParaRPr lang="hr-H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417113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err="1">
                <a:latin typeface="+mn-lt"/>
              </a:rPr>
              <a:t>What</a:t>
            </a:r>
            <a:r>
              <a:rPr lang="hr-HR" dirty="0">
                <a:latin typeface="+mn-lt"/>
              </a:rPr>
              <a:t> is </a:t>
            </a:r>
            <a:r>
              <a:rPr lang="hr-HR" dirty="0" err="1">
                <a:latin typeface="+mn-lt"/>
              </a:rPr>
              <a:t>process</a:t>
            </a:r>
            <a:r>
              <a:rPr lang="hr-HR" dirty="0">
                <a:latin typeface="+mn-lt"/>
              </a:rPr>
              <a:t> </a:t>
            </a:r>
            <a:r>
              <a:rPr lang="hr-HR" dirty="0" err="1">
                <a:latin typeface="+mn-lt"/>
              </a:rPr>
              <a:t>journal</a:t>
            </a:r>
            <a:r>
              <a:rPr lang="hr-HR" dirty="0" smtClean="0">
                <a:latin typeface="+mn-lt"/>
              </a:rPr>
              <a:t>?</a:t>
            </a:r>
            <a:br>
              <a:rPr lang="hr-HR" dirty="0" smtClean="0">
                <a:latin typeface="+mn-lt"/>
              </a:rPr>
            </a:br>
            <a:r>
              <a:rPr lang="hr-HR" sz="3200" dirty="0" smtClean="0">
                <a:latin typeface="+mn-lt"/>
              </a:rPr>
              <a:t>A </a:t>
            </a:r>
            <a:r>
              <a:rPr lang="hr-HR" sz="3200" dirty="0" err="1" smtClean="0">
                <a:latin typeface="+mn-lt"/>
              </a:rPr>
              <a:t>document</a:t>
            </a:r>
            <a:r>
              <a:rPr lang="hr-HR" sz="3200" dirty="0" smtClean="0">
                <a:latin typeface="+mn-lt"/>
              </a:rPr>
              <a:t> </a:t>
            </a:r>
            <a:r>
              <a:rPr lang="hr-HR" sz="3200" dirty="0" err="1" smtClean="0">
                <a:latin typeface="+mn-lt"/>
              </a:rPr>
              <a:t>where</a:t>
            </a:r>
            <a:r>
              <a:rPr lang="hr-HR" sz="3200" dirty="0" smtClean="0">
                <a:latin typeface="+mn-lt"/>
              </a:rPr>
              <a:t> </a:t>
            </a:r>
            <a:r>
              <a:rPr lang="hr-HR" sz="3200" dirty="0" err="1" smtClean="0">
                <a:latin typeface="+mn-lt"/>
              </a:rPr>
              <a:t>you</a:t>
            </a:r>
            <a:r>
              <a:rPr lang="hr-HR" sz="3200" dirty="0" smtClean="0">
                <a:latin typeface="+mn-lt"/>
              </a:rPr>
              <a:t>: </a:t>
            </a:r>
            <a:endParaRPr lang="en-US" dirty="0">
              <a:latin typeface="+mn-lt"/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47632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effectLst/>
                <a:latin typeface="+mn-lt"/>
              </a:rPr>
              <a:t>•</a:t>
            </a:r>
            <a:r>
              <a:rPr lang="en-US" sz="2000" dirty="0">
                <a:effectLst/>
                <a:latin typeface="+mn-lt"/>
              </a:rPr>
              <a:t>	</a:t>
            </a:r>
            <a:r>
              <a:rPr lang="hr-HR" sz="2000" dirty="0" smtClean="0">
                <a:effectLst/>
                <a:latin typeface="+mn-lt"/>
              </a:rPr>
              <a:t>d</a:t>
            </a:r>
            <a:r>
              <a:rPr lang="en-US" sz="2000" dirty="0" err="1" smtClean="0">
                <a:effectLst/>
                <a:latin typeface="+mn-lt"/>
              </a:rPr>
              <a:t>ocument</a:t>
            </a:r>
            <a:r>
              <a:rPr lang="en-US" sz="2000" dirty="0" smtClean="0">
                <a:effectLst/>
                <a:latin typeface="+mn-lt"/>
              </a:rPr>
              <a:t> </a:t>
            </a:r>
            <a:r>
              <a:rPr lang="en-US" sz="2000" dirty="0">
                <a:effectLst/>
                <a:latin typeface="+mn-lt"/>
              </a:rPr>
              <a:t>the </a:t>
            </a:r>
            <a:r>
              <a:rPr lang="en-US" sz="2000" b="1" dirty="0">
                <a:effectLst/>
                <a:latin typeface="+mn-lt"/>
              </a:rPr>
              <a:t>planning and the development </a:t>
            </a:r>
            <a:r>
              <a:rPr lang="en-US" sz="2000" dirty="0">
                <a:effectLst/>
                <a:latin typeface="+mn-lt"/>
              </a:rPr>
              <a:t>of the project,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n-lt"/>
              </a:rPr>
              <a:t>•	</a:t>
            </a:r>
            <a:r>
              <a:rPr lang="hr-HR" sz="2000" dirty="0" smtClean="0">
                <a:effectLst/>
                <a:latin typeface="+mn-lt"/>
              </a:rPr>
              <a:t>k</a:t>
            </a:r>
            <a:r>
              <a:rPr lang="en-US" sz="2000" dirty="0" err="1" smtClean="0">
                <a:effectLst/>
                <a:latin typeface="+mn-lt"/>
              </a:rPr>
              <a:t>eep</a:t>
            </a:r>
            <a:r>
              <a:rPr lang="en-US" sz="2000" dirty="0" smtClean="0">
                <a:effectLst/>
                <a:latin typeface="+mn-lt"/>
              </a:rPr>
              <a:t> </a:t>
            </a:r>
            <a:r>
              <a:rPr lang="en-US" sz="2000" dirty="0">
                <a:effectLst/>
                <a:latin typeface="+mn-lt"/>
              </a:rPr>
              <a:t>useful information (photos, quotes, comments, notes, mind-maps, ideas, etc.)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n-lt"/>
              </a:rPr>
              <a:t>•	</a:t>
            </a:r>
            <a:r>
              <a:rPr lang="hr-HR" sz="2000" dirty="0" err="1" smtClean="0">
                <a:effectLst/>
                <a:latin typeface="+mn-lt"/>
              </a:rPr>
              <a:t>record</a:t>
            </a:r>
            <a:r>
              <a:rPr lang="hr-HR" sz="2000" dirty="0" smtClean="0">
                <a:effectLst/>
                <a:latin typeface="+mn-lt"/>
              </a:rPr>
              <a:t> </a:t>
            </a:r>
            <a:r>
              <a:rPr lang="hr-HR" sz="2000" dirty="0" err="1" smtClean="0">
                <a:effectLst/>
                <a:latin typeface="+mn-lt"/>
              </a:rPr>
              <a:t>the</a:t>
            </a:r>
            <a:r>
              <a:rPr lang="hr-HR" sz="2000" dirty="0" smtClean="0">
                <a:effectLst/>
                <a:latin typeface="+mn-lt"/>
              </a:rPr>
              <a:t> </a:t>
            </a:r>
            <a:r>
              <a:rPr lang="en-US" sz="2000" dirty="0" smtClean="0">
                <a:effectLst/>
                <a:latin typeface="+mn-lt"/>
              </a:rPr>
              <a:t>interactions </a:t>
            </a:r>
            <a:r>
              <a:rPr lang="en-US" sz="2000" dirty="0">
                <a:effectLst/>
                <a:latin typeface="+mn-lt"/>
              </a:rPr>
              <a:t>with sources, for example, teachers, supervisors</a:t>
            </a:r>
            <a:r>
              <a:rPr lang="en-US" sz="2000" dirty="0" smtClean="0">
                <a:effectLst/>
                <a:latin typeface="+mn-lt"/>
              </a:rPr>
              <a:t>,</a:t>
            </a:r>
            <a:r>
              <a:rPr lang="hr-HR" sz="2000" dirty="0" smtClean="0">
                <a:effectLst/>
                <a:latin typeface="+mn-lt"/>
              </a:rPr>
              <a:t> </a:t>
            </a:r>
            <a:r>
              <a:rPr lang="en-US" sz="2000" dirty="0" smtClean="0">
                <a:effectLst/>
                <a:latin typeface="+mn-lt"/>
              </a:rPr>
              <a:t> </a:t>
            </a:r>
            <a:r>
              <a:rPr lang="en-US" sz="2000" dirty="0">
                <a:effectLst/>
                <a:latin typeface="+mn-lt"/>
              </a:rPr>
              <a:t>etc.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n-lt"/>
              </a:rPr>
              <a:t>•	explore ideas and solutions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n-lt"/>
              </a:rPr>
              <a:t>•	record </a:t>
            </a:r>
            <a:r>
              <a:rPr lang="hr-HR" sz="2000" dirty="0" err="1" smtClean="0">
                <a:effectLst/>
                <a:latin typeface="+mn-lt"/>
              </a:rPr>
              <a:t>resources</a:t>
            </a:r>
            <a:r>
              <a:rPr lang="hr-HR" sz="2000" dirty="0" smtClean="0">
                <a:effectLst/>
                <a:latin typeface="+mn-lt"/>
              </a:rPr>
              <a:t> </a:t>
            </a:r>
            <a:r>
              <a:rPr lang="hr-HR" sz="2000" dirty="0" err="1" smtClean="0">
                <a:effectLst/>
                <a:latin typeface="+mn-lt"/>
              </a:rPr>
              <a:t>and</a:t>
            </a:r>
            <a:r>
              <a:rPr lang="hr-HR" sz="2000" dirty="0" smtClean="0">
                <a:effectLst/>
                <a:latin typeface="+mn-lt"/>
              </a:rPr>
              <a:t> </a:t>
            </a:r>
            <a:r>
              <a:rPr lang="hr-HR" sz="2000" dirty="0" err="1" smtClean="0">
                <a:effectLst/>
                <a:latin typeface="+mn-lt"/>
              </a:rPr>
              <a:t>research</a:t>
            </a:r>
            <a:r>
              <a:rPr lang="hr-HR" sz="2000" dirty="0" smtClean="0">
                <a:effectLst/>
                <a:latin typeface="+mn-lt"/>
              </a:rPr>
              <a:t> </a:t>
            </a:r>
            <a:r>
              <a:rPr lang="en-US" sz="2000" dirty="0" smtClean="0">
                <a:effectLst/>
                <a:latin typeface="+mn-lt"/>
              </a:rPr>
              <a:t>and </a:t>
            </a:r>
            <a:r>
              <a:rPr lang="en-US" sz="2000" dirty="0">
                <a:effectLst/>
                <a:latin typeface="+mn-lt"/>
              </a:rPr>
              <a:t>maintain a bibliography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n-lt"/>
              </a:rPr>
              <a:t>•	reflect on stages of the project and demonstrate your reflection on learning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n-lt"/>
              </a:rPr>
              <a:t>•	evaluate  completed </a:t>
            </a:r>
            <a:r>
              <a:rPr lang="en-US" sz="2000" dirty="0" smtClean="0">
                <a:effectLst/>
                <a:latin typeface="+mn-lt"/>
              </a:rPr>
              <a:t>work</a:t>
            </a:r>
            <a:endParaRPr lang="hr-HR" sz="2000" dirty="0" smtClean="0">
              <a:effectLst/>
              <a:latin typeface="+mn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000" dirty="0">
              <a:effectLst/>
              <a:latin typeface="+mn-lt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000" b="1" u="sng" dirty="0">
                <a:effectLst/>
                <a:latin typeface="+mj-lt"/>
              </a:rPr>
              <a:t>It is NOT a diary used on daily basis with detailed writing about what was done. </a:t>
            </a:r>
            <a:r>
              <a:rPr lang="hr-HR" sz="2000" b="1" u="sng" dirty="0" err="1" smtClean="0">
                <a:effectLst/>
                <a:latin typeface="+mj-lt"/>
              </a:rPr>
              <a:t>It</a:t>
            </a:r>
            <a:r>
              <a:rPr lang="hr-HR" sz="2000" b="1" u="sng" dirty="0" smtClean="0">
                <a:effectLst/>
                <a:latin typeface="+mj-lt"/>
              </a:rPr>
              <a:t> must </a:t>
            </a:r>
            <a:r>
              <a:rPr lang="hr-HR" sz="2000" b="1" u="sng" dirty="0" err="1" smtClean="0">
                <a:effectLst/>
                <a:latin typeface="+mj-lt"/>
              </a:rPr>
              <a:t>show</a:t>
            </a:r>
            <a:r>
              <a:rPr lang="hr-HR" sz="2000" b="1" u="sng" dirty="0" smtClean="0">
                <a:effectLst/>
                <a:latin typeface="+mj-lt"/>
              </a:rPr>
              <a:t> </a:t>
            </a:r>
            <a:r>
              <a:rPr lang="hr-HR" sz="2000" b="1" u="sng" dirty="0" smtClean="0">
                <a:latin typeface="+mj-lt"/>
              </a:rPr>
              <a:t>the </a:t>
            </a:r>
            <a:r>
              <a:rPr lang="hr-HR" sz="2000" b="1" u="sng" dirty="0" err="1" smtClean="0">
                <a:effectLst/>
                <a:latin typeface="+mj-lt"/>
              </a:rPr>
              <a:t>development</a:t>
            </a:r>
            <a:r>
              <a:rPr lang="hr-HR" sz="2000" b="1" u="sng" dirty="0" smtClean="0">
                <a:effectLst/>
                <a:latin typeface="+mj-lt"/>
              </a:rPr>
              <a:t> of the </a:t>
            </a:r>
            <a:r>
              <a:rPr lang="hr-HR" sz="2000" b="1" u="sng" dirty="0" err="1" smtClean="0">
                <a:effectLst/>
                <a:latin typeface="+mj-lt"/>
              </a:rPr>
              <a:t>project</a:t>
            </a:r>
            <a:r>
              <a:rPr lang="hr-HR" sz="2000" b="1" u="sng" dirty="0" smtClean="0">
                <a:effectLst/>
                <a:latin typeface="+mj-lt"/>
              </a:rPr>
              <a:t> </a:t>
            </a:r>
            <a:r>
              <a:rPr lang="hr-HR" sz="2000" b="1" u="sng" dirty="0" err="1" smtClean="0">
                <a:effectLst/>
                <a:latin typeface="+mj-lt"/>
              </a:rPr>
              <a:t>over</a:t>
            </a:r>
            <a:r>
              <a:rPr lang="hr-HR" sz="2000" b="1" u="sng" dirty="0" smtClean="0">
                <a:effectLst/>
                <a:latin typeface="+mj-lt"/>
              </a:rPr>
              <a:t> a period of </a:t>
            </a:r>
            <a:r>
              <a:rPr lang="hr-HR" sz="2000" b="1" u="sng" dirty="0" err="1" smtClean="0">
                <a:effectLst/>
                <a:latin typeface="+mj-lt"/>
              </a:rPr>
              <a:t>several</a:t>
            </a:r>
            <a:r>
              <a:rPr lang="hr-HR" sz="2000" b="1" u="sng" dirty="0" smtClean="0">
                <a:effectLst/>
                <a:latin typeface="+mj-lt"/>
              </a:rPr>
              <a:t> </a:t>
            </a:r>
            <a:r>
              <a:rPr lang="hr-HR" sz="2000" b="1" u="sng" dirty="0" err="1" smtClean="0">
                <a:effectLst/>
                <a:latin typeface="+mj-lt"/>
              </a:rPr>
              <a:t>months</a:t>
            </a:r>
            <a:endParaRPr lang="hr-HR" sz="2000" b="1" u="sng" dirty="0" smtClean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000" b="1" u="sng" dirty="0">
              <a:effectLst/>
              <a:latin typeface="+mn-lt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r-HR" sz="1800" dirty="0" err="1">
                <a:effectLst/>
                <a:latin typeface="+mn-lt"/>
              </a:rPr>
              <a:t>It</a:t>
            </a:r>
            <a:r>
              <a:rPr lang="hr-HR" sz="1800" dirty="0">
                <a:effectLst/>
                <a:latin typeface="+mn-lt"/>
              </a:rPr>
              <a:t> </a:t>
            </a:r>
            <a:r>
              <a:rPr lang="hr-HR" sz="1800" dirty="0" err="1">
                <a:effectLst/>
                <a:latin typeface="+mn-lt"/>
              </a:rPr>
              <a:t>can</a:t>
            </a:r>
            <a:r>
              <a:rPr lang="hr-HR" sz="1800" dirty="0">
                <a:effectLst/>
                <a:latin typeface="+mn-lt"/>
              </a:rPr>
              <a:t> </a:t>
            </a:r>
            <a:r>
              <a:rPr lang="hr-HR" sz="1800" dirty="0" err="1">
                <a:effectLst/>
                <a:latin typeface="+mn-lt"/>
              </a:rPr>
              <a:t>be</a:t>
            </a:r>
            <a:r>
              <a:rPr lang="hr-HR" sz="1800" dirty="0">
                <a:effectLst/>
                <a:latin typeface="+mn-lt"/>
              </a:rPr>
              <a:t> </a:t>
            </a:r>
            <a:r>
              <a:rPr lang="en-US" sz="1800" dirty="0">
                <a:effectLst/>
                <a:latin typeface="+mn-lt"/>
              </a:rPr>
              <a:t>be written,</a:t>
            </a:r>
            <a:r>
              <a:rPr lang="hr-HR" sz="1800" dirty="0">
                <a:effectLst/>
                <a:latin typeface="+mn-lt"/>
              </a:rPr>
              <a:t> </a:t>
            </a:r>
            <a:r>
              <a:rPr lang="en-US" sz="1800" dirty="0">
                <a:effectLst/>
                <a:latin typeface="+mn-lt"/>
              </a:rPr>
              <a:t>visual, audio or a combination of these and might include both paper and electronic formats.</a:t>
            </a:r>
          </a:p>
        </p:txBody>
      </p:sp>
    </p:spTree>
    <p:extLst>
      <p:ext uri="{BB962C8B-B14F-4D97-AF65-F5344CB8AC3E}">
        <p14:creationId xmlns:p14="http://schemas.microsoft.com/office/powerpoint/2010/main" val="319960063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000" b="1" dirty="0" smtClean="0">
                <a:latin typeface="+mn-lt"/>
              </a:rPr>
              <a:t>IDENTIFYING THE GLOBAL CONTEXT OF THE PP</a:t>
            </a:r>
            <a:endParaRPr lang="hr-HR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What </a:t>
            </a:r>
            <a:r>
              <a:rPr lang="en-US" sz="2800" dirty="0">
                <a:latin typeface="+mn-lt"/>
              </a:rPr>
              <a:t>do I want to achieve through my personal project? </a:t>
            </a:r>
          </a:p>
          <a:p>
            <a:r>
              <a:rPr lang="en-US" sz="2800" dirty="0" smtClean="0">
                <a:latin typeface="+mn-lt"/>
              </a:rPr>
              <a:t>What </a:t>
            </a:r>
            <a:r>
              <a:rPr lang="en-US" sz="2800" dirty="0">
                <a:latin typeface="+mn-lt"/>
              </a:rPr>
              <a:t>do I want others to understand through my work? </a:t>
            </a:r>
          </a:p>
          <a:p>
            <a:r>
              <a:rPr lang="en-US" sz="2800" dirty="0" smtClean="0">
                <a:latin typeface="+mn-lt"/>
              </a:rPr>
              <a:t>What </a:t>
            </a:r>
            <a:r>
              <a:rPr lang="en-US" sz="2800" dirty="0">
                <a:latin typeface="+mn-lt"/>
              </a:rPr>
              <a:t>i</a:t>
            </a:r>
            <a:r>
              <a:rPr lang="en-US" sz="2800" b="1" dirty="0">
                <a:latin typeface="+mn-lt"/>
              </a:rPr>
              <a:t>mpact </a:t>
            </a:r>
            <a:r>
              <a:rPr lang="en-US" sz="2800" dirty="0">
                <a:latin typeface="+mn-lt"/>
              </a:rPr>
              <a:t>do I want my project to have? </a:t>
            </a:r>
          </a:p>
          <a:p>
            <a:r>
              <a:rPr lang="en-US" sz="2800" dirty="0" smtClean="0">
                <a:latin typeface="+mn-lt"/>
              </a:rPr>
              <a:t>How </a:t>
            </a:r>
            <a:r>
              <a:rPr lang="en-US" sz="2800" dirty="0">
                <a:latin typeface="+mn-lt"/>
              </a:rPr>
              <a:t>can a specific context give greater purpose to my project</a:t>
            </a:r>
            <a:r>
              <a:rPr lang="en-US" dirty="0">
                <a:latin typeface="+mn-lt"/>
              </a:rPr>
              <a:t>? </a:t>
            </a:r>
          </a:p>
          <a:p>
            <a:endParaRPr lang="hr-H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24932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319</TotalTime>
  <Words>1032</Words>
  <Application>Microsoft Office PowerPoint</Application>
  <PresentationFormat>On-screen Show (4:3)</PresentationFormat>
  <Paragraphs>276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Flow</vt:lpstr>
      <vt:lpstr>PERSONAL PROJECT 2016/2017 </vt:lpstr>
      <vt:lpstr>WHAT IS THE PERSONAL PROJECT?</vt:lpstr>
      <vt:lpstr>WHAT DOES THE PP INCLUDE? </vt:lpstr>
      <vt:lpstr> A PRODUCT OR OUTCOME </vt:lpstr>
      <vt:lpstr>THE SUPERVISOR</vt:lpstr>
      <vt:lpstr> AIMS AND OBJECTIVES Correspond to PP Assessment criteria </vt:lpstr>
      <vt:lpstr>COMPLETING THE PROJECT</vt:lpstr>
      <vt:lpstr>What is process journal? A document where you: </vt:lpstr>
      <vt:lpstr>IDENTIFYING THE GLOBAL CONTEXT OF THE PP</vt:lpstr>
      <vt:lpstr>IB MYP GLOBAL CONTEXTS</vt:lpstr>
      <vt:lpstr>GLOBAL CONTEXTS </vt:lpstr>
      <vt:lpstr>  CREATING CRITERIA FOR THE PRODUCT/OUTCOME</vt:lpstr>
      <vt:lpstr>REPORTING THE PERSONAL PROJECT </vt:lpstr>
      <vt:lpstr>ACADEMIC HONESTY</vt:lpstr>
      <vt:lpstr>PERSONAL PROJECT TIMELINE May, June 2016</vt:lpstr>
      <vt:lpstr>PowerPoint Presentation</vt:lpstr>
      <vt:lpstr>PHASE 1  OF  PP June 2016</vt:lpstr>
      <vt:lpstr>PHASE 2  OF PP  SEPTEMBER 2016-RESEARCH DEADLINE</vt:lpstr>
      <vt:lpstr> PHASE 3 OF PP   January 2017  </vt:lpstr>
      <vt:lpstr> PP festival,    March ,2017  </vt:lpstr>
      <vt:lpstr>DOs and DON'Ts by experienced MYP 5 students</vt:lpstr>
      <vt:lpstr>     KEEPING  </vt:lpstr>
      <vt:lpstr>  THANK YOU  FOR LISTENING !!!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PROJECT</dc:title>
  <dc:creator>Darija Kos</dc:creator>
  <cp:lastModifiedBy>Darija Kos</cp:lastModifiedBy>
  <cp:revision>42</cp:revision>
  <dcterms:created xsi:type="dcterms:W3CDTF">2012-09-26T10:06:59Z</dcterms:created>
  <dcterms:modified xsi:type="dcterms:W3CDTF">2016-05-16T05:48:04Z</dcterms:modified>
</cp:coreProperties>
</file>