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6" r:id="rId4"/>
    <p:sldId id="278" r:id="rId5"/>
    <p:sldId id="260" r:id="rId6"/>
    <p:sldId id="280" r:id="rId7"/>
    <p:sldId id="262" r:id="rId8"/>
    <p:sldId id="281" r:id="rId9"/>
    <p:sldId id="282" r:id="rId10"/>
    <p:sldId id="283" r:id="rId11"/>
    <p:sldId id="284" r:id="rId12"/>
    <p:sldId id="265" r:id="rId13"/>
    <p:sldId id="266" r:id="rId14"/>
    <p:sldId id="267" r:id="rId15"/>
    <p:sldId id="268" r:id="rId16"/>
    <p:sldId id="269" r:id="rId17"/>
    <p:sldId id="273" r:id="rId18"/>
    <p:sldId id="274" r:id="rId19"/>
    <p:sldId id="270" r:id="rId20"/>
    <p:sldId id="272" r:id="rId2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05" autoAdjust="0"/>
  </p:normalViewPr>
  <p:slideViewPr>
    <p:cSldViewPr>
      <p:cViewPr>
        <p:scale>
          <a:sx n="73" d="100"/>
          <a:sy n="73" d="100"/>
        </p:scale>
        <p:origin x="-1454" y="5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hr-HR" noProof="0" smtClean="0"/>
              <a:t>Click to edit Master title style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hr-HR" noProof="0" smtClean="0"/>
              <a:t>Click to edit Master subtitle style</a:t>
            </a:r>
          </a:p>
        </p:txBody>
      </p:sp>
      <p:sp>
        <p:nvSpPr>
          <p:cNvPr id="5632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hr-HR">
              <a:solidFill>
                <a:srgbClr val="FFFF00"/>
              </a:solidFill>
            </a:endParaRP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D34866F-C40B-434B-AF05-B57B842BB346}" type="slidenum">
              <a:rPr lang="hr-HR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538758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63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63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63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563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563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F0A12-48F7-40D6-9025-D85A932AE0D1}" type="slidenum">
              <a:rPr lang="hr-HR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548538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A0207F-932F-4DE7-B13C-A60094D28C53}" type="slidenum">
              <a:rPr lang="hr-HR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636983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BB4E0-C4AF-4612-A98A-4DFD4A7D0EC5}" type="slidenum">
              <a:rPr lang="hr-HR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93710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98FDE-6FF7-4321-A693-EB77A32CCB4E}" type="slidenum">
              <a:rPr lang="hr-HR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795874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99C25-E484-45B7-BED4-1BBFF6A908BC}" type="slidenum">
              <a:rPr lang="hr-HR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611203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45D97-DB68-4B2C-9966-F504D6031FBD}" type="slidenum">
              <a:rPr lang="hr-HR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816812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223D8-999A-43B5-8DAC-C46807173A25}" type="slidenum">
              <a:rPr lang="hr-HR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32536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E9F4A-2553-4B9A-BB0C-2F485E0BA989}" type="slidenum">
              <a:rPr lang="hr-HR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75248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7BE895-A9B3-4951-933F-2C866FC3F530}" type="slidenum">
              <a:rPr lang="hr-HR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887114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>
              <a:solidFill>
                <a:srgbClr val="FFFF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8D615-416F-4112-8104-EDC76E311179}" type="slidenum">
              <a:rPr lang="hr-HR">
                <a:solidFill>
                  <a:srgbClr val="FFFF00"/>
                </a:solidFill>
              </a:rPr>
              <a:pPr/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807256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r-HR">
              <a:solidFill>
                <a:srgbClr val="FFFF00"/>
              </a:solidFill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hr-HR">
              <a:solidFill>
                <a:srgbClr val="FFFF00"/>
              </a:solidFill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9EFEAD8-75C8-4AC2-92CB-47BC6E78A844}" type="slidenum">
              <a:rPr lang="hr-HR">
                <a:solidFill>
                  <a:srgbClr val="FFFF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hr-HR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10832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2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52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52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552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552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2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52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52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552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552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2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52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52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552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552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2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52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52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552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552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52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55299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5529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552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5529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PERSONAL PROJECT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2014/2015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3529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en-US" sz="3600" dirty="0" smtClean="0"/>
              <a:t>CREATING CRITERIA FOR THE PRODUCT/OUTCOME</a:t>
            </a:r>
            <a:r>
              <a:rPr lang="en-US" dirty="0"/>
              <a:t/>
            </a:r>
            <a:br>
              <a:rPr lang="en-US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</a:t>
            </a:r>
            <a:r>
              <a:rPr lang="en-US" dirty="0"/>
              <a:t>realistic </a:t>
            </a:r>
            <a:r>
              <a:rPr lang="en-US" dirty="0" smtClean="0"/>
              <a:t>criteria</a:t>
            </a:r>
            <a:r>
              <a:rPr lang="hr-HR" dirty="0" smtClean="0"/>
              <a:t>/	</a:t>
            </a:r>
            <a:r>
              <a:rPr lang="hr-HR" dirty="0" err="1" smtClean="0"/>
              <a:t>specifications</a:t>
            </a:r>
            <a:r>
              <a:rPr lang="hr-HR" dirty="0" smtClean="0"/>
              <a:t> </a:t>
            </a:r>
            <a:r>
              <a:rPr lang="en-US" dirty="0" smtClean="0"/>
              <a:t> </a:t>
            </a:r>
            <a:r>
              <a:rPr lang="en-US" dirty="0"/>
              <a:t>to measure the quality of the project’s final outcome or </a:t>
            </a:r>
            <a:r>
              <a:rPr lang="en-US" dirty="0" smtClean="0"/>
              <a:t>product </a:t>
            </a:r>
            <a:endParaRPr lang="hr-HR" dirty="0" smtClean="0"/>
          </a:p>
          <a:p>
            <a:r>
              <a:rPr lang="en-US" dirty="0" smtClean="0"/>
              <a:t>document </a:t>
            </a:r>
            <a:r>
              <a:rPr lang="en-US" dirty="0"/>
              <a:t>the </a:t>
            </a:r>
            <a:r>
              <a:rPr lang="en-US" dirty="0" smtClean="0"/>
              <a:t>criteria</a:t>
            </a:r>
            <a:r>
              <a:rPr lang="hr-HR" dirty="0" smtClean="0"/>
              <a:t>/</a:t>
            </a:r>
            <a:r>
              <a:rPr lang="hr-HR" dirty="0" err="1" smtClean="0"/>
              <a:t>specifications</a:t>
            </a:r>
            <a:r>
              <a:rPr lang="en-US" dirty="0" smtClean="0"/>
              <a:t> </a:t>
            </a:r>
            <a:r>
              <a:rPr lang="en-US" dirty="0"/>
              <a:t>in the process journal </a:t>
            </a:r>
            <a:endParaRPr lang="hr-HR" dirty="0" smtClean="0"/>
          </a:p>
          <a:p>
            <a:r>
              <a:rPr lang="en-US" dirty="0" smtClean="0"/>
              <a:t>use </a:t>
            </a:r>
            <a:r>
              <a:rPr lang="en-US" dirty="0"/>
              <a:t>them to assess the final outcome or </a:t>
            </a:r>
            <a:r>
              <a:rPr lang="en-US" dirty="0" smtClean="0"/>
              <a:t>product</a:t>
            </a:r>
            <a:endParaRPr lang="en-US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0000444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4000"/>
              <a:t>REPORTING THE PERSONAL PROJECT </a:t>
            </a:r>
            <a:endParaRPr lang="en-US" sz="400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effectLst/>
              </a:rPr>
              <a:t>•</a:t>
            </a:r>
            <a:r>
              <a:rPr lang="en-US" sz="2000" dirty="0">
                <a:effectLst/>
              </a:rPr>
              <a:t>	a written report  1,500 – 3,500 words in the format of an academic report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</a:rPr>
              <a:t>•	electronic ( website, blog, slideshow) 1,500-3,500 words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</a:rPr>
              <a:t>•	an oral report ( podcast, radio broadcast ,recorded) 13-15 minutes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</a:rPr>
              <a:t>•	visual ( film)  13-15 minutes </a:t>
            </a:r>
            <a:endParaRPr lang="hr-HR" sz="2000" dirty="0" smtClean="0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dirty="0" smtClean="0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</a:rPr>
              <a:t>The report does not replace the product/outcome of the personal </a:t>
            </a:r>
            <a:r>
              <a:rPr lang="en-US" sz="2000" dirty="0" smtClean="0">
                <a:effectLst/>
              </a:rPr>
              <a:t>project</a:t>
            </a:r>
            <a:endParaRPr lang="hr-HR" sz="2000" dirty="0" smtClean="0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dirty="0" smtClean="0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r-HR" sz="2400" dirty="0" err="1" smtClean="0">
                <a:effectLst/>
              </a:rPr>
              <a:t>Structure</a:t>
            </a:r>
            <a:r>
              <a:rPr lang="hr-HR" sz="2400" dirty="0" smtClean="0">
                <a:effectLst/>
              </a:rPr>
              <a:t> </a:t>
            </a:r>
            <a:r>
              <a:rPr lang="hr-HR" sz="2400" dirty="0" err="1">
                <a:effectLst/>
              </a:rPr>
              <a:t>of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the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written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report</a:t>
            </a:r>
            <a:r>
              <a:rPr lang="hr-HR" sz="2400" dirty="0">
                <a:effectLst/>
              </a:rPr>
              <a:t>: </a:t>
            </a:r>
            <a:endParaRPr lang="hr-HR" sz="2400" dirty="0" smtClean="0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400" dirty="0">
              <a:effectLst/>
            </a:endParaRPr>
          </a:p>
          <a:p>
            <a:pPr>
              <a:lnSpc>
                <a:spcPct val="80000"/>
              </a:lnSpc>
              <a:buFontTx/>
              <a:buChar char="o"/>
            </a:pPr>
            <a:r>
              <a:rPr lang="hr-HR" sz="2000" dirty="0">
                <a:effectLst/>
              </a:rPr>
              <a:t>Title </a:t>
            </a:r>
            <a:r>
              <a:rPr lang="hr-HR" sz="2000" dirty="0" err="1">
                <a:effectLst/>
              </a:rPr>
              <a:t>page</a:t>
            </a:r>
            <a:r>
              <a:rPr lang="hr-HR" sz="2000" dirty="0">
                <a:effectLst/>
              </a:rPr>
              <a:t>, table </a:t>
            </a:r>
            <a:r>
              <a:rPr lang="hr-HR" sz="2000" dirty="0" err="1">
                <a:effectLst/>
              </a:rPr>
              <a:t>of</a:t>
            </a:r>
            <a:r>
              <a:rPr lang="hr-HR" sz="2000" dirty="0">
                <a:effectLst/>
              </a:rPr>
              <a:t> </a:t>
            </a:r>
            <a:r>
              <a:rPr lang="hr-HR" sz="2000" dirty="0" err="1">
                <a:effectLst/>
              </a:rPr>
              <a:t>contents</a:t>
            </a:r>
            <a:r>
              <a:rPr lang="hr-HR" sz="2000" dirty="0">
                <a:effectLst/>
              </a:rPr>
              <a:t>, </a:t>
            </a:r>
            <a:r>
              <a:rPr lang="hr-HR" sz="2000" dirty="0" err="1">
                <a:effectLst/>
              </a:rPr>
              <a:t>body</a:t>
            </a:r>
            <a:r>
              <a:rPr lang="hr-HR" sz="2000" dirty="0">
                <a:effectLst/>
              </a:rPr>
              <a:t> </a:t>
            </a:r>
            <a:r>
              <a:rPr lang="hr-HR" sz="2000" dirty="0" err="1">
                <a:effectLst/>
              </a:rPr>
              <a:t>of</a:t>
            </a:r>
            <a:r>
              <a:rPr lang="hr-HR" sz="2000" dirty="0">
                <a:effectLst/>
              </a:rPr>
              <a:t> </a:t>
            </a:r>
            <a:r>
              <a:rPr lang="hr-HR" sz="2000" dirty="0" err="1">
                <a:effectLst/>
              </a:rPr>
              <a:t>the</a:t>
            </a:r>
            <a:r>
              <a:rPr lang="hr-HR" sz="2000" dirty="0">
                <a:effectLst/>
              </a:rPr>
              <a:t> </a:t>
            </a:r>
            <a:r>
              <a:rPr lang="hr-HR" sz="2000" dirty="0" err="1">
                <a:effectLst/>
              </a:rPr>
              <a:t>report</a:t>
            </a:r>
            <a:r>
              <a:rPr lang="hr-HR" sz="2000" dirty="0">
                <a:effectLst/>
              </a:rPr>
              <a:t>, </a:t>
            </a:r>
            <a:r>
              <a:rPr lang="hr-HR" sz="2000" dirty="0" err="1">
                <a:effectLst/>
              </a:rPr>
              <a:t>bibliography</a:t>
            </a:r>
            <a:r>
              <a:rPr lang="hr-HR" sz="2000" dirty="0">
                <a:effectLst/>
              </a:rPr>
              <a:t> or reference list, </a:t>
            </a:r>
            <a:r>
              <a:rPr lang="hr-HR" sz="2000" dirty="0" err="1">
                <a:effectLst/>
              </a:rPr>
              <a:t>appendices</a:t>
            </a:r>
            <a:endParaRPr lang="hr-HR" sz="2000" dirty="0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dirty="0">
              <a:effectLst/>
            </a:endParaRPr>
          </a:p>
          <a:p>
            <a:pPr>
              <a:lnSpc>
                <a:spcPct val="80000"/>
              </a:lnSpc>
            </a:pPr>
            <a:endParaRPr lang="hr-HR" sz="1800" dirty="0"/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78543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THE SUPERVISOR IS 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2800"/>
              <a:t>an MYP teacher whose responsibility is to guide you and advise you while working on your personal project</a:t>
            </a:r>
          </a:p>
          <a:p>
            <a:r>
              <a:rPr lang="hr-HR" sz="2800"/>
              <a:t>an MYP teacher with whom you meet on regular basis whilst working on the PP</a:t>
            </a:r>
          </a:p>
          <a:p>
            <a:r>
              <a:rPr lang="hr-HR" sz="2800"/>
              <a:t>responsible for the assessment of the project</a:t>
            </a:r>
          </a:p>
          <a:p>
            <a:r>
              <a:rPr lang="hr-HR" sz="2800"/>
              <a:t>if necessary some other professional outside the school who could help/advise you  with PP</a:t>
            </a:r>
          </a:p>
        </p:txBody>
      </p:sp>
    </p:spTree>
    <p:extLst>
      <p:ext uri="{BB962C8B-B14F-4D97-AF65-F5344CB8AC3E}">
        <p14:creationId xmlns:p14="http://schemas.microsoft.com/office/powerpoint/2010/main" val="202461275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PHASE 1  OF  PP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2800" dirty="0" err="1" smtClean="0">
                <a:effectLst/>
              </a:rPr>
              <a:t>choose</a:t>
            </a:r>
            <a:r>
              <a:rPr lang="hr-HR" sz="2800" dirty="0" smtClean="0">
                <a:effectLst/>
              </a:rPr>
              <a:t> </a:t>
            </a:r>
            <a:r>
              <a:rPr lang="hr-HR" sz="2800" dirty="0">
                <a:effectLst/>
              </a:rPr>
              <a:t>a </a:t>
            </a:r>
            <a:r>
              <a:rPr lang="hr-HR" sz="2800" dirty="0" err="1">
                <a:effectLst/>
              </a:rPr>
              <a:t>topic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and</a:t>
            </a:r>
            <a:r>
              <a:rPr lang="hr-HR" sz="2800" dirty="0">
                <a:effectLst/>
              </a:rPr>
              <a:t> </a:t>
            </a:r>
            <a:r>
              <a:rPr lang="hr-HR" sz="2800" b="1" u="sng" dirty="0" err="1">
                <a:effectLst/>
              </a:rPr>
              <a:t>submit</a:t>
            </a:r>
            <a:r>
              <a:rPr lang="hr-HR" sz="2800" b="1" u="sng" dirty="0">
                <a:effectLst/>
              </a:rPr>
              <a:t> </a:t>
            </a:r>
            <a:r>
              <a:rPr lang="hr-HR" sz="2800" b="1" u="sng" dirty="0" err="1">
                <a:effectLst/>
              </a:rPr>
              <a:t>the</a:t>
            </a:r>
            <a:r>
              <a:rPr lang="hr-HR" sz="2800" b="1" u="sng" dirty="0">
                <a:effectLst/>
              </a:rPr>
              <a:t> </a:t>
            </a:r>
            <a:r>
              <a:rPr lang="hr-HR" sz="2800" b="1" u="sng" dirty="0" err="1">
                <a:effectLst/>
              </a:rPr>
              <a:t>topic</a:t>
            </a:r>
            <a:r>
              <a:rPr lang="hr-HR" sz="2800" b="1" u="sng" dirty="0">
                <a:effectLst/>
              </a:rPr>
              <a:t> to </a:t>
            </a:r>
            <a:r>
              <a:rPr lang="hr-HR" sz="2800" b="1" u="sng" dirty="0" err="1">
                <a:effectLst/>
              </a:rPr>
              <a:t>the</a:t>
            </a:r>
            <a:r>
              <a:rPr lang="hr-HR" sz="2800" b="1" u="sng" dirty="0">
                <a:effectLst/>
              </a:rPr>
              <a:t>  MYP </a:t>
            </a:r>
            <a:r>
              <a:rPr lang="hr-HR" sz="2800" b="1" u="sng" dirty="0" err="1">
                <a:effectLst/>
              </a:rPr>
              <a:t>coordinator</a:t>
            </a:r>
            <a:r>
              <a:rPr lang="hr-HR" sz="2800" b="1" u="sng" dirty="0">
                <a:effectLst/>
              </a:rPr>
              <a:t> </a:t>
            </a:r>
            <a:r>
              <a:rPr lang="hr-HR" sz="2800" b="1" u="sng" dirty="0" err="1" smtClean="0">
                <a:effectLst/>
              </a:rPr>
              <a:t>by</a:t>
            </a:r>
            <a:r>
              <a:rPr lang="hr-HR" sz="2800" b="1" u="sng" dirty="0">
                <a:effectLst/>
              </a:rPr>
              <a:t> </a:t>
            </a:r>
            <a:r>
              <a:rPr lang="hr-HR" sz="2800" b="1" u="sng" dirty="0" err="1" smtClean="0">
                <a:effectLst/>
              </a:rPr>
              <a:t>Monday</a:t>
            </a:r>
            <a:r>
              <a:rPr lang="hr-HR" sz="2800" b="1" u="sng" dirty="0" smtClean="0">
                <a:effectLst/>
              </a:rPr>
              <a:t>, June 2nd 2014</a:t>
            </a:r>
          </a:p>
          <a:p>
            <a:r>
              <a:rPr lang="hr-HR" sz="2800" dirty="0" err="1" smtClean="0">
                <a:effectLst/>
              </a:rPr>
              <a:t>By</a:t>
            </a:r>
            <a:r>
              <a:rPr lang="hr-HR" sz="2800" dirty="0" smtClean="0">
                <a:effectLst/>
              </a:rPr>
              <a:t> </a:t>
            </a:r>
            <a:r>
              <a:rPr lang="hr-HR" sz="2800" dirty="0" err="1" smtClean="0">
                <a:effectLst/>
              </a:rPr>
              <a:t>Thursday</a:t>
            </a:r>
            <a:r>
              <a:rPr lang="hr-HR" sz="2800" dirty="0" smtClean="0">
                <a:effectLst/>
              </a:rPr>
              <a:t> , </a:t>
            </a:r>
            <a:r>
              <a:rPr lang="hr-HR" sz="2800" b="1" u="sng" dirty="0" smtClean="0">
                <a:effectLst/>
              </a:rPr>
              <a:t>June 5th,2014 </a:t>
            </a:r>
            <a:r>
              <a:rPr lang="hr-HR" sz="2800" dirty="0" err="1" smtClean="0">
                <a:effectLst/>
              </a:rPr>
              <a:t>supervisor</a:t>
            </a:r>
            <a:r>
              <a:rPr lang="hr-HR" sz="2800" dirty="0" smtClean="0">
                <a:effectLst/>
              </a:rPr>
              <a:t> </a:t>
            </a:r>
            <a:r>
              <a:rPr lang="hr-HR" sz="2800" dirty="0" err="1">
                <a:effectLst/>
              </a:rPr>
              <a:t>will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be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assigned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and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the</a:t>
            </a:r>
            <a:r>
              <a:rPr lang="hr-HR" sz="2800" dirty="0">
                <a:effectLst/>
              </a:rPr>
              <a:t> list </a:t>
            </a:r>
            <a:r>
              <a:rPr lang="hr-HR" sz="2800" dirty="0" err="1">
                <a:effectLst/>
              </a:rPr>
              <a:t>of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topics</a:t>
            </a:r>
            <a:r>
              <a:rPr lang="hr-HR" sz="2800" dirty="0">
                <a:effectLst/>
              </a:rPr>
              <a:t>, </a:t>
            </a:r>
            <a:r>
              <a:rPr lang="hr-HR" sz="2800" dirty="0" err="1">
                <a:effectLst/>
              </a:rPr>
              <a:t>students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and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supervisors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will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be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posted</a:t>
            </a:r>
            <a:r>
              <a:rPr lang="hr-HR" sz="2800" dirty="0">
                <a:effectLst/>
              </a:rPr>
              <a:t> on </a:t>
            </a:r>
            <a:r>
              <a:rPr lang="hr-HR" sz="2800" dirty="0" err="1">
                <a:effectLst/>
              </a:rPr>
              <a:t>the</a:t>
            </a:r>
            <a:r>
              <a:rPr lang="hr-HR" sz="2800" dirty="0">
                <a:effectLst/>
              </a:rPr>
              <a:t> MYP </a:t>
            </a:r>
            <a:r>
              <a:rPr lang="hr-HR" sz="2800" dirty="0" err="1">
                <a:effectLst/>
              </a:rPr>
              <a:t>notice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board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across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from</a:t>
            </a:r>
            <a:r>
              <a:rPr lang="hr-HR" sz="2800" dirty="0">
                <a:effectLst/>
              </a:rPr>
              <a:t>  </a:t>
            </a:r>
            <a:r>
              <a:rPr lang="hr-HR" sz="2800" dirty="0" err="1">
                <a:effectLst/>
              </a:rPr>
              <a:t>the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MYP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Coordinator</a:t>
            </a:r>
            <a:r>
              <a:rPr lang="hr-HR" sz="2800" dirty="0">
                <a:effectLst/>
              </a:rPr>
              <a:t>'s </a:t>
            </a:r>
            <a:r>
              <a:rPr lang="hr-HR" sz="2800" dirty="0" err="1" smtClean="0">
                <a:effectLst/>
              </a:rPr>
              <a:t>office</a:t>
            </a:r>
            <a:endParaRPr lang="hr-HR" sz="2800" dirty="0" smtClean="0">
              <a:effectLst/>
            </a:endParaRPr>
          </a:p>
          <a:p>
            <a:r>
              <a:rPr lang="hr-HR" sz="2800" dirty="0" err="1" smtClean="0">
                <a:effectLst/>
              </a:rPr>
              <a:t>By</a:t>
            </a:r>
            <a:r>
              <a:rPr lang="hr-HR" sz="2800" dirty="0" smtClean="0">
                <a:effectLst/>
              </a:rPr>
              <a:t> </a:t>
            </a:r>
            <a:r>
              <a:rPr lang="hr-HR" sz="2800" dirty="0" err="1" smtClean="0">
                <a:effectLst/>
              </a:rPr>
              <a:t>the</a:t>
            </a:r>
            <a:r>
              <a:rPr lang="hr-HR" sz="2800" dirty="0" smtClean="0">
                <a:effectLst/>
              </a:rPr>
              <a:t> </a:t>
            </a:r>
            <a:r>
              <a:rPr lang="hr-HR" sz="2800" dirty="0" err="1" smtClean="0">
                <a:effectLst/>
              </a:rPr>
              <a:t>last</a:t>
            </a:r>
            <a:r>
              <a:rPr lang="hr-HR" sz="2800" dirty="0" smtClean="0">
                <a:effectLst/>
              </a:rPr>
              <a:t> </a:t>
            </a:r>
            <a:r>
              <a:rPr lang="hr-HR" sz="2800" dirty="0" err="1" smtClean="0">
                <a:effectLst/>
              </a:rPr>
              <a:t>day</a:t>
            </a:r>
            <a:r>
              <a:rPr lang="hr-HR" sz="2800" dirty="0" smtClean="0">
                <a:effectLst/>
              </a:rPr>
              <a:t> </a:t>
            </a:r>
            <a:r>
              <a:rPr lang="hr-HR" sz="2800" dirty="0" err="1" smtClean="0">
                <a:effectLst/>
              </a:rPr>
              <a:t>of</a:t>
            </a:r>
            <a:r>
              <a:rPr lang="hr-HR" sz="2800" dirty="0" smtClean="0">
                <a:effectLst/>
              </a:rPr>
              <a:t> </a:t>
            </a:r>
            <a:r>
              <a:rPr lang="hr-HR" sz="2800" dirty="0" err="1" smtClean="0">
                <a:effectLst/>
              </a:rPr>
              <a:t>this</a:t>
            </a:r>
            <a:r>
              <a:rPr lang="hr-HR" sz="2800" dirty="0" smtClean="0">
                <a:effectLst/>
              </a:rPr>
              <a:t> </a:t>
            </a:r>
            <a:r>
              <a:rPr lang="hr-HR" sz="2800" dirty="0" err="1" smtClean="0">
                <a:effectLst/>
              </a:rPr>
              <a:t>school</a:t>
            </a:r>
            <a:r>
              <a:rPr lang="hr-HR" sz="2800" dirty="0" smtClean="0">
                <a:effectLst/>
              </a:rPr>
              <a:t> </a:t>
            </a:r>
            <a:r>
              <a:rPr lang="hr-HR" sz="2800" dirty="0" err="1" smtClean="0">
                <a:effectLst/>
              </a:rPr>
              <a:t>year</a:t>
            </a:r>
            <a:r>
              <a:rPr lang="hr-HR" sz="2800" dirty="0" smtClean="0">
                <a:effectLst/>
              </a:rPr>
              <a:t>,</a:t>
            </a:r>
            <a:r>
              <a:rPr lang="hr-HR" sz="2800" b="1" dirty="0" smtClean="0">
                <a:effectLst/>
              </a:rPr>
              <a:t> </a:t>
            </a:r>
            <a:r>
              <a:rPr lang="hr-HR" sz="2800" b="1" dirty="0" err="1" smtClean="0">
                <a:effectLst/>
              </a:rPr>
              <a:t>Friday</a:t>
            </a:r>
            <a:r>
              <a:rPr lang="hr-HR" sz="2800" b="1" dirty="0" smtClean="0">
                <a:effectLst/>
              </a:rPr>
              <a:t> 13th,2014 </a:t>
            </a:r>
            <a:r>
              <a:rPr lang="hr-HR" sz="2800" dirty="0" err="1" smtClean="0">
                <a:effectLst/>
              </a:rPr>
              <a:t>you</a:t>
            </a:r>
            <a:r>
              <a:rPr lang="hr-HR" sz="2800" dirty="0" smtClean="0">
                <a:effectLst/>
              </a:rPr>
              <a:t> MUST </a:t>
            </a:r>
            <a:r>
              <a:rPr lang="hr-HR" sz="2800" dirty="0" err="1" smtClean="0">
                <a:effectLst/>
              </a:rPr>
              <a:t>have</a:t>
            </a:r>
            <a:r>
              <a:rPr lang="hr-HR" sz="2800" dirty="0" smtClean="0">
                <a:effectLst/>
              </a:rPr>
              <a:t> ONE </a:t>
            </a:r>
            <a:r>
              <a:rPr lang="hr-HR" sz="2800" dirty="0" err="1" smtClean="0">
                <a:effectLst/>
              </a:rPr>
              <a:t>meeting</a:t>
            </a:r>
            <a:r>
              <a:rPr lang="hr-HR" sz="2800" dirty="0" smtClean="0">
                <a:effectLst/>
              </a:rPr>
              <a:t> </a:t>
            </a:r>
            <a:r>
              <a:rPr lang="hr-HR" sz="2800" dirty="0" err="1" smtClean="0">
                <a:effectLst/>
              </a:rPr>
              <a:t>with</a:t>
            </a:r>
            <a:r>
              <a:rPr lang="hr-HR" sz="2800" dirty="0" smtClean="0">
                <a:effectLst/>
              </a:rPr>
              <a:t> </a:t>
            </a:r>
            <a:r>
              <a:rPr lang="hr-HR" sz="2800" dirty="0" err="1" smtClean="0">
                <a:effectLst/>
              </a:rPr>
              <a:t>the</a:t>
            </a:r>
            <a:r>
              <a:rPr lang="hr-HR" sz="2800" dirty="0" smtClean="0">
                <a:effectLst/>
              </a:rPr>
              <a:t> </a:t>
            </a:r>
            <a:r>
              <a:rPr lang="hr-HR" sz="2800" dirty="0" err="1" smtClean="0">
                <a:effectLst/>
              </a:rPr>
              <a:t>supervisor</a:t>
            </a:r>
            <a:r>
              <a:rPr lang="hr-HR" sz="2800" dirty="0" smtClean="0">
                <a:effectLst/>
              </a:rPr>
              <a:t> </a:t>
            </a:r>
            <a:endParaRPr lang="hr-HR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2459419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4000" dirty="0"/>
              <a:t>PHASE 2  OF PP </a:t>
            </a:r>
            <a:br>
              <a:rPr lang="hr-HR" sz="4000" dirty="0"/>
            </a:br>
            <a:r>
              <a:rPr lang="hr-HR" sz="4000" dirty="0" err="1" smtClean="0"/>
              <a:t>September</a:t>
            </a:r>
            <a:r>
              <a:rPr lang="hr-HR" sz="4000" dirty="0" smtClean="0"/>
              <a:t> 2014 -INVESTIGATING</a:t>
            </a:r>
            <a:endParaRPr lang="hr-HR" sz="4000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hr-HR" sz="2400" dirty="0" err="1">
                <a:effectLst/>
              </a:rPr>
              <a:t>Identify</a:t>
            </a:r>
            <a:r>
              <a:rPr lang="hr-HR" sz="2400" dirty="0">
                <a:effectLst/>
              </a:rPr>
              <a:t> prior </a:t>
            </a:r>
            <a:r>
              <a:rPr lang="hr-HR" sz="2400" dirty="0" err="1">
                <a:effectLst/>
              </a:rPr>
              <a:t>learning</a:t>
            </a:r>
            <a:endParaRPr lang="hr-HR" sz="2400" dirty="0">
              <a:effectLst/>
            </a:endParaRPr>
          </a:p>
          <a:p>
            <a:pPr lvl="0"/>
            <a:r>
              <a:rPr lang="hr-HR" sz="2400" dirty="0" err="1">
                <a:effectLst/>
              </a:rPr>
              <a:t>Outline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of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topic</a:t>
            </a:r>
            <a:r>
              <a:rPr lang="hr-HR" sz="2400" dirty="0">
                <a:effectLst/>
              </a:rPr>
              <a:t>- </a:t>
            </a:r>
            <a:r>
              <a:rPr lang="hr-HR" sz="2400" dirty="0" err="1">
                <a:effectLst/>
              </a:rPr>
              <a:t>decide</a:t>
            </a:r>
            <a:r>
              <a:rPr lang="hr-HR" sz="2400" dirty="0">
                <a:effectLst/>
              </a:rPr>
              <a:t> on </a:t>
            </a:r>
            <a:r>
              <a:rPr lang="hr-HR" sz="2400" dirty="0" err="1">
                <a:effectLst/>
              </a:rPr>
              <a:t>the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goal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and</a:t>
            </a:r>
            <a:r>
              <a:rPr lang="hr-HR" sz="2400" dirty="0">
                <a:effectLst/>
              </a:rPr>
              <a:t> global </a:t>
            </a:r>
            <a:r>
              <a:rPr lang="hr-HR" sz="2400" dirty="0" err="1">
                <a:effectLst/>
              </a:rPr>
              <a:t>context</a:t>
            </a:r>
            <a:endParaRPr lang="hr-HR" sz="2400" dirty="0">
              <a:effectLst/>
            </a:endParaRPr>
          </a:p>
          <a:p>
            <a:pPr lvl="0"/>
            <a:r>
              <a:rPr lang="hr-HR" sz="2400" dirty="0" err="1">
                <a:effectLst/>
              </a:rPr>
              <a:t>Decide</a:t>
            </a:r>
            <a:r>
              <a:rPr lang="hr-HR" sz="2400" dirty="0">
                <a:effectLst/>
              </a:rPr>
              <a:t> on </a:t>
            </a:r>
            <a:r>
              <a:rPr lang="hr-HR" sz="2400" dirty="0" err="1">
                <a:effectLst/>
              </a:rPr>
              <a:t>product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and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outcome</a:t>
            </a:r>
            <a:endParaRPr lang="hr-HR" sz="2400" dirty="0">
              <a:effectLst/>
            </a:endParaRPr>
          </a:p>
          <a:p>
            <a:pPr lvl="0"/>
            <a:r>
              <a:rPr lang="hr-HR" sz="2400" dirty="0" err="1">
                <a:effectLst/>
              </a:rPr>
              <a:t>Initial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research</a:t>
            </a:r>
            <a:r>
              <a:rPr lang="hr-HR" sz="2400" dirty="0">
                <a:effectLst/>
              </a:rPr>
              <a:t> period-</a:t>
            </a:r>
            <a:r>
              <a:rPr lang="hr-HR" sz="2400" dirty="0" err="1">
                <a:effectLst/>
              </a:rPr>
              <a:t>select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relevant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resources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and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evaluate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them</a:t>
            </a:r>
            <a:endParaRPr lang="hr-HR" sz="2400" dirty="0">
              <a:effectLst/>
            </a:endParaRPr>
          </a:p>
          <a:p>
            <a:pPr lvl="0"/>
            <a:r>
              <a:rPr lang="hr-HR" sz="2400" dirty="0" err="1">
                <a:effectLst/>
              </a:rPr>
              <a:t>Begin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development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of</a:t>
            </a:r>
            <a:r>
              <a:rPr lang="hr-HR" sz="2400" dirty="0">
                <a:effectLst/>
              </a:rPr>
              <a:t> </a:t>
            </a:r>
            <a:r>
              <a:rPr lang="hr-HR" sz="2400" dirty="0" err="1" smtClean="0">
                <a:effectLst/>
              </a:rPr>
              <a:t>criteria</a:t>
            </a:r>
            <a:r>
              <a:rPr lang="hr-HR" sz="2400" dirty="0" smtClean="0">
                <a:effectLst/>
              </a:rPr>
              <a:t>/</a:t>
            </a:r>
            <a:r>
              <a:rPr lang="hr-HR" sz="2400" dirty="0" err="1" smtClean="0">
                <a:effectLst/>
              </a:rPr>
              <a:t>specifications</a:t>
            </a:r>
            <a:r>
              <a:rPr lang="hr-HR" sz="2400" dirty="0" smtClean="0">
                <a:effectLst/>
              </a:rPr>
              <a:t> to </a:t>
            </a:r>
            <a:r>
              <a:rPr lang="hr-HR" sz="2400" dirty="0" err="1">
                <a:effectLst/>
              </a:rPr>
              <a:t>evaluate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the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p</a:t>
            </a:r>
            <a:r>
              <a:rPr lang="hr-HR" sz="2400" dirty="0" err="1" smtClean="0">
                <a:effectLst/>
              </a:rPr>
              <a:t>roduct</a:t>
            </a:r>
            <a:r>
              <a:rPr lang="hr-HR" sz="2400" dirty="0" smtClean="0">
                <a:effectLst/>
              </a:rPr>
              <a:t> </a:t>
            </a:r>
            <a:r>
              <a:rPr lang="hr-HR" sz="2400" dirty="0" err="1">
                <a:effectLst/>
              </a:rPr>
              <a:t>by</a:t>
            </a:r>
            <a:endParaRPr lang="hr-HR" sz="2400" dirty="0">
              <a:effectLst/>
            </a:endParaRPr>
          </a:p>
          <a:p>
            <a:pPr lvl="0"/>
            <a:r>
              <a:rPr lang="hr-HR" sz="2400" dirty="0">
                <a:effectLst/>
              </a:rPr>
              <a:t>Plan </a:t>
            </a:r>
            <a:r>
              <a:rPr lang="hr-HR" sz="2400" dirty="0" err="1">
                <a:effectLst/>
              </a:rPr>
              <a:t>meetings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with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supervisor</a:t>
            </a:r>
            <a:endParaRPr lang="hr-HR" sz="2400" dirty="0">
              <a:effectLst/>
            </a:endParaRPr>
          </a:p>
          <a:p>
            <a:pPr lvl="0"/>
            <a:r>
              <a:rPr lang="hr-HR" sz="2400" dirty="0" err="1">
                <a:effectLst/>
              </a:rPr>
              <a:t>Keep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the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process</a:t>
            </a:r>
            <a:r>
              <a:rPr lang="hr-HR" sz="2400" dirty="0">
                <a:effectLst/>
              </a:rPr>
              <a:t> </a:t>
            </a:r>
            <a:r>
              <a:rPr lang="hr-HR" sz="2400" dirty="0" err="1">
                <a:effectLst/>
              </a:rPr>
              <a:t>journal</a:t>
            </a:r>
            <a:r>
              <a:rPr lang="hr-HR" sz="2400" dirty="0">
                <a:effectLst/>
              </a:rPr>
              <a:t> </a:t>
            </a:r>
            <a:r>
              <a:rPr lang="hr-HR" sz="2400" dirty="0" smtClean="0">
                <a:effectLst/>
              </a:rPr>
              <a:t>notes/</a:t>
            </a:r>
            <a:r>
              <a:rPr lang="hr-HR" sz="2400" dirty="0" err="1" smtClean="0">
                <a:effectLst/>
              </a:rPr>
              <a:t>entries</a:t>
            </a:r>
            <a:endParaRPr lang="hr-HR" sz="2400" dirty="0">
              <a:effectLst/>
            </a:endParaRPr>
          </a:p>
          <a:p>
            <a:pPr marL="0" indent="0">
              <a:lnSpc>
                <a:spcPct val="80000"/>
              </a:lnSpc>
              <a:buNone/>
            </a:pP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68744779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233" y="260648"/>
            <a:ext cx="8229600" cy="1384300"/>
          </a:xfrm>
        </p:spPr>
        <p:txBody>
          <a:bodyPr/>
          <a:lstStyle/>
          <a:p>
            <a:pPr algn="ctr"/>
            <a:r>
              <a:rPr lang="hr-HR" sz="4000" dirty="0" smtClean="0"/>
              <a:t/>
            </a:r>
            <a:br>
              <a:rPr lang="hr-HR" sz="4000" dirty="0" smtClean="0"/>
            </a:br>
            <a:r>
              <a:rPr lang="hr-HR" sz="4000" dirty="0" smtClean="0"/>
              <a:t>PHASE </a:t>
            </a:r>
            <a:r>
              <a:rPr lang="hr-HR" sz="4000" dirty="0"/>
              <a:t>3 OF PP </a:t>
            </a:r>
            <a:br>
              <a:rPr lang="hr-HR" sz="4000" dirty="0"/>
            </a:br>
            <a:r>
              <a:rPr lang="hr-HR" sz="4000" dirty="0"/>
              <a:t> </a:t>
            </a:r>
            <a:r>
              <a:rPr lang="hr-HR" sz="3600" dirty="0" err="1" smtClean="0"/>
              <a:t>October</a:t>
            </a:r>
            <a:r>
              <a:rPr lang="hr-HR" sz="3600" dirty="0" smtClean="0"/>
              <a:t>,</a:t>
            </a:r>
            <a:r>
              <a:rPr lang="hr-HR" sz="3600" dirty="0" err="1" smtClean="0"/>
              <a:t>November</a:t>
            </a:r>
            <a:r>
              <a:rPr lang="hr-HR" sz="3600" dirty="0" smtClean="0"/>
              <a:t> 2014- PLANNING</a:t>
            </a:r>
            <a:r>
              <a:rPr lang="hr-HR" sz="4000" dirty="0"/>
              <a:t>	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hr-HR" sz="2800" dirty="0" smtClean="0"/>
              <a:t> </a:t>
            </a:r>
            <a:r>
              <a:rPr lang="hr-HR" sz="2800" dirty="0" err="1">
                <a:effectLst/>
              </a:rPr>
              <a:t>Finalize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the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criteria</a:t>
            </a:r>
            <a:r>
              <a:rPr lang="hr-HR" sz="2800" dirty="0">
                <a:effectLst/>
              </a:rPr>
              <a:t>/</a:t>
            </a:r>
            <a:r>
              <a:rPr lang="hr-HR" sz="2800" dirty="0" err="1">
                <a:effectLst/>
              </a:rPr>
              <a:t>specifications</a:t>
            </a:r>
            <a:r>
              <a:rPr lang="hr-HR" sz="2800" dirty="0">
                <a:effectLst/>
              </a:rPr>
              <a:t> for </a:t>
            </a:r>
            <a:r>
              <a:rPr lang="hr-HR" sz="2800" dirty="0" err="1">
                <a:effectLst/>
              </a:rPr>
              <a:t>the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product</a:t>
            </a:r>
            <a:r>
              <a:rPr lang="hr-HR" sz="2800" dirty="0">
                <a:effectLst/>
              </a:rPr>
              <a:t>/</a:t>
            </a:r>
            <a:r>
              <a:rPr lang="hr-HR" sz="2800" dirty="0" err="1">
                <a:effectLst/>
              </a:rPr>
              <a:t>outcome</a:t>
            </a:r>
            <a:endParaRPr lang="hr-HR" sz="2800" dirty="0">
              <a:effectLst/>
            </a:endParaRPr>
          </a:p>
          <a:p>
            <a:pPr lvl="0"/>
            <a:r>
              <a:rPr lang="hr-HR" sz="2800" dirty="0" err="1">
                <a:effectLst/>
              </a:rPr>
              <a:t>Continue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research</a:t>
            </a:r>
            <a:r>
              <a:rPr lang="hr-HR" sz="2800" dirty="0">
                <a:effectLst/>
              </a:rPr>
              <a:t> – </a:t>
            </a:r>
            <a:r>
              <a:rPr lang="hr-HR" sz="2800" dirty="0" err="1">
                <a:effectLst/>
              </a:rPr>
              <a:t>select</a:t>
            </a:r>
            <a:r>
              <a:rPr lang="hr-HR" sz="2800" dirty="0" smtClean="0">
                <a:effectLst/>
              </a:rPr>
              <a:t>, </a:t>
            </a:r>
            <a:r>
              <a:rPr lang="hr-HR" sz="2800" dirty="0" err="1" smtClean="0">
                <a:effectLst/>
              </a:rPr>
              <a:t>evaluate</a:t>
            </a:r>
            <a:r>
              <a:rPr lang="hr-HR" sz="2800" dirty="0" smtClean="0">
                <a:effectLst/>
              </a:rPr>
              <a:t> </a:t>
            </a:r>
            <a:r>
              <a:rPr lang="hr-HR" sz="2800" dirty="0" err="1">
                <a:effectLst/>
              </a:rPr>
              <a:t>and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acknowledge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information</a:t>
            </a:r>
            <a:endParaRPr lang="hr-HR" sz="2800" dirty="0">
              <a:effectLst/>
            </a:endParaRPr>
          </a:p>
          <a:p>
            <a:pPr lvl="0"/>
            <a:r>
              <a:rPr lang="hr-HR" sz="2800" dirty="0" err="1">
                <a:effectLst/>
              </a:rPr>
              <a:t>Work</a:t>
            </a:r>
            <a:r>
              <a:rPr lang="hr-HR" sz="2800" dirty="0">
                <a:effectLst/>
              </a:rPr>
              <a:t> on </a:t>
            </a:r>
            <a:r>
              <a:rPr lang="hr-HR" sz="2800" dirty="0" err="1">
                <a:effectLst/>
              </a:rPr>
              <a:t>product</a:t>
            </a:r>
            <a:r>
              <a:rPr lang="hr-HR" sz="2800" dirty="0">
                <a:effectLst/>
              </a:rPr>
              <a:t>/</a:t>
            </a:r>
            <a:r>
              <a:rPr lang="hr-HR" sz="2800" dirty="0" err="1">
                <a:effectLst/>
              </a:rPr>
              <a:t>outcome</a:t>
            </a:r>
            <a:endParaRPr lang="hr-HR" sz="2800" dirty="0">
              <a:effectLst/>
            </a:endParaRPr>
          </a:p>
          <a:p>
            <a:pPr lvl="0"/>
            <a:r>
              <a:rPr lang="hr-HR" sz="2800" dirty="0" err="1">
                <a:effectLst/>
              </a:rPr>
              <a:t>Meet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with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supervisor</a:t>
            </a:r>
            <a:r>
              <a:rPr lang="hr-HR" sz="2800" dirty="0">
                <a:effectLst/>
              </a:rPr>
              <a:t> on </a:t>
            </a:r>
            <a:r>
              <a:rPr lang="hr-HR" sz="2800" dirty="0" err="1">
                <a:effectLst/>
              </a:rPr>
              <a:t>regular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basis</a:t>
            </a:r>
            <a:endParaRPr lang="hr-HR" sz="2800" dirty="0">
              <a:effectLst/>
            </a:endParaRPr>
          </a:p>
          <a:p>
            <a:r>
              <a:rPr lang="hr-HR" sz="2800" dirty="0" err="1">
                <a:effectLst/>
              </a:rPr>
              <a:t>Keep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the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process</a:t>
            </a:r>
            <a:r>
              <a:rPr lang="hr-HR" sz="2800" dirty="0">
                <a:effectLst/>
              </a:rPr>
              <a:t> </a:t>
            </a:r>
            <a:r>
              <a:rPr lang="hr-HR" sz="2800" dirty="0" err="1">
                <a:effectLst/>
              </a:rPr>
              <a:t>journal</a:t>
            </a:r>
            <a:r>
              <a:rPr lang="hr-HR" sz="2800" dirty="0">
                <a:effectLst/>
              </a:rPr>
              <a:t> notes /</a:t>
            </a:r>
            <a:r>
              <a:rPr lang="hr-HR" sz="2800" dirty="0" err="1">
                <a:effectLst/>
              </a:rPr>
              <a:t>entries</a:t>
            </a:r>
            <a:endParaRPr lang="hr-HR" sz="2800" i="1" dirty="0"/>
          </a:p>
        </p:txBody>
      </p:sp>
    </p:spTree>
    <p:extLst>
      <p:ext uri="{BB962C8B-B14F-4D97-AF65-F5344CB8AC3E}">
        <p14:creationId xmlns:p14="http://schemas.microsoft.com/office/powerpoint/2010/main" val="337838726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8229600" cy="1384300"/>
          </a:xfrm>
        </p:spPr>
        <p:txBody>
          <a:bodyPr/>
          <a:lstStyle/>
          <a:p>
            <a:pPr algn="ctr"/>
            <a:r>
              <a:rPr lang="hr-HR" sz="4000" dirty="0"/>
              <a:t>PHASE 4  OF PP </a:t>
            </a:r>
            <a:br>
              <a:rPr lang="hr-HR" sz="4000" dirty="0"/>
            </a:br>
            <a:r>
              <a:rPr lang="hr-HR" sz="4000" dirty="0" err="1" smtClean="0"/>
              <a:t>December</a:t>
            </a:r>
            <a:r>
              <a:rPr lang="hr-HR" sz="4000" dirty="0" smtClean="0"/>
              <a:t> 2014,</a:t>
            </a:r>
            <a:r>
              <a:rPr lang="hr-HR" sz="4000" dirty="0" err="1" smtClean="0"/>
              <a:t>January</a:t>
            </a:r>
            <a:r>
              <a:rPr lang="hr-HR" sz="4000" dirty="0" smtClean="0"/>
              <a:t> 2015</a:t>
            </a:r>
            <a:br>
              <a:rPr lang="hr-HR" sz="4000" dirty="0" smtClean="0"/>
            </a:br>
            <a:r>
              <a:rPr lang="hr-HR" sz="3600" dirty="0" smtClean="0"/>
              <a:t>TAKING ACTION</a:t>
            </a:r>
            <a:endParaRPr lang="hr-HR" sz="3600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348880"/>
            <a:ext cx="8229600" cy="4114800"/>
          </a:xfrm>
        </p:spPr>
        <p:txBody>
          <a:bodyPr/>
          <a:lstStyle/>
          <a:p>
            <a:pPr lvl="0"/>
            <a:r>
              <a:rPr lang="hr-HR" dirty="0" err="1">
                <a:effectLst/>
              </a:rPr>
              <a:t>Continue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working</a:t>
            </a:r>
            <a:r>
              <a:rPr lang="hr-HR" dirty="0">
                <a:effectLst/>
              </a:rPr>
              <a:t> on , </a:t>
            </a:r>
            <a:r>
              <a:rPr lang="hr-HR" dirty="0" err="1" smtClean="0">
                <a:effectLst/>
              </a:rPr>
              <a:t>and</a:t>
            </a:r>
            <a:r>
              <a:rPr lang="hr-HR" dirty="0" smtClean="0">
                <a:effectLst/>
              </a:rPr>
              <a:t> </a:t>
            </a:r>
            <a:r>
              <a:rPr lang="hr-HR" dirty="0" err="1">
                <a:effectLst/>
              </a:rPr>
              <a:t>complete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product</a:t>
            </a:r>
            <a:r>
              <a:rPr lang="hr-HR" dirty="0">
                <a:effectLst/>
              </a:rPr>
              <a:t>/</a:t>
            </a:r>
            <a:r>
              <a:rPr lang="hr-HR" dirty="0" err="1">
                <a:effectLst/>
              </a:rPr>
              <a:t>outcome</a:t>
            </a:r>
            <a:endParaRPr lang="hr-HR" dirty="0">
              <a:effectLst/>
            </a:endParaRPr>
          </a:p>
          <a:p>
            <a:pPr lvl="0"/>
            <a:r>
              <a:rPr lang="hr-HR" dirty="0" err="1">
                <a:effectLst/>
              </a:rPr>
              <a:t>Write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the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report</a:t>
            </a:r>
            <a:r>
              <a:rPr lang="hr-HR" dirty="0">
                <a:effectLst/>
              </a:rPr>
              <a:t> on </a:t>
            </a:r>
            <a:r>
              <a:rPr lang="hr-HR" dirty="0" err="1">
                <a:effectLst/>
              </a:rPr>
              <a:t>the</a:t>
            </a:r>
            <a:r>
              <a:rPr lang="hr-HR" dirty="0">
                <a:effectLst/>
              </a:rPr>
              <a:t> PP </a:t>
            </a:r>
            <a:r>
              <a:rPr lang="hr-HR" dirty="0" err="1">
                <a:effectLst/>
              </a:rPr>
              <a:t>and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submit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the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first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draft</a:t>
            </a:r>
            <a:r>
              <a:rPr lang="hr-HR" dirty="0">
                <a:effectLst/>
              </a:rPr>
              <a:t> to </a:t>
            </a:r>
            <a:r>
              <a:rPr lang="hr-HR" dirty="0" err="1">
                <a:effectLst/>
              </a:rPr>
              <a:t>the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superviosor</a:t>
            </a:r>
            <a:endParaRPr lang="hr-HR" dirty="0">
              <a:effectLst/>
            </a:endParaRPr>
          </a:p>
          <a:p>
            <a:pPr lvl="0"/>
            <a:r>
              <a:rPr lang="hr-HR" dirty="0" err="1" smtClean="0">
                <a:effectLst/>
              </a:rPr>
              <a:t>Continue</a:t>
            </a:r>
            <a:r>
              <a:rPr lang="hr-HR" dirty="0" smtClean="0">
                <a:effectLst/>
              </a:rPr>
              <a:t> </a:t>
            </a:r>
            <a:r>
              <a:rPr lang="hr-HR" dirty="0" err="1" smtClean="0">
                <a:effectLst/>
              </a:rPr>
              <a:t>meetings</a:t>
            </a:r>
            <a:r>
              <a:rPr lang="hr-HR" dirty="0" smtClean="0">
                <a:effectLst/>
              </a:rPr>
              <a:t> </a:t>
            </a:r>
            <a:r>
              <a:rPr lang="hr-HR" dirty="0" err="1">
                <a:effectLst/>
              </a:rPr>
              <a:t>with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the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supervisor</a:t>
            </a:r>
            <a:endParaRPr lang="hr-HR" dirty="0">
              <a:effectLst/>
            </a:endParaRPr>
          </a:p>
          <a:p>
            <a:r>
              <a:rPr lang="hr-HR" dirty="0" err="1">
                <a:effectLst/>
              </a:rPr>
              <a:t>Keep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the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process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journal</a:t>
            </a:r>
            <a:r>
              <a:rPr lang="hr-HR" dirty="0">
                <a:effectLst/>
              </a:rPr>
              <a:t> notes/</a:t>
            </a:r>
            <a:r>
              <a:rPr lang="hr-HR" dirty="0" err="1">
                <a:effectLst/>
              </a:rPr>
              <a:t>entries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4345740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PHASE 5 OF PP</a:t>
            </a:r>
            <a:br>
              <a:rPr lang="hr-HR" dirty="0" smtClean="0"/>
            </a:br>
            <a:r>
              <a:rPr lang="hr-HR" sz="4000" dirty="0" err="1" smtClean="0"/>
              <a:t>February</a:t>
            </a:r>
            <a:r>
              <a:rPr lang="hr-HR" sz="4000" dirty="0" smtClean="0"/>
              <a:t> 2015- REFLECTING</a:t>
            </a:r>
            <a:endParaRPr lang="hr-H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err="1">
                <a:effectLst/>
              </a:rPr>
              <a:t>Evaluate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the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quality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of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the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product</a:t>
            </a:r>
            <a:r>
              <a:rPr lang="hr-HR" dirty="0">
                <a:effectLst/>
              </a:rPr>
              <a:t>/</a:t>
            </a:r>
            <a:r>
              <a:rPr lang="hr-HR" dirty="0" err="1">
                <a:effectLst/>
              </a:rPr>
              <a:t>outcome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against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the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criteria</a:t>
            </a:r>
            <a:r>
              <a:rPr lang="hr-HR" dirty="0">
                <a:effectLst/>
              </a:rPr>
              <a:t>/</a:t>
            </a:r>
            <a:r>
              <a:rPr lang="hr-HR" dirty="0" err="1">
                <a:effectLst/>
              </a:rPr>
              <a:t>specifications</a:t>
            </a:r>
            <a:endParaRPr lang="hr-HR" dirty="0">
              <a:effectLst/>
            </a:endParaRPr>
          </a:p>
          <a:p>
            <a:pPr lvl="0"/>
            <a:r>
              <a:rPr lang="hr-HR" dirty="0" err="1">
                <a:effectLst/>
              </a:rPr>
              <a:t>Reflect</a:t>
            </a:r>
            <a:r>
              <a:rPr lang="hr-HR" dirty="0">
                <a:effectLst/>
              </a:rPr>
              <a:t> on </a:t>
            </a:r>
            <a:r>
              <a:rPr lang="hr-HR" dirty="0" err="1">
                <a:effectLst/>
              </a:rPr>
              <a:t>learning</a:t>
            </a:r>
            <a:endParaRPr lang="hr-HR" dirty="0">
              <a:effectLst/>
            </a:endParaRPr>
          </a:p>
          <a:p>
            <a:r>
              <a:rPr lang="hr-HR" dirty="0" err="1">
                <a:effectLst/>
              </a:rPr>
              <a:t>Complete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report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and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submit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the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final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draft</a:t>
            </a:r>
            <a:r>
              <a:rPr lang="hr-HR" dirty="0">
                <a:effectLst/>
              </a:rPr>
              <a:t> to </a:t>
            </a:r>
            <a:r>
              <a:rPr lang="hr-HR" dirty="0" err="1">
                <a:effectLst/>
              </a:rPr>
              <a:t>the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supervisor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6846042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>
                <a:effectLst/>
              </a:rPr>
              <a:t>PP festival</a:t>
            </a:r>
            <a:r>
              <a:rPr lang="hr-HR" dirty="0">
                <a:effectLst/>
              </a:rPr>
              <a:t/>
            </a:r>
            <a:br>
              <a:rPr lang="hr-HR" dirty="0">
                <a:effectLst/>
              </a:rPr>
            </a:br>
            <a:r>
              <a:rPr lang="hr-HR" b="1" dirty="0" err="1">
                <a:effectLst/>
              </a:rPr>
              <a:t>March</a:t>
            </a:r>
            <a:r>
              <a:rPr lang="hr-HR" b="1" dirty="0">
                <a:effectLst/>
              </a:rPr>
              <a:t> 14, 2015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err="1">
                <a:effectLst/>
              </a:rPr>
              <a:t>Presentation</a:t>
            </a:r>
            <a:r>
              <a:rPr lang="hr-HR" dirty="0">
                <a:effectLst/>
              </a:rPr>
              <a:t> /</a:t>
            </a:r>
            <a:r>
              <a:rPr lang="hr-HR" dirty="0" err="1">
                <a:effectLst/>
              </a:rPr>
              <a:t>exhibition</a:t>
            </a:r>
            <a:r>
              <a:rPr lang="hr-HR" dirty="0">
                <a:effectLst/>
              </a:rPr>
              <a:t>/</a:t>
            </a:r>
            <a:r>
              <a:rPr lang="hr-HR" dirty="0" err="1">
                <a:effectLst/>
              </a:rPr>
              <a:t>showcase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of</a:t>
            </a:r>
            <a:r>
              <a:rPr lang="hr-HR" dirty="0">
                <a:effectLst/>
              </a:rPr>
              <a:t> all </a:t>
            </a:r>
            <a:r>
              <a:rPr lang="hr-HR" dirty="0" err="1">
                <a:effectLst/>
              </a:rPr>
              <a:t>PPs</a:t>
            </a:r>
            <a:r>
              <a:rPr lang="hr-HR" dirty="0">
                <a:effectLst/>
              </a:rPr>
              <a:t> at </a:t>
            </a:r>
            <a:r>
              <a:rPr lang="hr-HR" dirty="0" err="1">
                <a:effectLst/>
              </a:rPr>
              <a:t>the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School</a:t>
            </a:r>
            <a:r>
              <a:rPr lang="hr-HR" dirty="0">
                <a:effectLst/>
              </a:rPr>
              <a:t> </a:t>
            </a:r>
            <a:r>
              <a:rPr lang="hr-HR" dirty="0" err="1">
                <a:effectLst/>
              </a:rPr>
              <a:t>day</a:t>
            </a:r>
            <a:r>
              <a:rPr lang="hr-HR" dirty="0">
                <a:effectLst/>
              </a:rPr>
              <a:t> </a:t>
            </a:r>
            <a:r>
              <a:rPr lang="hr-HR" dirty="0" smtClean="0">
                <a:effectLst/>
              </a:rPr>
              <a:t>festival</a:t>
            </a:r>
          </a:p>
          <a:p>
            <a:pPr lvl="0"/>
            <a:endParaRPr lang="hr-HR" dirty="0">
              <a:effectLst/>
            </a:endParaRPr>
          </a:p>
          <a:p>
            <a:r>
              <a:rPr lang="hr-HR" dirty="0" err="1" smtClean="0"/>
              <a:t>Parents</a:t>
            </a:r>
            <a:r>
              <a:rPr lang="hr-HR" dirty="0" smtClean="0"/>
              <a:t>, MYP4 </a:t>
            </a:r>
            <a:r>
              <a:rPr lang="hr-HR" dirty="0" err="1" smtClean="0"/>
              <a:t>students</a:t>
            </a:r>
            <a:r>
              <a:rPr lang="hr-HR" dirty="0" smtClean="0"/>
              <a:t>,</a:t>
            </a:r>
            <a:r>
              <a:rPr lang="hr-HR" dirty="0" err="1" smtClean="0"/>
              <a:t>other</a:t>
            </a:r>
            <a:r>
              <a:rPr lang="hr-HR" dirty="0" smtClean="0"/>
              <a:t> </a:t>
            </a:r>
            <a:r>
              <a:rPr lang="hr-HR" dirty="0" err="1" smtClean="0"/>
              <a:t>teachers</a:t>
            </a:r>
            <a:r>
              <a:rPr lang="hr-HR" dirty="0" smtClean="0"/>
              <a:t> are all </a:t>
            </a:r>
            <a:r>
              <a:rPr lang="hr-HR" dirty="0" err="1" smtClean="0"/>
              <a:t>invited</a:t>
            </a:r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3837650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33375"/>
            <a:ext cx="8229600" cy="1384300"/>
          </a:xfrm>
        </p:spPr>
        <p:txBody>
          <a:bodyPr/>
          <a:lstStyle/>
          <a:p>
            <a:pPr algn="ctr"/>
            <a:r>
              <a:rPr lang="hr-HR"/>
              <a:t>KEEPING DEADLINES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r-HR" sz="2800" dirty="0"/>
              <a:t>IN CASE YOU FAIL TO FOLLOW/ KEEP THE DEADLINES THERE WILL BE POINTS TAKEN OFF THE </a:t>
            </a:r>
            <a:r>
              <a:rPr lang="hr-HR" sz="2800" dirty="0" smtClean="0"/>
              <a:t>PP</a:t>
            </a:r>
            <a:endParaRPr lang="hr-HR" sz="2800" dirty="0"/>
          </a:p>
          <a:p>
            <a:pPr marL="0" indent="0" algn="ctr">
              <a:lnSpc>
                <a:spcPct val="90000"/>
              </a:lnSpc>
              <a:buNone/>
            </a:pPr>
            <a:r>
              <a:rPr lang="hr-HR" sz="3600" b="1" dirty="0"/>
              <a:t>NO PERSONAL PROJECT </a:t>
            </a:r>
            <a:endParaRPr lang="hr-HR" sz="3600" b="1" dirty="0" smtClean="0"/>
          </a:p>
          <a:p>
            <a:pPr marL="0" indent="0" algn="ctr">
              <a:lnSpc>
                <a:spcPct val="90000"/>
              </a:lnSpc>
              <a:buNone/>
            </a:pPr>
            <a:r>
              <a:rPr lang="hr-HR" sz="3600" b="1" dirty="0" smtClean="0"/>
              <a:t>( </a:t>
            </a:r>
            <a:r>
              <a:rPr lang="hr-HR" sz="3600" b="1" dirty="0"/>
              <a:t>FINAL DRAFT) WILL BE ACCEPTED </a:t>
            </a:r>
            <a:r>
              <a:rPr lang="hr-HR" sz="3600" b="1" u="sng" dirty="0"/>
              <a:t>AFTER</a:t>
            </a:r>
            <a:r>
              <a:rPr lang="hr-HR" sz="3600" b="1" dirty="0"/>
              <a:t> THE DETERMINED DEADLINE !!!!!!!!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27191541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4000" dirty="0"/>
              <a:t>WHAT IS THE PERSONAL PROJECT?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the result of a self-directed inquiry within a global context</a:t>
            </a:r>
            <a:endParaRPr lang="hr-HR" sz="2800" dirty="0" smtClean="0"/>
          </a:p>
          <a:p>
            <a:r>
              <a:rPr lang="en-US" sz="2800" noProof="0" dirty="0" smtClean="0"/>
              <a:t>should</a:t>
            </a:r>
            <a:r>
              <a:rPr lang="hr-HR" sz="2800" dirty="0" smtClean="0"/>
              <a:t> </a:t>
            </a:r>
            <a:r>
              <a:rPr lang="en-US" sz="2800" noProof="0" dirty="0" smtClean="0"/>
              <a:t>be</a:t>
            </a:r>
            <a:r>
              <a:rPr lang="hr-HR" sz="2800" dirty="0" smtClean="0"/>
              <a:t> </a:t>
            </a:r>
            <a:r>
              <a:rPr lang="hr-HR" sz="2800" dirty="0" err="1" smtClean="0"/>
              <a:t>based</a:t>
            </a:r>
            <a:r>
              <a:rPr lang="hr-HR" sz="2800" dirty="0" smtClean="0"/>
              <a:t> </a:t>
            </a:r>
            <a:r>
              <a:rPr lang="hr-HR" sz="2800" dirty="0" err="1" smtClean="0"/>
              <a:t>around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topic</a:t>
            </a:r>
            <a:r>
              <a:rPr lang="hr-HR" sz="2800" dirty="0" smtClean="0"/>
              <a:t> </a:t>
            </a:r>
            <a:r>
              <a:rPr lang="hr-HR" sz="2800" dirty="0" err="1" smtClean="0"/>
              <a:t>that</a:t>
            </a:r>
            <a:r>
              <a:rPr lang="hr-HR" sz="2800" dirty="0" smtClean="0"/>
              <a:t> </a:t>
            </a:r>
            <a:r>
              <a:rPr lang="hr-HR" sz="2800" dirty="0" err="1" smtClean="0"/>
              <a:t>motivates</a:t>
            </a:r>
            <a:r>
              <a:rPr lang="hr-HR" sz="2800" dirty="0" smtClean="0"/>
              <a:t> </a:t>
            </a:r>
            <a:r>
              <a:rPr lang="hr-HR" sz="2800" dirty="0" err="1" smtClean="0"/>
              <a:t>you</a:t>
            </a:r>
            <a:r>
              <a:rPr lang="hr-HR" sz="2800" dirty="0" smtClean="0"/>
              <a:t> </a:t>
            </a:r>
          </a:p>
          <a:p>
            <a:r>
              <a:rPr lang="hr-HR" sz="2800" dirty="0" err="1"/>
              <a:t>s</a:t>
            </a:r>
            <a:r>
              <a:rPr lang="hr-HR" sz="2800" dirty="0" err="1" smtClean="0"/>
              <a:t>hould</a:t>
            </a:r>
            <a:r>
              <a:rPr lang="hr-HR" sz="2800" dirty="0" smtClean="0"/>
              <a:t> </a:t>
            </a:r>
            <a:r>
              <a:rPr lang="hr-HR" sz="2800" dirty="0" err="1" smtClean="0"/>
              <a:t>reflect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development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en-US" sz="2800" dirty="0" smtClean="0"/>
              <a:t>the ATL skills, attitudes and knowledge acquired in the MYP</a:t>
            </a:r>
            <a:endParaRPr lang="hr-HR" sz="2800" dirty="0" smtClean="0"/>
          </a:p>
          <a:p>
            <a:r>
              <a:rPr lang="en-US" sz="2800" dirty="0" smtClean="0"/>
              <a:t> </a:t>
            </a:r>
            <a:r>
              <a:rPr lang="hr-HR" sz="2800" dirty="0" err="1" smtClean="0"/>
              <a:t>should</a:t>
            </a:r>
            <a:r>
              <a:rPr lang="hr-HR" sz="2800" dirty="0" smtClean="0"/>
              <a:t> </a:t>
            </a:r>
            <a:r>
              <a:rPr lang="hr-HR" sz="2800" dirty="0" err="1" smtClean="0"/>
              <a:t>result</a:t>
            </a:r>
            <a:r>
              <a:rPr lang="hr-HR" sz="2800" dirty="0" smtClean="0"/>
              <a:t> </a:t>
            </a:r>
            <a:r>
              <a:rPr lang="hr-HR" sz="2800" dirty="0" err="1" smtClean="0"/>
              <a:t>in</a:t>
            </a:r>
            <a:r>
              <a:rPr lang="hr-HR" sz="2800" dirty="0" smtClean="0"/>
              <a:t> </a:t>
            </a:r>
            <a:r>
              <a:rPr lang="en-US" sz="2800" dirty="0" smtClean="0"/>
              <a:t>responsible action through, or as a result of learning</a:t>
            </a:r>
            <a:endParaRPr lang="hr-HR" sz="2800" dirty="0" smtClean="0"/>
          </a:p>
          <a:p>
            <a:r>
              <a:rPr lang="en-US" sz="2800" dirty="0"/>
              <a:t>IB requirement for all MYP students in year 5 </a:t>
            </a:r>
          </a:p>
          <a:p>
            <a:endParaRPr lang="hr-HR" sz="2800" dirty="0" smtClean="0"/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832728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THANK YOU FOR LISTENING!!!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1773611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>
                <a:latin typeface="Calibri" pitchFamily="34" charset="0"/>
              </a:rPr>
              <a:t>WHAT DOES THE PP INCLUDE?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16113"/>
            <a:ext cx="8229600" cy="41148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hr-HR" dirty="0">
              <a:latin typeface="Calibri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hr-HR" dirty="0">
                <a:latin typeface="Calibri" pitchFamily="34" charset="0"/>
              </a:rPr>
              <a:t>A </a:t>
            </a:r>
            <a:r>
              <a:rPr lang="hr-HR" dirty="0" err="1">
                <a:latin typeface="Calibri" pitchFamily="34" charset="0"/>
              </a:rPr>
              <a:t>process</a:t>
            </a:r>
            <a:r>
              <a:rPr lang="hr-HR" dirty="0">
                <a:latin typeface="Calibri" pitchFamily="34" charset="0"/>
              </a:rPr>
              <a:t> </a:t>
            </a:r>
            <a:r>
              <a:rPr lang="hr-HR" dirty="0" err="1">
                <a:latin typeface="Calibri" pitchFamily="34" charset="0"/>
              </a:rPr>
              <a:t>journal</a:t>
            </a:r>
            <a:endParaRPr lang="hr-HR" dirty="0">
              <a:latin typeface="Calibri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hr-HR" dirty="0">
              <a:latin typeface="Calibri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hr-HR" dirty="0" err="1">
                <a:latin typeface="Calibri" pitchFamily="34" charset="0"/>
              </a:rPr>
              <a:t>An</a:t>
            </a:r>
            <a:r>
              <a:rPr lang="hr-HR" dirty="0">
                <a:latin typeface="Calibri" pitchFamily="34" charset="0"/>
              </a:rPr>
              <a:t> </a:t>
            </a:r>
            <a:r>
              <a:rPr lang="hr-HR" dirty="0" err="1">
                <a:latin typeface="Calibri" pitchFamily="34" charset="0"/>
              </a:rPr>
              <a:t>outcome</a:t>
            </a:r>
            <a:r>
              <a:rPr lang="hr-HR" dirty="0">
                <a:latin typeface="Calibri" pitchFamily="34" charset="0"/>
              </a:rPr>
              <a:t> or </a:t>
            </a:r>
            <a:r>
              <a:rPr lang="hr-HR" dirty="0" err="1">
                <a:latin typeface="Calibri" pitchFamily="34" charset="0"/>
              </a:rPr>
              <a:t>product</a:t>
            </a:r>
            <a:endParaRPr lang="hr-HR" dirty="0">
              <a:latin typeface="Calibri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hr-HR" dirty="0">
              <a:latin typeface="Calibri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hr-HR" dirty="0">
                <a:latin typeface="Calibri" pitchFamily="34" charset="0"/>
              </a:rPr>
              <a:t>A </a:t>
            </a:r>
            <a:r>
              <a:rPr lang="hr-HR" dirty="0" err="1">
                <a:latin typeface="Calibri" pitchFamily="34" charset="0"/>
              </a:rPr>
              <a:t>detailed</a:t>
            </a:r>
            <a:r>
              <a:rPr lang="hr-HR" dirty="0">
                <a:latin typeface="Calibri" pitchFamily="34" charset="0"/>
              </a:rPr>
              <a:t> </a:t>
            </a:r>
            <a:r>
              <a:rPr lang="hr-HR" dirty="0" err="1">
                <a:latin typeface="Calibri" pitchFamily="34" charset="0"/>
              </a:rPr>
              <a:t>report</a:t>
            </a:r>
            <a:endParaRPr lang="hr-HR" dirty="0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dirty="0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hr-HR" dirty="0"/>
          </a:p>
          <a:p>
            <a:pPr>
              <a:lnSpc>
                <a:spcPct val="90000"/>
              </a:lnSpc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1894429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4000" dirty="0"/>
              <a:t>A PRODUCT OR OUTCOME </a:t>
            </a:r>
            <a:br>
              <a:rPr lang="hr-HR" sz="4000" dirty="0"/>
            </a:br>
            <a:endParaRPr lang="en-US" sz="4000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r-HR" sz="2400" dirty="0" err="1"/>
              <a:t>an</a:t>
            </a:r>
            <a:r>
              <a:rPr lang="hr-HR" sz="2400" dirty="0"/>
              <a:t> original work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/>
              <a:t>art</a:t>
            </a:r>
            <a:r>
              <a:rPr lang="hr-HR" sz="2400" dirty="0"/>
              <a:t>-</a:t>
            </a:r>
            <a:r>
              <a:rPr lang="hr-HR" sz="2400" dirty="0" err="1"/>
              <a:t>piece</a:t>
            </a:r>
            <a:r>
              <a:rPr lang="hr-HR" sz="2400" dirty="0"/>
              <a:t>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/>
              <a:t>creative</a:t>
            </a:r>
            <a:r>
              <a:rPr lang="hr-HR" sz="2400" dirty="0"/>
              <a:t> </a:t>
            </a:r>
            <a:r>
              <a:rPr lang="hr-HR" sz="2400" dirty="0" err="1"/>
              <a:t>writing</a:t>
            </a:r>
            <a:r>
              <a:rPr lang="hr-HR" sz="2400" dirty="0"/>
              <a:t>, a </a:t>
            </a:r>
            <a:r>
              <a:rPr lang="hr-HR" sz="2400" dirty="0" err="1"/>
              <a:t>sculpture</a:t>
            </a:r>
            <a:r>
              <a:rPr lang="hr-HR" sz="2400" dirty="0"/>
              <a:t>, a </a:t>
            </a:r>
            <a:r>
              <a:rPr lang="hr-HR" sz="2400" dirty="0" err="1"/>
              <a:t>music</a:t>
            </a:r>
            <a:r>
              <a:rPr lang="hr-HR" sz="2400" dirty="0"/>
              <a:t> </a:t>
            </a:r>
            <a:r>
              <a:rPr lang="hr-HR" sz="2400" dirty="0" err="1"/>
              <a:t>piece</a:t>
            </a:r>
            <a:r>
              <a:rPr lang="hr-HR" sz="2400" dirty="0"/>
              <a:t>, </a:t>
            </a:r>
            <a:r>
              <a:rPr lang="hr-HR" sz="2400" dirty="0" err="1"/>
              <a:t>a</a:t>
            </a:r>
            <a:r>
              <a:rPr lang="hr-HR" sz="2400" dirty="0"/>
              <a:t> song, </a:t>
            </a:r>
            <a:r>
              <a:rPr lang="hr-HR" sz="2400" dirty="0" err="1"/>
              <a:t>etc</a:t>
            </a:r>
            <a:r>
              <a:rPr lang="hr-HR" sz="2400" dirty="0"/>
              <a:t>. </a:t>
            </a:r>
          </a:p>
          <a:p>
            <a:pPr>
              <a:lnSpc>
                <a:spcPct val="80000"/>
              </a:lnSpc>
            </a:pPr>
            <a:r>
              <a:rPr lang="hr-HR" sz="2400" dirty="0"/>
              <a:t>a model</a:t>
            </a:r>
          </a:p>
          <a:p>
            <a:pPr>
              <a:lnSpc>
                <a:spcPct val="80000"/>
              </a:lnSpc>
            </a:pPr>
            <a:r>
              <a:rPr lang="hr-HR" sz="2400" dirty="0"/>
              <a:t>a </a:t>
            </a:r>
            <a:r>
              <a:rPr lang="hr-HR" sz="2400" dirty="0" err="1"/>
              <a:t>business</a:t>
            </a:r>
            <a:r>
              <a:rPr lang="hr-HR" sz="2400" dirty="0"/>
              <a:t> plan</a:t>
            </a:r>
          </a:p>
          <a:p>
            <a:pPr>
              <a:lnSpc>
                <a:spcPct val="80000"/>
              </a:lnSpc>
            </a:pPr>
            <a:r>
              <a:rPr lang="hr-HR" sz="2400" dirty="0"/>
              <a:t>a </a:t>
            </a:r>
            <a:r>
              <a:rPr lang="hr-HR" sz="2400" dirty="0" err="1"/>
              <a:t>campaign</a:t>
            </a:r>
            <a:endParaRPr lang="hr-HR" sz="2400" dirty="0"/>
          </a:p>
          <a:p>
            <a:pPr>
              <a:lnSpc>
                <a:spcPct val="80000"/>
              </a:lnSpc>
            </a:pPr>
            <a:r>
              <a:rPr lang="hr-HR" sz="2400" dirty="0"/>
              <a:t>a </a:t>
            </a:r>
            <a:r>
              <a:rPr lang="hr-HR" sz="2400" dirty="0" err="1"/>
              <a:t>blueprint</a:t>
            </a:r>
            <a:r>
              <a:rPr lang="hr-HR" sz="2400" dirty="0"/>
              <a:t> or </a:t>
            </a:r>
            <a:r>
              <a:rPr lang="hr-HR" sz="2400" dirty="0" err="1"/>
              <a:t>architectural</a:t>
            </a:r>
            <a:r>
              <a:rPr lang="hr-HR" sz="2400" dirty="0"/>
              <a:t> </a:t>
            </a:r>
            <a:r>
              <a:rPr lang="hr-HR" sz="2400" dirty="0" err="1"/>
              <a:t>drawing</a:t>
            </a:r>
            <a:endParaRPr lang="hr-HR" sz="2400" dirty="0"/>
          </a:p>
          <a:p>
            <a:pPr>
              <a:lnSpc>
                <a:spcPct val="80000"/>
              </a:lnSpc>
            </a:pPr>
            <a:r>
              <a:rPr lang="hr-HR" sz="2400" dirty="0" err="1"/>
              <a:t>an</a:t>
            </a:r>
            <a:r>
              <a:rPr lang="hr-HR" sz="2400" dirty="0"/>
              <a:t> </a:t>
            </a:r>
            <a:r>
              <a:rPr lang="hr-HR" sz="2400" dirty="0" err="1"/>
              <a:t>essay</a:t>
            </a:r>
            <a:endParaRPr lang="hr-HR" sz="2400" dirty="0"/>
          </a:p>
          <a:p>
            <a:pPr>
              <a:lnSpc>
                <a:spcPct val="80000"/>
              </a:lnSpc>
            </a:pPr>
            <a:r>
              <a:rPr lang="hr-HR" sz="2400" dirty="0"/>
              <a:t>a </a:t>
            </a:r>
            <a:r>
              <a:rPr lang="hr-HR" sz="2400" dirty="0" err="1"/>
              <a:t>course</a:t>
            </a:r>
            <a:r>
              <a:rPr lang="hr-HR" sz="2400" dirty="0"/>
              <a:t>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/>
              <a:t>study</a:t>
            </a:r>
            <a:endParaRPr lang="hr-HR" sz="2400" dirty="0"/>
          </a:p>
          <a:p>
            <a:pPr>
              <a:lnSpc>
                <a:spcPct val="80000"/>
              </a:lnSpc>
            </a:pPr>
            <a:r>
              <a:rPr lang="hr-HR" sz="2400" dirty="0"/>
              <a:t>a debate</a:t>
            </a:r>
          </a:p>
          <a:p>
            <a:pPr>
              <a:lnSpc>
                <a:spcPct val="80000"/>
              </a:lnSpc>
            </a:pPr>
            <a:r>
              <a:rPr lang="hr-HR" sz="2400" dirty="0"/>
              <a:t>a film/video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r-HR" sz="2400" dirty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65982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4000" dirty="0"/>
              <a:t/>
            </a:r>
            <a:br>
              <a:rPr lang="hr-HR" sz="4000" dirty="0"/>
            </a:br>
            <a:r>
              <a:rPr lang="hr-HR" sz="4000" dirty="0"/>
              <a:t/>
            </a:r>
            <a:br>
              <a:rPr lang="hr-HR" sz="4000" dirty="0"/>
            </a:br>
            <a:r>
              <a:rPr lang="hr-HR" sz="4000" dirty="0"/>
              <a:t/>
            </a:r>
            <a:br>
              <a:rPr lang="hr-HR" sz="4000" dirty="0"/>
            </a:br>
            <a:r>
              <a:rPr lang="hr-HR" sz="3600" dirty="0"/>
              <a:t>AIMS AND OBJECTIVES OF </a:t>
            </a:r>
            <a:r>
              <a:rPr lang="hr-HR" sz="3600" dirty="0" smtClean="0"/>
              <a:t>PP</a:t>
            </a:r>
            <a:r>
              <a:rPr lang="hr-HR" sz="3600" dirty="0"/>
              <a:t/>
            </a:r>
            <a:br>
              <a:rPr lang="hr-HR" sz="3600" dirty="0"/>
            </a:br>
            <a:r>
              <a:rPr lang="hr-HR" sz="3600" dirty="0" err="1"/>
              <a:t>correspond</a:t>
            </a:r>
            <a:r>
              <a:rPr lang="hr-HR" sz="3600" dirty="0"/>
              <a:t> to </a:t>
            </a:r>
            <a:r>
              <a:rPr lang="hr-HR" sz="3600" dirty="0" err="1"/>
              <a:t>the</a:t>
            </a:r>
            <a:r>
              <a:rPr lang="hr-HR" sz="3600" dirty="0"/>
              <a:t> </a:t>
            </a:r>
            <a:r>
              <a:rPr lang="hr-HR" sz="3600" dirty="0" err="1"/>
              <a:t>Assesment</a:t>
            </a:r>
            <a:r>
              <a:rPr lang="hr-HR" sz="3600" dirty="0"/>
              <a:t> </a:t>
            </a:r>
            <a:r>
              <a:rPr lang="hr-HR" sz="3600" dirty="0" err="1"/>
              <a:t>criteria</a:t>
            </a:r>
            <a:r>
              <a:rPr lang="hr-HR" sz="3600" dirty="0"/>
              <a:t> for PP</a:t>
            </a:r>
            <a:br>
              <a:rPr lang="hr-HR" sz="3600" dirty="0"/>
            </a:br>
            <a:r>
              <a:rPr lang="hr-HR" sz="4000" dirty="0"/>
              <a:t/>
            </a:r>
            <a:br>
              <a:rPr lang="hr-HR" sz="4000" dirty="0"/>
            </a:br>
            <a:endParaRPr lang="en-US" sz="4000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r-HR" sz="2800" dirty="0"/>
          </a:p>
          <a:p>
            <a:r>
              <a:rPr lang="hr-HR" sz="2800" dirty="0" err="1"/>
              <a:t>Objective</a:t>
            </a:r>
            <a:r>
              <a:rPr lang="hr-HR" sz="2800" dirty="0"/>
              <a:t> A – </a:t>
            </a:r>
            <a:r>
              <a:rPr lang="hr-HR" sz="2800" dirty="0" err="1" smtClean="0"/>
              <a:t>Investigating</a:t>
            </a:r>
            <a:r>
              <a:rPr lang="hr-HR" sz="2800" dirty="0" smtClean="0"/>
              <a:t> ( </a:t>
            </a:r>
            <a:r>
              <a:rPr lang="hr-HR" sz="2800" dirty="0" err="1" smtClean="0"/>
              <a:t>Criterion</a:t>
            </a:r>
            <a:r>
              <a:rPr lang="hr-HR" sz="2800" dirty="0" smtClean="0"/>
              <a:t> </a:t>
            </a:r>
            <a:r>
              <a:rPr lang="hr-HR" sz="2800" dirty="0" err="1" smtClean="0"/>
              <a:t>A</a:t>
            </a:r>
            <a:r>
              <a:rPr lang="hr-HR" sz="2800" dirty="0" smtClean="0"/>
              <a:t>- </a:t>
            </a:r>
            <a:r>
              <a:rPr lang="hr-HR" sz="2800" dirty="0" err="1" smtClean="0"/>
              <a:t>max</a:t>
            </a:r>
            <a:r>
              <a:rPr lang="hr-HR" sz="2800" dirty="0" smtClean="0"/>
              <a:t> </a:t>
            </a:r>
            <a:r>
              <a:rPr lang="hr-HR" sz="2800" dirty="0" err="1" smtClean="0"/>
              <a:t>8</a:t>
            </a:r>
            <a:r>
              <a:rPr lang="hr-HR" sz="2800" dirty="0"/>
              <a:t>)</a:t>
            </a:r>
            <a:endParaRPr lang="hr-HR" sz="2800" dirty="0" smtClean="0"/>
          </a:p>
          <a:p>
            <a:r>
              <a:rPr lang="hr-HR" sz="2800" dirty="0" err="1" smtClean="0"/>
              <a:t>Objective</a:t>
            </a:r>
            <a:r>
              <a:rPr lang="hr-HR" sz="2800" dirty="0" smtClean="0"/>
              <a:t> B – </a:t>
            </a:r>
            <a:r>
              <a:rPr lang="hr-HR" sz="2800" dirty="0" err="1" smtClean="0"/>
              <a:t>Planning</a:t>
            </a:r>
            <a:r>
              <a:rPr lang="hr-HR" sz="2800" dirty="0" smtClean="0"/>
              <a:t> ( </a:t>
            </a:r>
            <a:r>
              <a:rPr lang="hr-HR" sz="2800" dirty="0" err="1" smtClean="0"/>
              <a:t>Criterion</a:t>
            </a:r>
            <a:r>
              <a:rPr lang="hr-HR" sz="2800" dirty="0" smtClean="0"/>
              <a:t> </a:t>
            </a:r>
            <a:r>
              <a:rPr lang="hr-HR" sz="2800" dirty="0" err="1" smtClean="0"/>
              <a:t>B</a:t>
            </a:r>
            <a:r>
              <a:rPr lang="hr-HR" sz="2800" dirty="0" smtClean="0"/>
              <a:t>-</a:t>
            </a:r>
            <a:r>
              <a:rPr lang="hr-HR" sz="2800" dirty="0" err="1" smtClean="0"/>
              <a:t>max</a:t>
            </a:r>
            <a:r>
              <a:rPr lang="hr-HR" sz="2800" dirty="0" smtClean="0"/>
              <a:t> 8)</a:t>
            </a:r>
          </a:p>
          <a:p>
            <a:r>
              <a:rPr lang="hr-HR" sz="2800" dirty="0" err="1" smtClean="0"/>
              <a:t>Objective</a:t>
            </a:r>
            <a:r>
              <a:rPr lang="hr-HR" sz="2800" dirty="0" smtClean="0"/>
              <a:t> C – </a:t>
            </a:r>
            <a:r>
              <a:rPr lang="hr-HR" sz="2800" dirty="0" err="1" smtClean="0"/>
              <a:t>Taking</a:t>
            </a:r>
            <a:r>
              <a:rPr lang="hr-HR" sz="2800" dirty="0" smtClean="0"/>
              <a:t> </a:t>
            </a:r>
            <a:r>
              <a:rPr lang="hr-HR" sz="2800" dirty="0" err="1" smtClean="0"/>
              <a:t>action</a:t>
            </a:r>
            <a:r>
              <a:rPr lang="hr-HR" sz="2800" dirty="0" smtClean="0"/>
              <a:t> (</a:t>
            </a:r>
            <a:r>
              <a:rPr lang="hr-HR" sz="2800" dirty="0" err="1" smtClean="0"/>
              <a:t>Criterion</a:t>
            </a:r>
            <a:r>
              <a:rPr lang="hr-HR" sz="2800" dirty="0" smtClean="0"/>
              <a:t> </a:t>
            </a:r>
            <a:r>
              <a:rPr lang="hr-HR" sz="2800" dirty="0" err="1" smtClean="0"/>
              <a:t>C</a:t>
            </a:r>
            <a:r>
              <a:rPr lang="hr-HR" sz="2800" dirty="0" smtClean="0"/>
              <a:t>-</a:t>
            </a:r>
            <a:r>
              <a:rPr lang="hr-HR" sz="2800" dirty="0" err="1" smtClean="0"/>
              <a:t>max</a:t>
            </a:r>
            <a:r>
              <a:rPr lang="hr-HR" sz="2800" dirty="0" smtClean="0"/>
              <a:t> 8)</a:t>
            </a:r>
            <a:endParaRPr lang="hr-HR" sz="2800" dirty="0"/>
          </a:p>
          <a:p>
            <a:r>
              <a:rPr lang="hr-HR" sz="2800" dirty="0" err="1" smtClean="0"/>
              <a:t>Objective</a:t>
            </a:r>
            <a:r>
              <a:rPr lang="hr-HR" sz="2800" dirty="0" smtClean="0"/>
              <a:t> </a:t>
            </a:r>
            <a:r>
              <a:rPr lang="hr-HR" sz="2800" dirty="0"/>
              <a:t>D – </a:t>
            </a:r>
            <a:r>
              <a:rPr lang="hr-HR" sz="2800" dirty="0" err="1" smtClean="0"/>
              <a:t>Reflecting</a:t>
            </a:r>
            <a:r>
              <a:rPr lang="hr-HR" sz="2800" dirty="0" smtClean="0"/>
              <a:t> (</a:t>
            </a:r>
            <a:r>
              <a:rPr lang="hr-HR" sz="2800" dirty="0" err="1" smtClean="0"/>
              <a:t>Criterion</a:t>
            </a:r>
            <a:r>
              <a:rPr lang="hr-HR" sz="2800" dirty="0" smtClean="0"/>
              <a:t> </a:t>
            </a:r>
            <a:r>
              <a:rPr lang="hr-HR" sz="2800" dirty="0" err="1" smtClean="0"/>
              <a:t>D</a:t>
            </a:r>
            <a:r>
              <a:rPr lang="hr-HR" sz="2800" dirty="0" smtClean="0"/>
              <a:t>- </a:t>
            </a:r>
            <a:r>
              <a:rPr lang="hr-HR" sz="2800" dirty="0" err="1" smtClean="0"/>
              <a:t>max</a:t>
            </a:r>
            <a:r>
              <a:rPr lang="hr-HR" sz="2800" dirty="0" smtClean="0"/>
              <a:t> </a:t>
            </a:r>
            <a:r>
              <a:rPr lang="hr-HR" sz="2800" dirty="0" err="1" smtClean="0"/>
              <a:t>8</a:t>
            </a:r>
            <a:r>
              <a:rPr lang="hr-HR" sz="2800" dirty="0" smtClean="0"/>
              <a:t>)</a:t>
            </a:r>
            <a:endParaRPr lang="hr-HR" sz="2800" dirty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48474264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3200" b="1" dirty="0" smtClean="0"/>
              <a:t>COMPLETING THE PERSONAL PROJECT</a:t>
            </a:r>
            <a:br>
              <a:rPr lang="hr-HR" sz="3200" b="1" dirty="0" smtClean="0"/>
            </a:br>
            <a:r>
              <a:rPr lang="hr-HR" sz="3200" b="1" dirty="0" err="1" smtClean="0"/>
              <a:t>you</a:t>
            </a:r>
            <a:r>
              <a:rPr lang="hr-HR" sz="3200" b="1" dirty="0" smtClean="0"/>
              <a:t> are </a:t>
            </a:r>
            <a:r>
              <a:rPr lang="hr-HR" sz="3200" b="1" dirty="0" err="1" smtClean="0"/>
              <a:t>expected</a:t>
            </a:r>
            <a:r>
              <a:rPr lang="hr-HR" sz="3200" b="1" dirty="0" smtClean="0"/>
              <a:t> to:</a:t>
            </a:r>
            <a:endParaRPr lang="hr-H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document </a:t>
            </a:r>
            <a:r>
              <a:rPr lang="en-US" sz="2800" dirty="0"/>
              <a:t>the process in the Process Journal</a:t>
            </a:r>
          </a:p>
          <a:p>
            <a:r>
              <a:rPr lang="en-US" sz="2800" dirty="0" smtClean="0"/>
              <a:t>select </a:t>
            </a:r>
            <a:r>
              <a:rPr lang="en-US" sz="2800" dirty="0"/>
              <a:t>a topic of personal interest</a:t>
            </a:r>
          </a:p>
          <a:p>
            <a:r>
              <a:rPr lang="en-US" sz="2800" dirty="0" smtClean="0"/>
              <a:t>focus </a:t>
            </a:r>
            <a:r>
              <a:rPr lang="en-US" sz="2800" dirty="0"/>
              <a:t>the personal project through ONE global context</a:t>
            </a:r>
          </a:p>
          <a:p>
            <a:r>
              <a:rPr lang="en-US" sz="2800" dirty="0" smtClean="0"/>
              <a:t>structure </a:t>
            </a:r>
            <a:r>
              <a:rPr lang="en-US" sz="2800" dirty="0"/>
              <a:t>the personal project report according to the information provided in </a:t>
            </a:r>
            <a:r>
              <a:rPr lang="en-US" sz="2800" dirty="0" err="1" smtClean="0"/>
              <a:t>th</a:t>
            </a:r>
            <a:r>
              <a:rPr lang="hr-HR" sz="2800" dirty="0" smtClean="0"/>
              <a:t>e</a:t>
            </a:r>
            <a:r>
              <a:rPr lang="en-US" sz="2800" dirty="0" smtClean="0"/>
              <a:t> </a:t>
            </a:r>
            <a:r>
              <a:rPr lang="en-US" sz="2800" dirty="0"/>
              <a:t>guide</a:t>
            </a:r>
          </a:p>
          <a:p>
            <a:r>
              <a:rPr lang="en-US" sz="2800" dirty="0" smtClean="0"/>
              <a:t>respect </a:t>
            </a:r>
            <a:r>
              <a:rPr lang="en-US" sz="2800" dirty="0"/>
              <a:t>word or time limits for the report</a:t>
            </a:r>
          </a:p>
          <a:p>
            <a:r>
              <a:rPr lang="en-US" sz="2800" dirty="0" smtClean="0"/>
              <a:t>fulfil </a:t>
            </a:r>
            <a:r>
              <a:rPr lang="en-US" sz="2800" dirty="0"/>
              <a:t>ethical and academic honesty requirements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7417113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err="1"/>
              <a:t>What</a:t>
            </a:r>
            <a:r>
              <a:rPr lang="hr-HR" dirty="0"/>
              <a:t> is </a:t>
            </a:r>
            <a:r>
              <a:rPr lang="hr-HR" dirty="0" err="1"/>
              <a:t>process</a:t>
            </a:r>
            <a:r>
              <a:rPr lang="hr-HR" dirty="0"/>
              <a:t> </a:t>
            </a:r>
            <a:r>
              <a:rPr lang="hr-HR" dirty="0" err="1"/>
              <a:t>journal</a:t>
            </a:r>
            <a:r>
              <a:rPr lang="hr-HR" dirty="0" smtClean="0"/>
              <a:t>?</a:t>
            </a:r>
            <a:br>
              <a:rPr lang="hr-HR" dirty="0" smtClean="0"/>
            </a:br>
            <a:r>
              <a:rPr lang="hr-HR" sz="3200" dirty="0" smtClean="0"/>
              <a:t>A </a:t>
            </a:r>
            <a:r>
              <a:rPr lang="hr-HR" sz="3200" dirty="0" err="1" smtClean="0"/>
              <a:t>document</a:t>
            </a:r>
            <a:r>
              <a:rPr lang="hr-HR" sz="3200" dirty="0" smtClean="0"/>
              <a:t> </a:t>
            </a:r>
            <a:r>
              <a:rPr lang="hr-HR" sz="3200" dirty="0" err="1" smtClean="0"/>
              <a:t>where</a:t>
            </a:r>
            <a:r>
              <a:rPr lang="hr-HR" sz="3200" dirty="0" smtClean="0"/>
              <a:t> </a:t>
            </a:r>
            <a:r>
              <a:rPr lang="hr-HR" sz="3200" dirty="0" err="1" smtClean="0"/>
              <a:t>you</a:t>
            </a:r>
            <a:r>
              <a:rPr lang="hr-HR" sz="3200" dirty="0" smtClean="0"/>
              <a:t>: </a:t>
            </a: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47632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dirty="0" smtClean="0">
                <a:effectLst/>
              </a:rPr>
              <a:t>•</a:t>
            </a:r>
            <a:r>
              <a:rPr lang="en-US" sz="2000" dirty="0">
                <a:effectLst/>
              </a:rPr>
              <a:t>	</a:t>
            </a:r>
            <a:r>
              <a:rPr lang="hr-HR" sz="2000" dirty="0" smtClean="0">
                <a:effectLst/>
              </a:rPr>
              <a:t>d</a:t>
            </a:r>
            <a:r>
              <a:rPr lang="en-US" sz="2000" dirty="0" err="1" smtClean="0">
                <a:effectLst/>
              </a:rPr>
              <a:t>ocument</a:t>
            </a:r>
            <a:r>
              <a:rPr lang="en-US" sz="2000" dirty="0" smtClean="0">
                <a:effectLst/>
              </a:rPr>
              <a:t> </a:t>
            </a:r>
            <a:r>
              <a:rPr lang="en-US" sz="2000" dirty="0">
                <a:effectLst/>
              </a:rPr>
              <a:t>the planning and the development of the project,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</a:rPr>
              <a:t>•	</a:t>
            </a:r>
            <a:r>
              <a:rPr lang="hr-HR" sz="2000" dirty="0" smtClean="0">
                <a:effectLst/>
              </a:rPr>
              <a:t>k</a:t>
            </a:r>
            <a:r>
              <a:rPr lang="en-US" sz="2000" dirty="0" err="1" smtClean="0">
                <a:effectLst/>
              </a:rPr>
              <a:t>eep</a:t>
            </a:r>
            <a:r>
              <a:rPr lang="en-US" sz="2000" dirty="0" smtClean="0">
                <a:effectLst/>
              </a:rPr>
              <a:t> </a:t>
            </a:r>
            <a:r>
              <a:rPr lang="en-US" sz="2000" dirty="0">
                <a:effectLst/>
              </a:rPr>
              <a:t>useful information (photos, quotes, comments, notes, mind-maps, ideas, etc.)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</a:rPr>
              <a:t>•	</a:t>
            </a:r>
            <a:r>
              <a:rPr lang="hr-HR" sz="2000" dirty="0" err="1" smtClean="0">
                <a:effectLst/>
              </a:rPr>
              <a:t>record</a:t>
            </a:r>
            <a:r>
              <a:rPr lang="hr-HR" sz="2000" dirty="0" smtClean="0">
                <a:effectLst/>
              </a:rPr>
              <a:t> </a:t>
            </a:r>
            <a:r>
              <a:rPr lang="hr-HR" sz="2000" dirty="0" err="1" smtClean="0">
                <a:effectLst/>
              </a:rPr>
              <a:t>the</a:t>
            </a:r>
            <a:r>
              <a:rPr lang="hr-HR" sz="2000" dirty="0" smtClean="0">
                <a:effectLst/>
              </a:rPr>
              <a:t> </a:t>
            </a:r>
            <a:r>
              <a:rPr lang="en-US" sz="2000" dirty="0" smtClean="0">
                <a:effectLst/>
              </a:rPr>
              <a:t>interactions </a:t>
            </a:r>
            <a:r>
              <a:rPr lang="en-US" sz="2000" dirty="0">
                <a:effectLst/>
              </a:rPr>
              <a:t>with sources, for example, teachers, supervisors, etc.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</a:rPr>
              <a:t>•	explore ideas and solutions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</a:rPr>
              <a:t>•	record selected, annotated and/or edited research and to maintain a bibliography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</a:rPr>
              <a:t>•	reflect on stages of the project and demonstrate your reflection on learning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>
                <a:effectLst/>
              </a:rPr>
              <a:t>•	evaluate  completed </a:t>
            </a:r>
            <a:r>
              <a:rPr lang="en-US" sz="2000" dirty="0" smtClean="0">
                <a:effectLst/>
              </a:rPr>
              <a:t>work</a:t>
            </a:r>
            <a:endParaRPr lang="en-US" sz="2000" dirty="0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u="sng" dirty="0">
                <a:effectLst/>
              </a:rPr>
              <a:t>It is NOT a diary used on daily basis with detailed writing about what was done. </a:t>
            </a:r>
            <a:endParaRPr lang="hr-HR" sz="2000" b="1" u="sng" dirty="0" smtClean="0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hr-HR" sz="2000" b="1" u="sng" dirty="0">
              <a:effectLst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r-HR" sz="1800" dirty="0" err="1">
                <a:effectLst/>
              </a:rPr>
              <a:t>It</a:t>
            </a:r>
            <a:r>
              <a:rPr lang="hr-HR" sz="1800" dirty="0">
                <a:effectLst/>
              </a:rPr>
              <a:t> </a:t>
            </a:r>
            <a:r>
              <a:rPr lang="hr-HR" sz="1800" dirty="0" err="1">
                <a:effectLst/>
              </a:rPr>
              <a:t>can</a:t>
            </a:r>
            <a:r>
              <a:rPr lang="hr-HR" sz="1800" dirty="0">
                <a:effectLst/>
              </a:rPr>
              <a:t> </a:t>
            </a:r>
            <a:r>
              <a:rPr lang="hr-HR" sz="1800" dirty="0" err="1">
                <a:effectLst/>
              </a:rPr>
              <a:t>be</a:t>
            </a:r>
            <a:r>
              <a:rPr lang="hr-HR" sz="1800" dirty="0">
                <a:effectLst/>
              </a:rPr>
              <a:t> </a:t>
            </a:r>
            <a:r>
              <a:rPr lang="en-US" sz="1800" dirty="0">
                <a:effectLst/>
              </a:rPr>
              <a:t>be written,</a:t>
            </a:r>
            <a:r>
              <a:rPr lang="hr-HR" sz="1800" dirty="0">
                <a:effectLst/>
              </a:rPr>
              <a:t> </a:t>
            </a:r>
            <a:r>
              <a:rPr lang="en-US" sz="1800" dirty="0">
                <a:effectLst/>
              </a:rPr>
              <a:t>visual, audio or a combination of these and might include both paper and electronic formats.</a:t>
            </a:r>
          </a:p>
        </p:txBody>
      </p:sp>
    </p:spTree>
    <p:extLst>
      <p:ext uri="{BB962C8B-B14F-4D97-AF65-F5344CB8AC3E}">
        <p14:creationId xmlns:p14="http://schemas.microsoft.com/office/powerpoint/2010/main" val="319960063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4000" dirty="0" smtClean="0"/>
              <a:t>IDENTIFYING THE GLOBAL CONTEXT OF THE PP</a:t>
            </a:r>
            <a:endParaRPr lang="hr-H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</a:t>
            </a:r>
            <a:r>
              <a:rPr lang="en-US" sz="2800" dirty="0"/>
              <a:t>do I want to achieve through my personal project? </a:t>
            </a:r>
          </a:p>
          <a:p>
            <a:r>
              <a:rPr lang="en-US" sz="2800" dirty="0" smtClean="0"/>
              <a:t>What </a:t>
            </a:r>
            <a:r>
              <a:rPr lang="en-US" sz="2800" dirty="0"/>
              <a:t>do I want others to understand through my work? </a:t>
            </a:r>
          </a:p>
          <a:p>
            <a:r>
              <a:rPr lang="en-US" sz="2800" dirty="0" smtClean="0"/>
              <a:t>What </a:t>
            </a:r>
            <a:r>
              <a:rPr lang="en-US" sz="2800" dirty="0"/>
              <a:t>impact do I want my project to have? </a:t>
            </a:r>
          </a:p>
          <a:p>
            <a:r>
              <a:rPr lang="en-US" sz="2800" dirty="0" smtClean="0"/>
              <a:t>How </a:t>
            </a:r>
            <a:r>
              <a:rPr lang="en-US" sz="2800" dirty="0"/>
              <a:t>can a specific context give greater purpose to my project</a:t>
            </a:r>
            <a:r>
              <a:rPr lang="en-US" dirty="0"/>
              <a:t>?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324932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4000" dirty="0" smtClean="0"/>
              <a:t>GLOBAL CONTEXTS </a:t>
            </a:r>
            <a:endParaRPr lang="hr-H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identities and </a:t>
            </a:r>
            <a:r>
              <a:rPr lang="en-US" dirty="0"/>
              <a:t>relationships </a:t>
            </a:r>
          </a:p>
          <a:p>
            <a:r>
              <a:rPr lang="en-US" dirty="0" smtClean="0"/>
              <a:t>orientation </a:t>
            </a:r>
            <a:r>
              <a:rPr lang="en-US" dirty="0"/>
              <a:t>in space and time</a:t>
            </a:r>
          </a:p>
          <a:p>
            <a:r>
              <a:rPr lang="en-US" dirty="0" smtClean="0"/>
              <a:t>personal </a:t>
            </a:r>
            <a:r>
              <a:rPr lang="en-US" dirty="0"/>
              <a:t>and cultural expression </a:t>
            </a:r>
          </a:p>
          <a:p>
            <a:r>
              <a:rPr lang="en-US" dirty="0" smtClean="0"/>
              <a:t>scientific </a:t>
            </a:r>
            <a:r>
              <a:rPr lang="en-US" dirty="0"/>
              <a:t>and technical innovation </a:t>
            </a:r>
          </a:p>
          <a:p>
            <a:r>
              <a:rPr lang="en-US" dirty="0" smtClean="0"/>
              <a:t>globalization </a:t>
            </a:r>
            <a:r>
              <a:rPr lang="en-US" dirty="0"/>
              <a:t>and sustainability </a:t>
            </a:r>
          </a:p>
          <a:p>
            <a:r>
              <a:rPr lang="en-US" dirty="0" smtClean="0"/>
              <a:t>fairness </a:t>
            </a:r>
            <a:r>
              <a:rPr lang="en-US" dirty="0"/>
              <a:t>and development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6407031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">
  <a:themeElements>
    <a:clrScheme name="Ocean 10">
      <a:dk1>
        <a:srgbClr val="010199"/>
      </a:dk1>
      <a:lt1>
        <a:srgbClr val="FFFF00"/>
      </a:lt1>
      <a:dk2>
        <a:srgbClr val="000099"/>
      </a:dk2>
      <a:lt2>
        <a:srgbClr val="FFFF00"/>
      </a:lt2>
      <a:accent1>
        <a:srgbClr val="33CCCC"/>
      </a:accent1>
      <a:accent2>
        <a:srgbClr val="00C600"/>
      </a:accent2>
      <a:accent3>
        <a:srgbClr val="AAAACA"/>
      </a:accent3>
      <a:accent4>
        <a:srgbClr val="DADA00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9">
        <a:dk1>
          <a:srgbClr val="010199"/>
        </a:dk1>
        <a:lt1>
          <a:srgbClr val="FFFFFF"/>
        </a:lt1>
        <a:dk2>
          <a:srgbClr val="000099"/>
        </a:dk2>
        <a:lt2>
          <a:srgbClr val="FFFF00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10">
        <a:dk1>
          <a:srgbClr val="010199"/>
        </a:dk1>
        <a:lt1>
          <a:srgbClr val="FFFF00"/>
        </a:lt1>
        <a:dk2>
          <a:srgbClr val="000099"/>
        </a:dk2>
        <a:lt2>
          <a:srgbClr val="FFFF00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00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639</Words>
  <Application>Microsoft Office PowerPoint</Application>
  <PresentationFormat>On-screen Show (4:3)</PresentationFormat>
  <Paragraphs>121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Ocean</vt:lpstr>
      <vt:lpstr>PERSONAL PROJECT</vt:lpstr>
      <vt:lpstr>WHAT IS THE PERSONAL PROJECT?</vt:lpstr>
      <vt:lpstr>WHAT DOES THE PP INCLUDE? </vt:lpstr>
      <vt:lpstr>A PRODUCT OR OUTCOME  </vt:lpstr>
      <vt:lpstr>   AIMS AND OBJECTIVES OF PP correspond to the Assesment criteria for PP  </vt:lpstr>
      <vt:lpstr>COMPLETING THE PERSONAL PROJECT you are expected to:</vt:lpstr>
      <vt:lpstr>What is process journal? A document where you: </vt:lpstr>
      <vt:lpstr>IDENTIFYING THE GLOBAL CONTEXT OF THE PP</vt:lpstr>
      <vt:lpstr>GLOBAL CONTEXTS </vt:lpstr>
      <vt:lpstr> CREATING CRITERIA FOR THE PRODUCT/OUTCOME </vt:lpstr>
      <vt:lpstr>REPORTING THE PERSONAL PROJECT </vt:lpstr>
      <vt:lpstr>THE SUPERVISOR IS </vt:lpstr>
      <vt:lpstr>PHASE 1  OF  PP</vt:lpstr>
      <vt:lpstr>PHASE 2  OF PP  September 2014 -INVESTIGATING</vt:lpstr>
      <vt:lpstr> PHASE 3 OF PP   October,November 2014- PLANNING  </vt:lpstr>
      <vt:lpstr>PHASE 4  OF PP  December 2014,January 2015 TAKING ACTION</vt:lpstr>
      <vt:lpstr>PHASE 5 OF PP February 2015- REFLECTING</vt:lpstr>
      <vt:lpstr>PP festival March 14, 2015</vt:lpstr>
      <vt:lpstr>KEEPING DEADLINES</vt:lpstr>
      <vt:lpstr>     THANK YOU FOR LISTENING!!!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PROJECT</dc:title>
  <dc:creator>Darija Kos</dc:creator>
  <cp:lastModifiedBy>Darija Kos</cp:lastModifiedBy>
  <cp:revision>15</cp:revision>
  <dcterms:created xsi:type="dcterms:W3CDTF">2012-09-26T10:06:59Z</dcterms:created>
  <dcterms:modified xsi:type="dcterms:W3CDTF">2014-05-26T20:49:45Z</dcterms:modified>
</cp:coreProperties>
</file>