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6"/>
  </p:notesMasterIdLst>
  <p:sldIdLst>
    <p:sldId id="257" r:id="rId2"/>
    <p:sldId id="258" r:id="rId3"/>
    <p:sldId id="276" r:id="rId4"/>
    <p:sldId id="278" r:id="rId5"/>
    <p:sldId id="291" r:id="rId6"/>
    <p:sldId id="289" r:id="rId7"/>
    <p:sldId id="280" r:id="rId8"/>
    <p:sldId id="262" r:id="rId9"/>
    <p:sldId id="281" r:id="rId10"/>
    <p:sldId id="290" r:id="rId11"/>
    <p:sldId id="282" r:id="rId12"/>
    <p:sldId id="283" r:id="rId13"/>
    <p:sldId id="284" r:id="rId14"/>
    <p:sldId id="286" r:id="rId15"/>
    <p:sldId id="294" r:id="rId16"/>
    <p:sldId id="300" r:id="rId17"/>
    <p:sldId id="267" r:id="rId18"/>
    <p:sldId id="297" r:id="rId19"/>
    <p:sldId id="268" r:id="rId20"/>
    <p:sldId id="299" r:id="rId21"/>
    <p:sldId id="274" r:id="rId22"/>
    <p:sldId id="296" r:id="rId23"/>
    <p:sldId id="270" r:id="rId24"/>
    <p:sldId id="272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7" autoAdjust="0"/>
  </p:normalViewPr>
  <p:slideViewPr>
    <p:cSldViewPr>
      <p:cViewPr>
        <p:scale>
          <a:sx n="52" d="100"/>
          <a:sy n="52" d="100"/>
        </p:scale>
        <p:origin x="-658" y="-4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9D1AD-456F-4D07-9F8D-347F349A6C7E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CF177-946A-40D4-B559-8F2E3AC14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5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0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866F-C40B-434B-AF05-B57B842BB346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0A12-48F7-40D6-9025-D85A932AE0D1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207F-932F-4DE7-B13C-A60094D28C53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B4E0-C4AF-4612-A98A-4DFD4A7D0EC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FDE-6FF7-4321-A693-EB77A32CCB4E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9C25-E484-45B7-BED4-1BBFF6A908BC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45D97-DB68-4B2C-9966-F504D6031FBD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3D8-999A-43B5-8DAC-C46807173A2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F4A-2553-4B9A-BB0C-2F485E0BA98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E895-A9B3-4951-933F-2C866FC3F530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F8D615-416F-4112-8104-EDC76E31117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EAD8-75C8-4AC2-92CB-47BC6E78A844}" type="slidenum">
              <a:rPr lang="hr-HR" smtClean="0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/>
          <a:lstStyle/>
          <a:p>
            <a:pPr algn="ctr"/>
            <a:r>
              <a:rPr lang="hr-HR" sz="5400" dirty="0">
                <a:latin typeface="+mn-lt"/>
              </a:rPr>
              <a:t>PERSONAL </a:t>
            </a:r>
            <a:r>
              <a:rPr lang="hr-HR" sz="5400" dirty="0" smtClean="0">
                <a:latin typeface="+mn-lt"/>
              </a:rPr>
              <a:t>PROJECT</a:t>
            </a:r>
            <a:r>
              <a:rPr lang="hr-HR" dirty="0" smtClean="0">
                <a:latin typeface="+mn-lt"/>
              </a:rPr>
              <a:t/>
            </a:r>
            <a:br>
              <a:rPr lang="hr-HR" dirty="0" smtClean="0">
                <a:latin typeface="+mn-lt"/>
              </a:rPr>
            </a:br>
            <a:r>
              <a:rPr lang="hr-HR" dirty="0" smtClean="0">
                <a:latin typeface="+mn-lt"/>
              </a:rPr>
              <a:t>2017/2018 </a:t>
            </a:r>
            <a:endParaRPr lang="hr-HR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+mj-lt"/>
              </a:rPr>
              <a:t>ALL YOU NEED TO KNOW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7352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 smtClean="0"/>
              <a:t>IB MYP GLOBAL CONTEXTS</a:t>
            </a:r>
            <a:endParaRPr lang="en-GB" sz="48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2016762"/>
            <a:ext cx="4176464" cy="4292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1006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algn="ctr"/>
            <a:r>
              <a:rPr lang="hr-HR" sz="4000" b="1" dirty="0" smtClean="0">
                <a:latin typeface="+mn-lt"/>
              </a:rPr>
              <a:t>GLOBAL CONTEXTS </a:t>
            </a:r>
            <a:endParaRPr lang="hr-HR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37192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+mn-lt"/>
              </a:rPr>
              <a:t>I</a:t>
            </a:r>
            <a:r>
              <a:rPr lang="en-US" b="1" dirty="0" err="1" smtClean="0">
                <a:latin typeface="+mj-lt"/>
              </a:rPr>
              <a:t>dentities</a:t>
            </a:r>
            <a:r>
              <a:rPr lang="en-US" b="1" dirty="0" smtClean="0">
                <a:latin typeface="+mj-lt"/>
              </a:rPr>
              <a:t> and </a:t>
            </a:r>
            <a:r>
              <a:rPr lang="hr-HR" b="1" dirty="0" smtClean="0">
                <a:latin typeface="+mj-lt"/>
              </a:rPr>
              <a:t>R</a:t>
            </a:r>
            <a:r>
              <a:rPr lang="en-US" b="1" dirty="0" err="1" smtClean="0">
                <a:latin typeface="+mj-lt"/>
              </a:rPr>
              <a:t>elationships</a:t>
            </a:r>
            <a:r>
              <a:rPr lang="hr-HR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Who </a:t>
            </a:r>
            <a:r>
              <a:rPr lang="en-US" dirty="0">
                <a:latin typeface="+mj-lt"/>
              </a:rPr>
              <a:t>am I ? Who are we</a:t>
            </a:r>
            <a:r>
              <a:rPr lang="en-US" dirty="0" smtClean="0">
                <a:latin typeface="+mj-lt"/>
              </a:rPr>
              <a:t>?</a:t>
            </a:r>
            <a:endParaRPr lang="en-US" dirty="0">
              <a:latin typeface="+mj-lt"/>
            </a:endParaRPr>
          </a:p>
          <a:p>
            <a:r>
              <a:rPr lang="hr-HR" b="1" dirty="0">
                <a:latin typeface="+mj-lt"/>
              </a:rPr>
              <a:t>O</a:t>
            </a:r>
            <a:r>
              <a:rPr lang="en-US" b="1" dirty="0" err="1" smtClean="0">
                <a:latin typeface="+mj-lt"/>
              </a:rPr>
              <a:t>rientation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in </a:t>
            </a:r>
            <a:r>
              <a:rPr lang="hr-HR" b="1" dirty="0" smtClean="0">
                <a:latin typeface="+mj-lt"/>
              </a:rPr>
              <a:t>S</a:t>
            </a:r>
            <a:r>
              <a:rPr lang="en-US" b="1" dirty="0" smtClean="0">
                <a:latin typeface="+mj-lt"/>
              </a:rPr>
              <a:t>pace </a:t>
            </a:r>
            <a:r>
              <a:rPr lang="en-US" b="1" dirty="0">
                <a:latin typeface="+mj-lt"/>
              </a:rPr>
              <a:t>and </a:t>
            </a:r>
            <a:r>
              <a:rPr lang="hr-HR" b="1" dirty="0">
                <a:latin typeface="+mj-lt"/>
              </a:rPr>
              <a:t>T</a:t>
            </a:r>
            <a:r>
              <a:rPr lang="en-US" b="1" dirty="0" err="1" smtClean="0">
                <a:latin typeface="+mj-lt"/>
              </a:rPr>
              <a:t>ime</a:t>
            </a:r>
            <a:r>
              <a:rPr lang="hr-HR" dirty="0" smtClean="0">
                <a:latin typeface="+mj-lt"/>
              </a:rPr>
              <a:t>-</a:t>
            </a:r>
            <a:r>
              <a:rPr lang="en-US" dirty="0">
                <a:latin typeface="+mj-lt"/>
              </a:rPr>
              <a:t>What is the meaning of ‘when’ and ‘where</a:t>
            </a:r>
            <a:r>
              <a:rPr lang="en-US" dirty="0" smtClean="0">
                <a:latin typeface="+mj-lt"/>
              </a:rPr>
              <a:t>’?</a:t>
            </a:r>
            <a:endParaRPr lang="en-US" dirty="0">
              <a:latin typeface="+mj-lt"/>
            </a:endParaRPr>
          </a:p>
          <a:p>
            <a:r>
              <a:rPr lang="hr-HR" b="1" dirty="0">
                <a:latin typeface="+mj-lt"/>
              </a:rPr>
              <a:t>P</a:t>
            </a:r>
            <a:r>
              <a:rPr lang="en-US" b="1" dirty="0" err="1" smtClean="0">
                <a:latin typeface="+mj-lt"/>
              </a:rPr>
              <a:t>ersonal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and </a:t>
            </a:r>
            <a:r>
              <a:rPr lang="hr-HR" b="1" dirty="0" smtClean="0">
                <a:latin typeface="+mj-lt"/>
              </a:rPr>
              <a:t>C</a:t>
            </a:r>
            <a:r>
              <a:rPr lang="en-US" b="1" dirty="0" err="1" smtClean="0">
                <a:latin typeface="+mj-lt"/>
              </a:rPr>
              <a:t>ultural</a:t>
            </a:r>
            <a:r>
              <a:rPr lang="en-US" b="1" dirty="0" smtClean="0">
                <a:latin typeface="+mj-lt"/>
              </a:rPr>
              <a:t> </a:t>
            </a:r>
            <a:r>
              <a:rPr lang="hr-HR" b="1" dirty="0">
                <a:latin typeface="+mj-lt"/>
              </a:rPr>
              <a:t>E</a:t>
            </a:r>
            <a:r>
              <a:rPr lang="en-US" b="1" dirty="0" err="1" smtClean="0">
                <a:latin typeface="+mj-lt"/>
              </a:rPr>
              <a:t>xpression</a:t>
            </a:r>
            <a:r>
              <a:rPr lang="hr-HR" b="1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What </a:t>
            </a:r>
            <a:r>
              <a:rPr lang="en-US" dirty="0">
                <a:latin typeface="+mj-lt"/>
              </a:rPr>
              <a:t>is the nature and purpose of </a:t>
            </a:r>
            <a:r>
              <a:rPr lang="en-US" dirty="0" smtClean="0">
                <a:latin typeface="+mj-lt"/>
              </a:rPr>
              <a:t>creative</a:t>
            </a:r>
            <a:r>
              <a:rPr lang="hr-HR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expression?</a:t>
            </a:r>
            <a:r>
              <a:rPr lang="en-US" dirty="0" smtClean="0">
                <a:latin typeface="+mj-lt"/>
              </a:rPr>
              <a:t> </a:t>
            </a:r>
            <a:endParaRPr lang="hr-HR" dirty="0" smtClean="0">
              <a:latin typeface="+mj-lt"/>
            </a:endParaRPr>
          </a:p>
          <a:p>
            <a:r>
              <a:rPr lang="en-GB" b="1" dirty="0">
                <a:latin typeface="+mj-lt"/>
              </a:rPr>
              <a:t>Scientific and Technical Innovation-How </a:t>
            </a:r>
            <a:r>
              <a:rPr lang="en-GB" dirty="0">
                <a:latin typeface="+mj-lt"/>
              </a:rPr>
              <a:t>do we understand the worlds in which we live?  </a:t>
            </a:r>
            <a:endParaRPr lang="hr-HR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Globalization </a:t>
            </a:r>
            <a:r>
              <a:rPr lang="en-GB" b="1" dirty="0">
                <a:latin typeface="+mj-lt"/>
              </a:rPr>
              <a:t>and Sustainability- </a:t>
            </a:r>
            <a:r>
              <a:rPr lang="en-GB" dirty="0">
                <a:latin typeface="+mj-lt"/>
              </a:rPr>
              <a:t>How is everything connected</a:t>
            </a:r>
            <a:r>
              <a:rPr lang="en-GB" dirty="0" smtClean="0">
                <a:latin typeface="+mj-lt"/>
              </a:rPr>
              <a:t>?</a:t>
            </a:r>
            <a:endParaRPr lang="en-GB" dirty="0">
              <a:latin typeface="+mj-lt"/>
            </a:endParaRPr>
          </a:p>
          <a:p>
            <a:r>
              <a:rPr lang="en-GB" b="1" dirty="0">
                <a:latin typeface="+mj-lt"/>
              </a:rPr>
              <a:t>Fairness and Development</a:t>
            </a:r>
            <a:r>
              <a:rPr lang="en-GB" dirty="0">
                <a:latin typeface="+mj-lt"/>
              </a:rPr>
              <a:t>-What are the consequences of our common humanity?</a:t>
            </a:r>
          </a:p>
          <a:p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070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4400" b="1" dirty="0">
                <a:latin typeface="+mn-lt"/>
              </a:rPr>
              <a:t>CREATING CRITERIA FOR THE </a:t>
            </a:r>
            <a:r>
              <a:rPr lang="en-US" sz="4400" b="1" dirty="0" smtClean="0">
                <a:latin typeface="+mn-lt"/>
              </a:rPr>
              <a:t>PRODUCT/OUTCOME</a:t>
            </a:r>
            <a:endParaRPr lang="hr-H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define </a:t>
            </a:r>
            <a:r>
              <a:rPr lang="en-US" dirty="0">
                <a:latin typeface="+mn-lt"/>
              </a:rPr>
              <a:t>realistic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	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hr-H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to measure the quality of the project’s final outcome or </a:t>
            </a:r>
            <a:r>
              <a:rPr lang="en-US" dirty="0" smtClean="0">
                <a:latin typeface="+mn-lt"/>
              </a:rPr>
              <a:t>product </a:t>
            </a:r>
            <a:endParaRPr lang="hr-HR" dirty="0" smtClean="0">
              <a:latin typeface="+mn-lt"/>
            </a:endParaRPr>
          </a:p>
          <a:p>
            <a:r>
              <a:rPr lang="hr-HR" dirty="0" err="1"/>
              <a:t>t</a:t>
            </a:r>
            <a:r>
              <a:rPr lang="hr-HR" dirty="0" err="1" smtClean="0"/>
              <a:t>hey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b="1" dirty="0" err="1" smtClean="0"/>
              <a:t>very</a:t>
            </a:r>
            <a:r>
              <a:rPr lang="hr-HR" b="1" dirty="0" smtClean="0"/>
              <a:t> </a:t>
            </a:r>
            <a:r>
              <a:rPr lang="hr-HR" b="1" dirty="0" err="1" smtClean="0"/>
              <a:t>specific</a:t>
            </a:r>
            <a:r>
              <a:rPr lang="hr-HR" b="1" dirty="0" smtClean="0"/>
              <a:t>- </a:t>
            </a:r>
            <a:r>
              <a:rPr lang="hr-HR" dirty="0" err="1" smtClean="0"/>
              <a:t>not</a:t>
            </a:r>
            <a:r>
              <a:rPr lang="hr-HR" dirty="0" smtClean="0"/>
              <a:t> general or </a:t>
            </a:r>
            <a:r>
              <a:rPr lang="hr-HR" dirty="0" err="1" smtClean="0"/>
              <a:t>vague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document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the process journal 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use </a:t>
            </a:r>
            <a:r>
              <a:rPr lang="en-US" dirty="0">
                <a:latin typeface="+mn-lt"/>
              </a:rPr>
              <a:t>them to assess the final outcome or </a:t>
            </a:r>
            <a:r>
              <a:rPr lang="en-US" dirty="0" smtClean="0">
                <a:latin typeface="+mn-lt"/>
              </a:rPr>
              <a:t>product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and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it</a:t>
            </a:r>
            <a:r>
              <a:rPr lang="hr-HR" dirty="0" smtClean="0">
                <a:latin typeface="+mn-lt"/>
              </a:rPr>
              <a:t> in </a:t>
            </a:r>
            <a:r>
              <a:rPr lang="hr-HR" dirty="0" err="1" smtClean="0">
                <a:latin typeface="+mn-lt"/>
              </a:rPr>
              <a:t>your</a:t>
            </a:r>
            <a:r>
              <a:rPr lang="hr-HR" dirty="0" smtClean="0">
                <a:latin typeface="+mn-lt"/>
              </a:rPr>
              <a:t> PP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004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>REPORTING THE PERSONAL PROJECT </a:t>
            </a:r>
            <a:endParaRPr lang="en-US" sz="4000" b="1" dirty="0"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j-lt"/>
              </a:rPr>
              <a:t>•</a:t>
            </a:r>
            <a:r>
              <a:rPr lang="en-US" sz="2000" dirty="0">
                <a:effectLst/>
                <a:latin typeface="+mj-lt"/>
              </a:rPr>
              <a:t>	a written report  1,500 – 3,500 words in the format of an academic report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electronic ( website, blog, slideshow) 1,500-3,500 words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an oral report ( podcast, radio broadcast ,recorded) 13-15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visual ( film)  13-15 minutes </a:t>
            </a:r>
            <a:endParaRPr lang="hr-HR" sz="20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  <a:latin typeface="+mj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b="1" dirty="0">
                <a:effectLst/>
                <a:latin typeface="+mj-lt"/>
              </a:rPr>
              <a:t>The report does not replace the product/outcome of the personal </a:t>
            </a:r>
            <a:r>
              <a:rPr lang="en-US" sz="2400" b="1" dirty="0" smtClean="0">
                <a:effectLst/>
                <a:latin typeface="+mj-lt"/>
              </a:rPr>
              <a:t>project</a:t>
            </a:r>
            <a:endParaRPr lang="hr-HR" sz="2400" b="1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 err="1">
                <a:effectLst/>
                <a:latin typeface="+mj-lt"/>
              </a:rPr>
              <a:t>Structure</a:t>
            </a:r>
            <a:r>
              <a:rPr lang="hr-HR" sz="2400" dirty="0">
                <a:effectLst/>
                <a:latin typeface="+mj-lt"/>
              </a:rPr>
              <a:t> of </a:t>
            </a:r>
            <a:r>
              <a:rPr lang="hr-HR" sz="2400" dirty="0" err="1">
                <a:effectLst/>
                <a:latin typeface="+mj-lt"/>
              </a:rPr>
              <a:t>the</a:t>
            </a:r>
            <a:r>
              <a:rPr lang="hr-HR" sz="2400" dirty="0">
                <a:effectLst/>
                <a:latin typeface="+mj-lt"/>
              </a:rPr>
              <a:t> </a:t>
            </a:r>
            <a:r>
              <a:rPr lang="hr-HR" sz="2400" dirty="0" err="1">
                <a:effectLst/>
                <a:latin typeface="+mj-lt"/>
              </a:rPr>
              <a:t>written</a:t>
            </a:r>
            <a:r>
              <a:rPr lang="hr-HR" sz="2400" dirty="0">
                <a:effectLst/>
                <a:latin typeface="+mj-lt"/>
              </a:rPr>
              <a:t> </a:t>
            </a:r>
            <a:r>
              <a:rPr lang="hr-HR" sz="2400" dirty="0" err="1">
                <a:effectLst/>
                <a:latin typeface="+mj-lt"/>
              </a:rPr>
              <a:t>report</a:t>
            </a:r>
            <a:r>
              <a:rPr lang="hr-HR" sz="2400" dirty="0">
                <a:effectLst/>
                <a:latin typeface="+mj-lt"/>
              </a:rPr>
              <a:t>: </a:t>
            </a:r>
            <a:endParaRPr lang="hr-HR" sz="24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4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Char char="o"/>
            </a:pPr>
            <a:r>
              <a:rPr lang="hr-HR" sz="2000" dirty="0">
                <a:effectLst/>
                <a:latin typeface="+mj-lt"/>
              </a:rPr>
              <a:t>Title </a:t>
            </a:r>
            <a:r>
              <a:rPr lang="hr-HR" sz="2000" dirty="0" err="1">
                <a:effectLst/>
                <a:latin typeface="+mj-lt"/>
              </a:rPr>
              <a:t>page</a:t>
            </a:r>
            <a:r>
              <a:rPr lang="hr-HR" sz="2000" dirty="0">
                <a:effectLst/>
                <a:latin typeface="+mj-lt"/>
              </a:rPr>
              <a:t>, table of </a:t>
            </a:r>
            <a:r>
              <a:rPr lang="hr-HR" sz="2000" dirty="0" err="1">
                <a:effectLst/>
                <a:latin typeface="+mj-lt"/>
              </a:rPr>
              <a:t>contents</a:t>
            </a:r>
            <a:r>
              <a:rPr lang="hr-HR" sz="2000" dirty="0">
                <a:effectLst/>
                <a:latin typeface="+mj-lt"/>
              </a:rPr>
              <a:t>, </a:t>
            </a:r>
            <a:r>
              <a:rPr lang="hr-HR" sz="2000" dirty="0" err="1">
                <a:effectLst/>
                <a:latin typeface="+mj-lt"/>
              </a:rPr>
              <a:t>body</a:t>
            </a:r>
            <a:r>
              <a:rPr lang="hr-HR" sz="2000" dirty="0">
                <a:effectLst/>
                <a:latin typeface="+mj-lt"/>
              </a:rPr>
              <a:t> of the </a:t>
            </a:r>
            <a:r>
              <a:rPr lang="hr-HR" sz="2000" dirty="0" err="1">
                <a:effectLst/>
                <a:latin typeface="+mj-lt"/>
              </a:rPr>
              <a:t>report</a:t>
            </a:r>
            <a:r>
              <a:rPr lang="hr-HR" sz="2000" dirty="0">
                <a:effectLst/>
                <a:latin typeface="+mj-lt"/>
              </a:rPr>
              <a:t>, </a:t>
            </a:r>
            <a:r>
              <a:rPr lang="hr-HR" sz="2000" dirty="0" err="1">
                <a:effectLst/>
                <a:latin typeface="+mj-lt"/>
              </a:rPr>
              <a:t>bibliography</a:t>
            </a:r>
            <a:r>
              <a:rPr lang="hr-HR" sz="2000" dirty="0">
                <a:effectLst/>
                <a:latin typeface="+mj-lt"/>
              </a:rPr>
              <a:t> or reference list, </a:t>
            </a:r>
            <a:r>
              <a:rPr lang="hr-HR" sz="2000" dirty="0" err="1" smtClean="0">
                <a:effectLst/>
                <a:latin typeface="+mj-lt"/>
              </a:rPr>
              <a:t>appendices</a:t>
            </a:r>
            <a:r>
              <a:rPr lang="hr-HR" sz="2000" dirty="0" smtClean="0">
                <a:effectLst/>
                <a:latin typeface="+mj-lt"/>
              </a:rPr>
              <a:t>- </a:t>
            </a:r>
            <a:r>
              <a:rPr lang="hr-HR" sz="2000" dirty="0" err="1" smtClean="0">
                <a:effectLst/>
                <a:latin typeface="+mj-lt"/>
              </a:rPr>
              <a:t>include</a:t>
            </a:r>
            <a:r>
              <a:rPr lang="hr-HR" sz="2000" dirty="0" smtClean="0">
                <a:effectLst/>
                <a:latin typeface="+mj-lt"/>
              </a:rPr>
              <a:t> the </a:t>
            </a:r>
            <a:r>
              <a:rPr lang="hr-HR" sz="2000" dirty="0" err="1" smtClean="0">
                <a:effectLst/>
                <a:latin typeface="+mj-lt"/>
              </a:rPr>
              <a:t>extracts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from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the</a:t>
            </a:r>
            <a:r>
              <a:rPr lang="hr-HR" sz="2000" dirty="0" smtClean="0">
                <a:effectLst/>
                <a:latin typeface="+mj-lt"/>
              </a:rPr>
              <a:t> PP </a:t>
            </a:r>
            <a:r>
              <a:rPr lang="hr-HR" sz="2000" dirty="0" err="1" smtClean="0">
                <a:effectLst/>
                <a:latin typeface="+mj-lt"/>
              </a:rPr>
              <a:t>journal</a:t>
            </a:r>
            <a:endParaRPr lang="hr-HR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endParaRPr lang="hr-HR" sz="1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785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r-HR" dirty="0" smtClean="0">
                <a:latin typeface="+mn-lt"/>
              </a:rPr>
              <a:t>ACADEMIC HONESTY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1000"/>
          </a:xfrm>
        </p:spPr>
        <p:txBody>
          <a:bodyPr/>
          <a:lstStyle/>
          <a:p>
            <a:r>
              <a:rPr lang="en-GB" dirty="0" smtClean="0">
                <a:effectLst/>
                <a:latin typeface="+mn-lt"/>
              </a:rPr>
              <a:t>must </a:t>
            </a:r>
            <a:r>
              <a:rPr lang="en-GB" dirty="0">
                <a:effectLst/>
                <a:latin typeface="+mn-lt"/>
              </a:rPr>
              <a:t>be your </a:t>
            </a:r>
            <a:r>
              <a:rPr lang="en-GB" dirty="0" smtClean="0">
                <a:effectLst/>
                <a:latin typeface="+mn-lt"/>
              </a:rPr>
              <a:t>own</a:t>
            </a:r>
            <a:r>
              <a:rPr lang="hr-HR" dirty="0" smtClean="0">
                <a:effectLst/>
                <a:latin typeface="+mn-lt"/>
              </a:rPr>
              <a:t> PP</a:t>
            </a:r>
            <a:endParaRPr lang="hr-HR" u="sng" dirty="0">
              <a:effectLst/>
              <a:latin typeface="+mn-lt"/>
            </a:endParaRPr>
          </a:p>
          <a:p>
            <a:r>
              <a:rPr lang="en-GB" u="sng" dirty="0" smtClean="0">
                <a:effectLst/>
                <a:latin typeface="+mn-lt"/>
              </a:rPr>
              <a:t>must </a:t>
            </a:r>
            <a:r>
              <a:rPr lang="en-GB" u="sng" dirty="0">
                <a:effectLst/>
                <a:latin typeface="+mn-lt"/>
              </a:rPr>
              <a:t>use the academic honesty </a:t>
            </a:r>
            <a:r>
              <a:rPr lang="hr-HR" u="sng" dirty="0" err="1" smtClean="0">
                <a:effectLst/>
                <a:latin typeface="+mn-lt"/>
              </a:rPr>
              <a:t>attached</a:t>
            </a:r>
            <a:r>
              <a:rPr lang="hr-HR" u="sng" dirty="0" smtClean="0">
                <a:effectLst/>
                <a:latin typeface="+mn-lt"/>
              </a:rPr>
              <a:t> to </a:t>
            </a:r>
            <a:r>
              <a:rPr lang="hr-HR" u="sng" dirty="0" err="1" smtClean="0">
                <a:effectLst/>
                <a:latin typeface="+mn-lt"/>
              </a:rPr>
              <a:t>the</a:t>
            </a:r>
            <a:r>
              <a:rPr lang="hr-HR" u="sng" dirty="0" smtClean="0">
                <a:effectLst/>
                <a:latin typeface="+mn-lt"/>
              </a:rPr>
              <a:t> PP </a:t>
            </a:r>
            <a:r>
              <a:rPr lang="hr-HR" u="sng" dirty="0" err="1" smtClean="0">
                <a:effectLst/>
                <a:latin typeface="+mn-lt"/>
              </a:rPr>
              <a:t>Guide</a:t>
            </a:r>
            <a:endParaRPr lang="hr-HR" dirty="0">
              <a:effectLst/>
              <a:latin typeface="+mn-lt"/>
            </a:endParaRPr>
          </a:p>
          <a:p>
            <a:r>
              <a:rPr lang="hr-HR" dirty="0" err="1">
                <a:effectLst/>
                <a:latin typeface="+mn-lt"/>
              </a:rPr>
              <a:t>f</a:t>
            </a:r>
            <a:r>
              <a:rPr lang="hr-HR" dirty="0" err="1" smtClean="0">
                <a:effectLst/>
                <a:latin typeface="+mn-lt"/>
              </a:rPr>
              <a:t>ailing</a:t>
            </a:r>
            <a:r>
              <a:rPr lang="hr-HR" dirty="0" smtClean="0">
                <a:effectLst/>
                <a:latin typeface="+mn-lt"/>
              </a:rPr>
              <a:t> to </a:t>
            </a:r>
            <a:r>
              <a:rPr lang="hr-HR" dirty="0" err="1" smtClean="0">
                <a:effectLst/>
                <a:latin typeface="+mn-lt"/>
              </a:rPr>
              <a:t>acknowledge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your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sources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results</a:t>
            </a:r>
            <a:r>
              <a:rPr lang="hr-HR" dirty="0" smtClean="0">
                <a:effectLst/>
                <a:latin typeface="+mn-lt"/>
              </a:rPr>
              <a:t> in </a:t>
            </a:r>
            <a:r>
              <a:rPr lang="hr-HR" dirty="0" err="1" smtClean="0">
                <a:effectLst/>
                <a:latin typeface="+mn-lt"/>
              </a:rPr>
              <a:t>failing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the</a:t>
            </a:r>
            <a:r>
              <a:rPr lang="hr-HR" dirty="0" smtClean="0">
                <a:effectLst/>
                <a:latin typeface="+mn-lt"/>
              </a:rPr>
              <a:t> PP</a:t>
            </a:r>
          </a:p>
          <a:p>
            <a:r>
              <a:rPr lang="en-GB" dirty="0" smtClean="0">
                <a:effectLst/>
                <a:latin typeface="+mn-lt"/>
              </a:rPr>
              <a:t>if </a:t>
            </a:r>
            <a:r>
              <a:rPr lang="en-GB" dirty="0">
                <a:effectLst/>
                <a:latin typeface="+mn-lt"/>
              </a:rPr>
              <a:t>you copy someone else’s </a:t>
            </a:r>
            <a:r>
              <a:rPr lang="hr-HR" dirty="0" smtClean="0">
                <a:effectLst/>
                <a:latin typeface="+mn-lt"/>
              </a:rPr>
              <a:t>PP </a:t>
            </a:r>
            <a:r>
              <a:rPr lang="hr-HR" dirty="0" err="1" smtClean="0">
                <a:effectLst/>
                <a:latin typeface="+mn-lt"/>
              </a:rPr>
              <a:t>you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en-GB" dirty="0" smtClean="0">
                <a:effectLst/>
                <a:latin typeface="+mn-lt"/>
              </a:rPr>
              <a:t>will </a:t>
            </a:r>
            <a:r>
              <a:rPr lang="en-GB" dirty="0">
                <a:effectLst/>
                <a:latin typeface="+mn-lt"/>
              </a:rPr>
              <a:t>be required to do a </a:t>
            </a:r>
            <a:r>
              <a:rPr lang="en-GB" dirty="0" smtClean="0">
                <a:effectLst/>
                <a:latin typeface="+mn-lt"/>
              </a:rPr>
              <a:t>new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one</a:t>
            </a:r>
            <a:endParaRPr lang="hr-HR" dirty="0">
              <a:effectLst/>
              <a:latin typeface="+mn-lt"/>
            </a:endParaRPr>
          </a:p>
          <a:p>
            <a:r>
              <a:rPr lang="hr-HR" dirty="0"/>
              <a:t>t</a:t>
            </a:r>
            <a:r>
              <a:rPr lang="en-GB" dirty="0" smtClean="0">
                <a:effectLst/>
                <a:latin typeface="+mn-lt"/>
              </a:rPr>
              <a:t>he </a:t>
            </a:r>
            <a:r>
              <a:rPr lang="en-GB" dirty="0">
                <a:effectLst/>
                <a:latin typeface="+mn-lt"/>
              </a:rPr>
              <a:t>consequences of plagiarism and cheating are based on the school’s Book of Regulations and the Code of Conduct. </a:t>
            </a:r>
            <a:endParaRPr lang="hr-HR" dirty="0">
              <a:effectLst/>
              <a:latin typeface="+mn-lt"/>
            </a:endParaRPr>
          </a:p>
          <a:p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168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PERSONAL PROJECT TIMELINE</a:t>
            </a:r>
            <a:br>
              <a:rPr lang="hr-HR" sz="4000" b="1" dirty="0" smtClean="0">
                <a:latin typeface="+mn-lt"/>
              </a:rPr>
            </a:br>
            <a:r>
              <a:rPr lang="hr-HR" sz="4000" b="1" dirty="0" err="1" smtClean="0">
                <a:latin typeface="+mn-lt"/>
              </a:rPr>
              <a:t>May</a:t>
            </a:r>
            <a:r>
              <a:rPr lang="hr-HR" sz="4000" b="1" dirty="0" smtClean="0">
                <a:latin typeface="+mn-lt"/>
              </a:rPr>
              <a:t>, June 2017</a:t>
            </a:r>
            <a:endParaRPr lang="en-GB" sz="40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91267"/>
              </p:ext>
            </p:extLst>
          </p:nvPr>
        </p:nvGraphicFramePr>
        <p:xfrm>
          <a:off x="899592" y="1988841"/>
          <a:ext cx="7200800" cy="4563288"/>
        </p:xfrm>
        <a:graphic>
          <a:graphicData uri="http://schemas.openxmlformats.org/drawingml/2006/table">
            <a:tbl>
              <a:tblPr firstRow="1" firstCol="1" bandRow="1"/>
              <a:tblGrid>
                <a:gridCol w="3384376"/>
                <a:gridCol w="2235722"/>
                <a:gridCol w="1580702"/>
              </a:tblGrid>
              <a:tr h="95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Timeline</a:t>
                      </a: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2017/2018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58370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Intro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to the 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Choosing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-</a:t>
                      </a: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submit</a:t>
                      </a:r>
                      <a:r>
                        <a:rPr lang="hr-HR" sz="1600" baseline="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baseline="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baseline="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to Ms Kos</a:t>
                      </a: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Supervisor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appointed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hr-HR" sz="16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2017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14:00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29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926337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hr-HR" sz="1600" b="1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First </a:t>
                      </a:r>
                      <a:r>
                        <a:rPr lang="hr-HR" sz="1600" b="1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meeting</a:t>
                      </a:r>
                      <a:r>
                        <a:rPr lang="hr-HR" sz="1600" b="1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b="1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with</a:t>
                      </a:r>
                      <a:r>
                        <a:rPr lang="hr-HR" sz="1600" b="1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b="1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supervisor</a:t>
                      </a:r>
                      <a:r>
                        <a:rPr lang="hr-HR" sz="1600" b="1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– to do list:</a:t>
                      </a:r>
                      <a:endParaRPr lang="en-GB" sz="1100" b="1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Plan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document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complete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Making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an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outline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the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goal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the PP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narrowed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down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Global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context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decided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proposal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defined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00213" y="2752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198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b="1" dirty="0">
                <a:latin typeface="+mn-lt"/>
              </a:rPr>
              <a:t>PHASE </a:t>
            </a:r>
            <a:r>
              <a:rPr lang="hr-HR" sz="3600" b="1" dirty="0" smtClean="0">
                <a:latin typeface="+mn-lt"/>
              </a:rPr>
              <a:t>1   </a:t>
            </a:r>
            <a:r>
              <a:rPr lang="hr-HR" sz="3600" b="1" dirty="0">
                <a:latin typeface="+mn-lt"/>
              </a:rPr>
              <a:t>OF  </a:t>
            </a:r>
            <a:r>
              <a:rPr lang="hr-HR" sz="3600" b="1" dirty="0" smtClean="0">
                <a:latin typeface="+mn-lt"/>
              </a:rPr>
              <a:t>PP</a:t>
            </a:r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hr-HR" sz="3200" dirty="0" err="1" smtClean="0">
                <a:latin typeface="+mn-lt"/>
              </a:rPr>
              <a:t>May</a:t>
            </a:r>
            <a:r>
              <a:rPr lang="hr-HR" sz="3200" dirty="0" smtClean="0">
                <a:latin typeface="+mn-lt"/>
              </a:rPr>
              <a:t>, June 2017</a:t>
            </a:r>
            <a:endParaRPr lang="hr-HR" sz="3200" dirty="0">
              <a:latin typeface="+mn-lt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 err="1" smtClean="0">
                <a:effectLst/>
                <a:latin typeface="+mj-lt"/>
              </a:rPr>
              <a:t>choose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>
                <a:effectLst/>
                <a:latin typeface="+mj-lt"/>
              </a:rPr>
              <a:t>a </a:t>
            </a:r>
            <a:r>
              <a:rPr lang="hr-HR" sz="2800" dirty="0" err="1">
                <a:effectLst/>
                <a:latin typeface="+mj-lt"/>
              </a:rPr>
              <a:t>topic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b="1" u="sng" dirty="0" err="1">
                <a:effectLst/>
                <a:latin typeface="+mj-lt"/>
              </a:rPr>
              <a:t>submit</a:t>
            </a:r>
            <a:r>
              <a:rPr lang="hr-HR" sz="2800" b="1" u="sng" dirty="0">
                <a:effectLst/>
                <a:latin typeface="+mj-lt"/>
              </a:rPr>
              <a:t> the </a:t>
            </a:r>
            <a:r>
              <a:rPr lang="hr-HR" sz="2800" b="1" u="sng" dirty="0" err="1">
                <a:effectLst/>
                <a:latin typeface="+mj-lt"/>
              </a:rPr>
              <a:t>topic</a:t>
            </a:r>
            <a:r>
              <a:rPr lang="hr-HR" sz="2800" b="1" u="sng" dirty="0">
                <a:effectLst/>
                <a:latin typeface="+mj-lt"/>
              </a:rPr>
              <a:t> to </a:t>
            </a:r>
            <a:r>
              <a:rPr lang="hr-HR" sz="2800" b="1" u="sng" dirty="0" smtClean="0">
                <a:latin typeface="+mj-lt"/>
              </a:rPr>
              <a:t>Ms Kos, </a:t>
            </a:r>
            <a:r>
              <a:rPr lang="hr-HR" sz="2800" b="1" u="sng" dirty="0" smtClean="0">
                <a:effectLst/>
                <a:latin typeface="+mj-lt"/>
              </a:rPr>
              <a:t>MYP </a:t>
            </a:r>
            <a:r>
              <a:rPr lang="hr-HR" sz="2800" b="1" u="sng" dirty="0" err="1">
                <a:effectLst/>
                <a:latin typeface="+mj-lt"/>
              </a:rPr>
              <a:t>coordinator</a:t>
            </a:r>
            <a:r>
              <a:rPr lang="hr-HR" sz="2800" b="1" u="sng" dirty="0">
                <a:effectLst/>
                <a:latin typeface="+mj-lt"/>
              </a:rPr>
              <a:t> </a:t>
            </a:r>
            <a:r>
              <a:rPr lang="hr-HR" sz="2800" b="1" u="sng" dirty="0" err="1" smtClean="0">
                <a:effectLst/>
                <a:latin typeface="+mj-lt"/>
              </a:rPr>
              <a:t>by</a:t>
            </a:r>
            <a:r>
              <a:rPr lang="hr-HR" sz="2800" b="1" u="sng" dirty="0">
                <a:effectLst/>
                <a:latin typeface="+mj-lt"/>
              </a:rPr>
              <a:t> </a:t>
            </a:r>
            <a:r>
              <a:rPr lang="hr-HR" sz="2800" dirty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14:00, </a:t>
            </a:r>
            <a:r>
              <a:rPr lang="hr-HR" sz="2800" b="1" dirty="0" err="1" smtClean="0">
                <a:latin typeface="+mj-lt"/>
              </a:rPr>
              <a:t>Thursday</a:t>
            </a:r>
            <a:r>
              <a:rPr lang="hr-HR" sz="2800" b="1" dirty="0" smtClean="0">
                <a:latin typeface="+mj-lt"/>
              </a:rPr>
              <a:t>, 25th</a:t>
            </a:r>
            <a:r>
              <a:rPr lang="hr-HR" sz="2800" b="1" u="sng" dirty="0" smtClean="0">
                <a:effectLst/>
                <a:latin typeface="+mj-lt"/>
              </a:rPr>
              <a:t> </a:t>
            </a:r>
            <a:r>
              <a:rPr lang="hr-HR" sz="2800" b="1" u="sng" dirty="0" err="1" smtClean="0">
                <a:effectLst/>
                <a:latin typeface="+mj-lt"/>
              </a:rPr>
              <a:t>May</a:t>
            </a:r>
            <a:r>
              <a:rPr lang="hr-HR" sz="2800" b="1" u="sng" dirty="0" smtClean="0">
                <a:effectLst/>
                <a:latin typeface="+mj-lt"/>
              </a:rPr>
              <a:t> ,2017</a:t>
            </a:r>
          </a:p>
          <a:p>
            <a:r>
              <a:rPr lang="hr-HR" sz="2800" b="1" u="sng" dirty="0" smtClean="0">
                <a:effectLst/>
                <a:latin typeface="+mj-lt"/>
              </a:rPr>
              <a:t>a </a:t>
            </a:r>
            <a:r>
              <a:rPr lang="hr-HR" sz="2800" dirty="0" err="1" smtClean="0">
                <a:effectLst/>
                <a:latin typeface="+mj-lt"/>
              </a:rPr>
              <a:t>supervisor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will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assigned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the list of </a:t>
            </a:r>
            <a:r>
              <a:rPr lang="hr-HR" sz="2800" dirty="0" err="1">
                <a:effectLst/>
                <a:latin typeface="+mj-lt"/>
              </a:rPr>
              <a:t>topics</a:t>
            </a:r>
            <a:r>
              <a:rPr lang="hr-HR" sz="2800" dirty="0">
                <a:effectLst/>
                <a:latin typeface="+mj-lt"/>
              </a:rPr>
              <a:t>, </a:t>
            </a:r>
            <a:r>
              <a:rPr lang="hr-HR" sz="2800" dirty="0" err="1">
                <a:effectLst/>
                <a:latin typeface="+mj-lt"/>
              </a:rPr>
              <a:t>students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supervisors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will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posted</a:t>
            </a:r>
            <a:r>
              <a:rPr lang="hr-HR" sz="2800" dirty="0">
                <a:effectLst/>
                <a:latin typeface="+mj-lt"/>
              </a:rPr>
              <a:t> on the MYP </a:t>
            </a:r>
            <a:r>
              <a:rPr lang="hr-HR" sz="2800" dirty="0" err="1">
                <a:effectLst/>
                <a:latin typeface="+mj-lt"/>
              </a:rPr>
              <a:t>notice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board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across</a:t>
            </a:r>
            <a:r>
              <a:rPr lang="hr-HR" sz="2800" dirty="0">
                <a:effectLst/>
                <a:latin typeface="+mj-lt"/>
              </a:rPr>
              <a:t> from  the MYP </a:t>
            </a:r>
            <a:r>
              <a:rPr lang="hr-HR" sz="2800" dirty="0" err="1">
                <a:effectLst/>
                <a:latin typeface="+mj-lt"/>
              </a:rPr>
              <a:t>Coordinator</a:t>
            </a:r>
            <a:r>
              <a:rPr lang="hr-HR" sz="2800" dirty="0">
                <a:effectLst/>
                <a:latin typeface="+mj-lt"/>
              </a:rPr>
              <a:t>'s </a:t>
            </a:r>
            <a:r>
              <a:rPr lang="hr-HR" sz="2800" dirty="0" err="1" smtClean="0">
                <a:effectLst/>
                <a:latin typeface="+mj-lt"/>
              </a:rPr>
              <a:t>office</a:t>
            </a:r>
            <a:r>
              <a:rPr lang="hr-HR" sz="2800" dirty="0" smtClean="0">
                <a:effectLst/>
                <a:latin typeface="+mj-lt"/>
              </a:rPr>
              <a:t> on </a:t>
            </a:r>
            <a:r>
              <a:rPr lang="hr-HR" sz="2800" b="1" dirty="0" smtClean="0">
                <a:effectLst/>
                <a:latin typeface="+mj-lt"/>
              </a:rPr>
              <a:t>29th  </a:t>
            </a:r>
            <a:r>
              <a:rPr lang="hr-HR" sz="2800" b="1" dirty="0" err="1" smtClean="0">
                <a:effectLst/>
                <a:latin typeface="+mj-lt"/>
              </a:rPr>
              <a:t>May</a:t>
            </a:r>
            <a:r>
              <a:rPr lang="hr-HR" sz="2800" b="1" dirty="0" smtClean="0">
                <a:effectLst/>
                <a:latin typeface="+mj-lt"/>
              </a:rPr>
              <a:t>,2017</a:t>
            </a:r>
          </a:p>
          <a:p>
            <a:r>
              <a:rPr lang="hr-HR" sz="2800" b="1" dirty="0" err="1" smtClean="0">
                <a:effectLst/>
                <a:latin typeface="+mj-lt"/>
              </a:rPr>
              <a:t>By</a:t>
            </a:r>
            <a:r>
              <a:rPr lang="hr-HR" sz="2800" b="1" dirty="0" smtClean="0">
                <a:effectLst/>
                <a:latin typeface="+mj-lt"/>
              </a:rPr>
              <a:t> 14th June,2017 </a:t>
            </a:r>
            <a:r>
              <a:rPr lang="hr-HR" sz="2800" dirty="0" smtClean="0">
                <a:effectLst/>
                <a:latin typeface="+mj-lt"/>
              </a:rPr>
              <a:t>a </a:t>
            </a:r>
            <a:r>
              <a:rPr lang="hr-HR" sz="2800" dirty="0" err="1" smtClean="0">
                <a:effectLst/>
                <a:latin typeface="+mj-lt"/>
              </a:rPr>
              <a:t>meeting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with</a:t>
            </a:r>
            <a:r>
              <a:rPr lang="hr-HR" sz="2800" dirty="0" smtClean="0">
                <a:effectLst/>
                <a:latin typeface="+mj-lt"/>
              </a:rPr>
              <a:t> the </a:t>
            </a:r>
            <a:r>
              <a:rPr lang="hr-HR" sz="2800" dirty="0" err="1" smtClean="0">
                <a:effectLst/>
                <a:latin typeface="+mj-lt"/>
              </a:rPr>
              <a:t>supervisor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b="1" dirty="0" smtClean="0">
                <a:effectLst/>
                <a:latin typeface="+mj-lt"/>
              </a:rPr>
              <a:t>MUST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be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held</a:t>
            </a:r>
            <a:r>
              <a:rPr lang="hr-HR" sz="2800" dirty="0" smtClean="0">
                <a:effectLst/>
                <a:latin typeface="+mj-lt"/>
              </a:rPr>
              <a:t>-global </a:t>
            </a:r>
            <a:r>
              <a:rPr lang="hr-HR" sz="2800" dirty="0" err="1" smtClean="0">
                <a:effectLst/>
                <a:latin typeface="+mj-lt"/>
              </a:rPr>
              <a:t>context</a:t>
            </a:r>
            <a:r>
              <a:rPr lang="hr-HR" sz="2800" dirty="0" smtClean="0">
                <a:effectLst/>
                <a:latin typeface="+mj-lt"/>
              </a:rPr>
              <a:t>,</a:t>
            </a:r>
            <a:r>
              <a:rPr lang="hr-HR" sz="2800" dirty="0" err="1" smtClean="0">
                <a:effectLst/>
                <a:latin typeface="+mj-lt"/>
              </a:rPr>
              <a:t>planning</a:t>
            </a:r>
            <a:r>
              <a:rPr lang="hr-HR" sz="2800" dirty="0" smtClean="0">
                <a:effectLst/>
                <a:latin typeface="+mj-lt"/>
              </a:rPr>
              <a:t>, </a:t>
            </a:r>
            <a:r>
              <a:rPr lang="hr-HR" sz="2800" dirty="0" err="1" smtClean="0">
                <a:effectLst/>
                <a:latin typeface="+mj-lt"/>
              </a:rPr>
              <a:t>etc.to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be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discussed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and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filled</a:t>
            </a:r>
            <a:r>
              <a:rPr lang="hr-HR" sz="2800" dirty="0" smtClean="0">
                <a:effectLst/>
                <a:latin typeface="+mj-lt"/>
              </a:rPr>
              <a:t> in the </a:t>
            </a:r>
            <a:r>
              <a:rPr lang="hr-HR" sz="2800" dirty="0" err="1" smtClean="0">
                <a:effectLst/>
                <a:latin typeface="+mj-lt"/>
              </a:rPr>
              <a:t>Planning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doc</a:t>
            </a:r>
            <a:r>
              <a:rPr lang="hr-HR" sz="2800" dirty="0" err="1" smtClean="0">
                <a:latin typeface="+mj-lt"/>
              </a:rPr>
              <a:t>ument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smtClean="0">
                <a:effectLst/>
                <a:latin typeface="+mj-lt"/>
              </a:rPr>
              <a:t>(</a:t>
            </a:r>
            <a:r>
              <a:rPr lang="hr-HR" sz="2800" dirty="0" err="1" smtClean="0">
                <a:effectLst/>
                <a:latin typeface="+mj-lt"/>
              </a:rPr>
              <a:t>check</a:t>
            </a:r>
            <a:r>
              <a:rPr lang="hr-HR" sz="2800" dirty="0" smtClean="0">
                <a:effectLst/>
                <a:latin typeface="+mj-lt"/>
              </a:rPr>
              <a:t> the PP </a:t>
            </a:r>
            <a:r>
              <a:rPr lang="hr-HR" sz="2800" dirty="0" err="1" smtClean="0">
                <a:effectLst/>
                <a:latin typeface="+mj-lt"/>
              </a:rPr>
              <a:t>guide</a:t>
            </a:r>
            <a:r>
              <a:rPr lang="hr-HR" sz="2800" dirty="0" smtClean="0">
                <a:effectLst/>
                <a:latin typeface="+mj-lt"/>
              </a:rPr>
              <a:t>)</a:t>
            </a:r>
            <a:endParaRPr lang="hr-HR" sz="2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69293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>PHASE 2  OF PP </a:t>
            </a: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 err="1" smtClean="0">
                <a:latin typeface="+mn-lt"/>
              </a:rPr>
              <a:t>September</a:t>
            </a:r>
            <a:r>
              <a:rPr lang="hr-HR" sz="4000" dirty="0" smtClean="0">
                <a:latin typeface="+mn-lt"/>
              </a:rPr>
              <a:t>  2017-</a:t>
            </a:r>
            <a:r>
              <a:rPr lang="hr-HR" sz="4000" b="1" dirty="0" smtClean="0">
                <a:latin typeface="+mn-lt"/>
              </a:rPr>
              <a:t>RESEARCH</a:t>
            </a:r>
            <a:endParaRPr lang="hr-HR" sz="3600" b="1" dirty="0">
              <a:latin typeface="+mn-lt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3200" dirty="0">
                <a:effectLst/>
                <a:latin typeface="+mj-lt"/>
              </a:rPr>
              <a:t>Finalize the criteria / specifications for the product/outcome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Select, evaluate and acknowledge information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Meet with supervisor on regular basis and keep record of the </a:t>
            </a:r>
            <a:r>
              <a:rPr lang="en-GB" sz="3200" dirty="0" smtClean="0">
                <a:effectLst/>
                <a:latin typeface="+mj-lt"/>
              </a:rPr>
              <a:t>meetings</a:t>
            </a:r>
            <a:r>
              <a:rPr lang="hr-HR" sz="3200" dirty="0" smtClean="0">
                <a:effectLst/>
                <a:latin typeface="+mj-lt"/>
              </a:rPr>
              <a:t>, </a:t>
            </a:r>
            <a:r>
              <a:rPr lang="hr-HR" sz="3200" dirty="0" err="1" smtClean="0">
                <a:effectLst/>
                <a:latin typeface="+mj-lt"/>
              </a:rPr>
              <a:t>keep</a:t>
            </a:r>
            <a:r>
              <a:rPr lang="hr-HR" sz="3200" dirty="0" smtClean="0">
                <a:effectLst/>
                <a:latin typeface="+mj-lt"/>
              </a:rPr>
              <a:t> all the </a:t>
            </a:r>
            <a:r>
              <a:rPr lang="hr-HR" sz="3200" dirty="0" err="1" smtClean="0">
                <a:effectLst/>
                <a:latin typeface="+mj-lt"/>
              </a:rPr>
              <a:t>relevant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info</a:t>
            </a:r>
            <a:r>
              <a:rPr lang="hr-HR" sz="3200" dirty="0" smtClean="0">
                <a:effectLst/>
                <a:latin typeface="+mj-lt"/>
              </a:rPr>
              <a:t>,</a:t>
            </a:r>
            <a:r>
              <a:rPr lang="hr-HR" sz="3200" dirty="0" err="1" smtClean="0">
                <a:effectLst/>
                <a:latin typeface="+mj-lt"/>
              </a:rPr>
              <a:t>research</a:t>
            </a:r>
            <a:r>
              <a:rPr lang="hr-HR" sz="3200" dirty="0" smtClean="0">
                <a:effectLst/>
                <a:latin typeface="+mj-lt"/>
              </a:rPr>
              <a:t>, </a:t>
            </a:r>
            <a:r>
              <a:rPr lang="hr-HR" sz="3200" dirty="0" err="1" smtClean="0">
                <a:effectLst/>
                <a:latin typeface="+mj-lt"/>
              </a:rPr>
              <a:t>screen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shots</a:t>
            </a:r>
            <a:r>
              <a:rPr lang="hr-HR" sz="3200" dirty="0" smtClean="0">
                <a:effectLst/>
                <a:latin typeface="+mj-lt"/>
              </a:rPr>
              <a:t> of </a:t>
            </a:r>
            <a:r>
              <a:rPr lang="hr-HR" sz="3200" dirty="0" err="1" smtClean="0">
                <a:effectLst/>
                <a:latin typeface="+mj-lt"/>
              </a:rPr>
              <a:t>relevant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pages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and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links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Keep the process journal notes /entries</a:t>
            </a:r>
            <a:endParaRPr lang="hr-HR" sz="3200" dirty="0">
              <a:effectLst/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4477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>
                <a:latin typeface="+mn-lt"/>
              </a:rPr>
              <a:t>PHASE 3</a:t>
            </a:r>
            <a:r>
              <a:rPr lang="hr-HR" sz="3600" b="1" dirty="0" smtClean="0">
                <a:latin typeface="+mn-lt"/>
              </a:rPr>
              <a:t> </a:t>
            </a:r>
            <a:r>
              <a:rPr lang="hr-HR" sz="3600" b="1" dirty="0">
                <a:latin typeface="+mn-lt"/>
              </a:rPr>
              <a:t>OF </a:t>
            </a:r>
            <a:r>
              <a:rPr lang="hr-HR" sz="3600" b="1" dirty="0" smtClean="0">
                <a:latin typeface="+mn-lt"/>
              </a:rPr>
              <a:t>PP</a:t>
            </a:r>
            <a:br>
              <a:rPr lang="hr-HR" sz="3600" b="1" dirty="0" smtClean="0">
                <a:latin typeface="+mn-lt"/>
              </a:rPr>
            </a:br>
            <a:r>
              <a:rPr lang="hr-HR" sz="3600" dirty="0" err="1" smtClean="0">
                <a:latin typeface="+mn-lt"/>
              </a:rPr>
              <a:t>October</a:t>
            </a:r>
            <a:r>
              <a:rPr lang="hr-HR" sz="3600" dirty="0" smtClean="0">
                <a:latin typeface="+mn-lt"/>
              </a:rPr>
              <a:t> 2017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err="1">
                <a:latin typeface="+mj-lt"/>
              </a:rPr>
              <a:t>Finalize</a:t>
            </a:r>
            <a:r>
              <a:rPr lang="hr-HR" dirty="0">
                <a:latin typeface="+mj-lt"/>
              </a:rPr>
              <a:t> the </a:t>
            </a:r>
            <a:r>
              <a:rPr lang="hr-HR" dirty="0" err="1">
                <a:latin typeface="+mj-lt"/>
              </a:rPr>
              <a:t>criteria</a:t>
            </a:r>
            <a:r>
              <a:rPr lang="hr-HR" dirty="0">
                <a:latin typeface="+mj-lt"/>
              </a:rPr>
              <a:t>/</a:t>
            </a:r>
            <a:r>
              <a:rPr lang="hr-HR" dirty="0" err="1">
                <a:latin typeface="+mj-lt"/>
              </a:rPr>
              <a:t>specifications</a:t>
            </a:r>
            <a:r>
              <a:rPr lang="hr-HR" dirty="0">
                <a:latin typeface="+mj-lt"/>
              </a:rPr>
              <a:t> for the </a:t>
            </a:r>
            <a:r>
              <a:rPr lang="hr-HR" dirty="0" err="1">
                <a:latin typeface="+mj-lt"/>
              </a:rPr>
              <a:t>product</a:t>
            </a:r>
            <a:r>
              <a:rPr lang="hr-HR" dirty="0">
                <a:latin typeface="+mj-lt"/>
              </a:rPr>
              <a:t>/</a:t>
            </a:r>
            <a:r>
              <a:rPr lang="hr-HR" dirty="0" err="1">
                <a:latin typeface="+mj-lt"/>
              </a:rPr>
              <a:t>outcome</a:t>
            </a:r>
            <a:endParaRPr lang="en-GB" dirty="0">
              <a:latin typeface="+mj-lt"/>
            </a:endParaRPr>
          </a:p>
          <a:p>
            <a:pPr lvl="0"/>
            <a:r>
              <a:rPr lang="hr-HR" dirty="0" err="1">
                <a:latin typeface="+mj-lt"/>
              </a:rPr>
              <a:t>Work</a:t>
            </a:r>
            <a:r>
              <a:rPr lang="hr-HR" dirty="0">
                <a:latin typeface="+mj-lt"/>
              </a:rPr>
              <a:t> on </a:t>
            </a:r>
            <a:r>
              <a:rPr lang="hr-HR" dirty="0" err="1">
                <a:latin typeface="+mj-lt"/>
              </a:rPr>
              <a:t>product</a:t>
            </a:r>
            <a:endParaRPr lang="en-GB" dirty="0">
              <a:latin typeface="+mj-lt"/>
            </a:endParaRPr>
          </a:p>
          <a:p>
            <a:pPr lvl="0"/>
            <a:r>
              <a:rPr lang="hr-HR" dirty="0" err="1">
                <a:latin typeface="+mj-lt"/>
              </a:rPr>
              <a:t>Regular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meetings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with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supervisor</a:t>
            </a:r>
            <a:r>
              <a:rPr lang="hr-HR" dirty="0">
                <a:latin typeface="+mj-lt"/>
              </a:rPr>
              <a:t>-</a:t>
            </a:r>
            <a:r>
              <a:rPr lang="hr-HR" dirty="0" err="1">
                <a:latin typeface="+mj-lt"/>
              </a:rPr>
              <a:t>show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progress</a:t>
            </a:r>
            <a:endParaRPr lang="en-GB" dirty="0">
              <a:latin typeface="+mj-lt"/>
            </a:endParaRPr>
          </a:p>
          <a:p>
            <a:r>
              <a:rPr lang="hr-HR" dirty="0" err="1">
                <a:latin typeface="+mj-lt"/>
              </a:rPr>
              <a:t>Use</a:t>
            </a:r>
            <a:r>
              <a:rPr lang="hr-HR" dirty="0">
                <a:latin typeface="+mj-lt"/>
              </a:rPr>
              <a:t> PP </a:t>
            </a:r>
            <a:r>
              <a:rPr lang="hr-HR" dirty="0" err="1">
                <a:latin typeface="+mj-lt"/>
              </a:rPr>
              <a:t>journal</a:t>
            </a:r>
            <a:r>
              <a:rPr lang="hr-HR" dirty="0">
                <a:latin typeface="+mj-lt"/>
              </a:rPr>
              <a:t> –</a:t>
            </a:r>
            <a:r>
              <a:rPr lang="hr-HR" dirty="0" err="1">
                <a:latin typeface="+mj-lt"/>
              </a:rPr>
              <a:t>keep</a:t>
            </a:r>
            <a:r>
              <a:rPr lang="hr-HR" dirty="0">
                <a:latin typeface="+mj-lt"/>
              </a:rPr>
              <a:t> notes </a:t>
            </a:r>
            <a:r>
              <a:rPr lang="hr-HR" dirty="0" err="1">
                <a:latin typeface="+mj-lt"/>
              </a:rPr>
              <a:t>and</a:t>
            </a:r>
            <a:r>
              <a:rPr lang="hr-HR" dirty="0">
                <a:latin typeface="+mj-lt"/>
              </a:rPr>
              <a:t> </a:t>
            </a:r>
            <a:r>
              <a:rPr lang="hr-HR" dirty="0" err="1" smtClean="0">
                <a:latin typeface="+mj-lt"/>
              </a:rPr>
              <a:t>entries</a:t>
            </a:r>
            <a:endParaRPr lang="hr-HR" dirty="0" smtClean="0">
              <a:latin typeface="+mj-lt"/>
            </a:endParaRPr>
          </a:p>
          <a:p>
            <a:endParaRPr lang="hr-HR" dirty="0">
              <a:latin typeface="+mj-lt"/>
            </a:endParaRPr>
          </a:p>
          <a:p>
            <a:pPr marL="0" indent="0" algn="ctr">
              <a:buNone/>
            </a:pPr>
            <a:r>
              <a:rPr lang="hr-HR" sz="3200" b="1" dirty="0" smtClean="0">
                <a:solidFill>
                  <a:srgbClr val="04617B"/>
                </a:solidFill>
                <a:ea typeface="+mj-ea"/>
                <a:cs typeface="+mj-cs"/>
              </a:rPr>
              <a:t>PHASE </a:t>
            </a:r>
            <a:r>
              <a:rPr lang="hr-HR" sz="3200" b="1" dirty="0">
                <a:solidFill>
                  <a:srgbClr val="04617B"/>
                </a:solidFill>
                <a:ea typeface="+mj-ea"/>
                <a:cs typeface="+mj-cs"/>
              </a:rPr>
              <a:t>4  OF PP </a:t>
            </a:r>
            <a:br>
              <a:rPr lang="hr-HR" sz="3200" b="1" dirty="0">
                <a:solidFill>
                  <a:srgbClr val="04617B"/>
                </a:solidFill>
                <a:ea typeface="+mj-ea"/>
                <a:cs typeface="+mj-cs"/>
              </a:rPr>
            </a:br>
            <a:r>
              <a:rPr lang="hr-HR" sz="3200" dirty="0" err="1">
                <a:solidFill>
                  <a:srgbClr val="04617B"/>
                </a:solidFill>
                <a:ea typeface="+mj-ea"/>
                <a:cs typeface="+mj-cs"/>
              </a:rPr>
              <a:t>November</a:t>
            </a:r>
            <a:r>
              <a:rPr lang="hr-HR" sz="3200" dirty="0">
                <a:solidFill>
                  <a:srgbClr val="04617B"/>
                </a:solidFill>
                <a:ea typeface="+mj-ea"/>
                <a:cs typeface="+mj-cs"/>
              </a:rPr>
              <a:t>,</a:t>
            </a:r>
            <a:r>
              <a:rPr lang="hr-HR" sz="3200" dirty="0" err="1">
                <a:solidFill>
                  <a:srgbClr val="04617B"/>
                </a:solidFill>
                <a:ea typeface="+mj-ea"/>
                <a:cs typeface="+mj-cs"/>
              </a:rPr>
              <a:t>December</a:t>
            </a:r>
            <a:r>
              <a:rPr lang="hr-HR" sz="3200" dirty="0">
                <a:solidFill>
                  <a:srgbClr val="04617B"/>
                </a:solidFill>
                <a:ea typeface="+mj-ea"/>
                <a:cs typeface="+mj-cs"/>
              </a:rPr>
              <a:t> </a:t>
            </a:r>
            <a:r>
              <a:rPr lang="hr-HR" sz="3200" dirty="0" smtClean="0">
                <a:solidFill>
                  <a:srgbClr val="04617B"/>
                </a:solidFill>
                <a:ea typeface="+mj-ea"/>
                <a:cs typeface="+mj-cs"/>
              </a:rPr>
              <a:t>2017</a:t>
            </a:r>
          </a:p>
          <a:p>
            <a:pPr lvl="0"/>
            <a:r>
              <a:rPr lang="hr-HR" sz="3000" dirty="0" err="1">
                <a:latin typeface="+mj-lt"/>
              </a:rPr>
              <a:t>Work</a:t>
            </a:r>
            <a:r>
              <a:rPr lang="hr-HR" sz="3000" dirty="0">
                <a:latin typeface="+mj-lt"/>
              </a:rPr>
              <a:t> on </a:t>
            </a:r>
            <a:r>
              <a:rPr lang="hr-HR" sz="3000" dirty="0" err="1">
                <a:latin typeface="+mj-lt"/>
              </a:rPr>
              <a:t>product</a:t>
            </a:r>
            <a:endParaRPr lang="en-GB" sz="3000" dirty="0">
              <a:latin typeface="+mj-lt"/>
            </a:endParaRPr>
          </a:p>
          <a:p>
            <a:pPr lvl="0"/>
            <a:r>
              <a:rPr lang="hr-HR" sz="3000" dirty="0" err="1">
                <a:latin typeface="+mj-lt"/>
              </a:rPr>
              <a:t>Use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process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journal</a:t>
            </a:r>
            <a:r>
              <a:rPr lang="hr-HR" sz="3000" dirty="0">
                <a:latin typeface="+mj-lt"/>
              </a:rPr>
              <a:t>-</a:t>
            </a:r>
            <a:r>
              <a:rPr lang="hr-HR" sz="3000" dirty="0" err="1">
                <a:latin typeface="+mj-lt"/>
              </a:rPr>
              <a:t>keep</a:t>
            </a:r>
            <a:r>
              <a:rPr lang="hr-HR" sz="3000" dirty="0">
                <a:latin typeface="+mj-lt"/>
              </a:rPr>
              <a:t> notes of  </a:t>
            </a:r>
            <a:r>
              <a:rPr lang="hr-HR" sz="3000" dirty="0" err="1">
                <a:latin typeface="+mj-lt"/>
              </a:rPr>
              <a:t>meetings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development</a:t>
            </a:r>
            <a:r>
              <a:rPr lang="hr-HR" sz="3000" dirty="0">
                <a:latin typeface="+mj-lt"/>
              </a:rPr>
              <a:t> of </a:t>
            </a:r>
            <a:r>
              <a:rPr lang="hr-HR" sz="3000" dirty="0" err="1">
                <a:latin typeface="+mj-lt"/>
              </a:rPr>
              <a:t>product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photos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sketches</a:t>
            </a:r>
            <a:r>
              <a:rPr lang="hr-HR" sz="3000" dirty="0">
                <a:latin typeface="+mj-lt"/>
              </a:rPr>
              <a:t>,</a:t>
            </a:r>
            <a:r>
              <a:rPr lang="hr-HR" sz="3000" dirty="0" err="1">
                <a:latin typeface="+mj-lt"/>
              </a:rPr>
              <a:t>interviews</a:t>
            </a:r>
            <a:r>
              <a:rPr lang="hr-HR" sz="3000" dirty="0">
                <a:latin typeface="+mj-lt"/>
              </a:rPr>
              <a:t>,</a:t>
            </a:r>
            <a:r>
              <a:rPr lang="hr-HR" sz="3000" dirty="0" err="1">
                <a:latin typeface="+mj-lt"/>
              </a:rPr>
              <a:t>etc</a:t>
            </a:r>
            <a:r>
              <a:rPr lang="hr-HR" sz="3000" dirty="0">
                <a:latin typeface="+mj-lt"/>
              </a:rPr>
              <a:t>.</a:t>
            </a:r>
            <a:endParaRPr lang="en-GB" sz="3000" dirty="0">
              <a:latin typeface="+mj-lt"/>
            </a:endParaRPr>
          </a:p>
          <a:p>
            <a:r>
              <a:rPr lang="hr-HR" sz="3000" dirty="0" err="1">
                <a:latin typeface="+mj-lt"/>
              </a:rPr>
              <a:t>Regular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meetings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with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supervisor</a:t>
            </a:r>
            <a:endParaRPr lang="en-GB" sz="3000" dirty="0">
              <a:latin typeface="+mj-lt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87237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3" y="260648"/>
            <a:ext cx="8229600" cy="13843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4000" b="1" dirty="0" smtClean="0">
                <a:latin typeface="+mn-lt"/>
              </a:rPr>
              <a:t>PHASE </a:t>
            </a:r>
            <a:r>
              <a:rPr lang="hr-HR" sz="4000" b="1" dirty="0">
                <a:latin typeface="+mn-lt"/>
              </a:rPr>
              <a:t>5</a:t>
            </a:r>
            <a:r>
              <a:rPr lang="hr-HR" sz="4000" b="1" dirty="0" smtClean="0">
                <a:latin typeface="+mn-lt"/>
              </a:rPr>
              <a:t> </a:t>
            </a:r>
            <a:r>
              <a:rPr lang="hr-HR" sz="4000" b="1" dirty="0">
                <a:latin typeface="+mn-lt"/>
              </a:rPr>
              <a:t>OF PP </a:t>
            </a: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> </a:t>
            </a:r>
            <a:r>
              <a:rPr lang="hr-HR" sz="3600" dirty="0" err="1" smtClean="0">
                <a:latin typeface="+mn-lt"/>
              </a:rPr>
              <a:t>January</a:t>
            </a:r>
            <a:r>
              <a:rPr lang="hr-HR" sz="3600" dirty="0" smtClean="0">
                <a:latin typeface="+mn-lt"/>
              </a:rPr>
              <a:t> 2018</a:t>
            </a:r>
            <a:r>
              <a:rPr lang="hr-HR" sz="4000" dirty="0">
                <a:latin typeface="+mn-lt"/>
              </a:rPr>
              <a:t>	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204864"/>
            <a:ext cx="8229600" cy="4047728"/>
          </a:xfrm>
        </p:spPr>
        <p:txBody>
          <a:bodyPr>
            <a:normAutofit/>
          </a:bodyPr>
          <a:lstStyle/>
          <a:p>
            <a:pPr lvl="0"/>
            <a:r>
              <a:rPr lang="hr-HR" sz="2800" dirty="0" err="1" smtClean="0">
                <a:effectLst/>
                <a:latin typeface="+mj-lt"/>
              </a:rPr>
              <a:t>Complete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product</a:t>
            </a:r>
            <a:r>
              <a:rPr lang="hr-HR" sz="2800" dirty="0">
                <a:effectLst/>
                <a:latin typeface="+mj-lt"/>
              </a:rPr>
              <a:t>/</a:t>
            </a:r>
            <a:r>
              <a:rPr lang="hr-HR" sz="2800" dirty="0" err="1">
                <a:effectLst/>
                <a:latin typeface="+mj-lt"/>
              </a:rPr>
              <a:t>outcome</a:t>
            </a:r>
            <a:endParaRPr lang="hr-HR" sz="2800" dirty="0">
              <a:effectLst/>
              <a:latin typeface="+mj-lt"/>
            </a:endParaRPr>
          </a:p>
          <a:p>
            <a:pPr lvl="0"/>
            <a:r>
              <a:rPr lang="hr-HR" sz="2800" dirty="0" err="1">
                <a:latin typeface="+mj-lt"/>
              </a:rPr>
              <a:t>S</a:t>
            </a:r>
            <a:r>
              <a:rPr lang="hr-HR" sz="2800" dirty="0" err="1" smtClean="0">
                <a:effectLst/>
                <a:latin typeface="+mj-lt"/>
              </a:rPr>
              <a:t>ubmit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dirty="0" err="1">
                <a:effectLst/>
                <a:latin typeface="+mj-lt"/>
              </a:rPr>
              <a:t>first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draft</a:t>
            </a:r>
            <a:r>
              <a:rPr lang="hr-HR" sz="2800" dirty="0">
                <a:effectLst/>
                <a:latin typeface="+mj-lt"/>
              </a:rPr>
              <a:t> of the </a:t>
            </a:r>
            <a:r>
              <a:rPr lang="hr-HR" sz="2800" dirty="0" err="1">
                <a:effectLst/>
                <a:latin typeface="+mj-lt"/>
              </a:rPr>
              <a:t>report</a:t>
            </a:r>
            <a:r>
              <a:rPr lang="hr-HR" sz="2800" dirty="0">
                <a:effectLst/>
                <a:latin typeface="+mj-lt"/>
              </a:rPr>
              <a:t> to the </a:t>
            </a:r>
            <a:r>
              <a:rPr lang="hr-HR" sz="2800" dirty="0" err="1" smtClean="0">
                <a:effectLst/>
                <a:latin typeface="+mj-lt"/>
              </a:rPr>
              <a:t>superviosor</a:t>
            </a:r>
            <a:r>
              <a:rPr lang="hr-HR" sz="2800" dirty="0" smtClean="0">
                <a:effectLst/>
                <a:latin typeface="+mj-lt"/>
              </a:rPr>
              <a:t> </a:t>
            </a:r>
            <a:endParaRPr lang="hr-HR" sz="2800" dirty="0">
              <a:effectLst/>
              <a:latin typeface="+mj-lt"/>
            </a:endParaRPr>
          </a:p>
          <a:p>
            <a:pPr lvl="0"/>
            <a:r>
              <a:rPr lang="hr-HR" sz="2800" dirty="0" err="1" smtClean="0">
                <a:effectLst/>
                <a:latin typeface="+mj-lt"/>
              </a:rPr>
              <a:t>Continue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dirty="0" err="1" smtClean="0">
                <a:effectLst/>
                <a:latin typeface="+mj-lt"/>
              </a:rPr>
              <a:t>meetings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with</a:t>
            </a:r>
            <a:r>
              <a:rPr lang="hr-HR" sz="2800" dirty="0">
                <a:effectLst/>
                <a:latin typeface="+mj-lt"/>
              </a:rPr>
              <a:t> the </a:t>
            </a:r>
            <a:r>
              <a:rPr lang="hr-HR" sz="2800" dirty="0" err="1">
                <a:effectLst/>
                <a:latin typeface="+mj-lt"/>
              </a:rPr>
              <a:t>supervisor</a:t>
            </a:r>
            <a:endParaRPr lang="hr-HR" sz="2800" dirty="0">
              <a:effectLst/>
              <a:latin typeface="+mj-lt"/>
            </a:endParaRPr>
          </a:p>
          <a:p>
            <a:r>
              <a:rPr lang="hr-HR" sz="2800" dirty="0" err="1">
                <a:effectLst/>
                <a:latin typeface="+mj-lt"/>
              </a:rPr>
              <a:t>Submit</a:t>
            </a:r>
            <a:r>
              <a:rPr lang="hr-HR" sz="2800" dirty="0">
                <a:effectLst/>
                <a:latin typeface="+mj-lt"/>
              </a:rPr>
              <a:t> the </a:t>
            </a:r>
            <a:r>
              <a:rPr lang="hr-HR" sz="2800" dirty="0" err="1">
                <a:effectLst/>
                <a:latin typeface="+mj-lt"/>
              </a:rPr>
              <a:t>process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journal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smtClean="0">
                <a:effectLst/>
                <a:latin typeface="+mj-lt"/>
              </a:rPr>
              <a:t>notes/</a:t>
            </a:r>
            <a:r>
              <a:rPr lang="hr-HR" sz="2800" dirty="0" err="1" smtClean="0">
                <a:effectLst/>
                <a:latin typeface="+mj-lt"/>
              </a:rPr>
              <a:t>entries</a:t>
            </a:r>
            <a:endParaRPr lang="hr-HR" sz="2800" dirty="0" smtClean="0">
              <a:effectLst/>
              <a:latin typeface="+mj-lt"/>
            </a:endParaRPr>
          </a:p>
          <a:p>
            <a:pPr marL="0" indent="0" algn="ctr">
              <a:buNone/>
            </a:pPr>
            <a:endParaRPr lang="hr-HR" sz="3600" dirty="0" smtClean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hr-HR" sz="3600" dirty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hr-HR" sz="3600" dirty="0" smtClean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hr-HR" sz="3600" i="1" dirty="0"/>
          </a:p>
        </p:txBody>
      </p:sp>
    </p:spTree>
    <p:extLst>
      <p:ext uri="{BB962C8B-B14F-4D97-AF65-F5344CB8AC3E}">
        <p14:creationId xmlns:p14="http://schemas.microsoft.com/office/powerpoint/2010/main" val="33783872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>
                <a:latin typeface="+mn-lt"/>
              </a:rPr>
              <a:t>WHAT </a:t>
            </a:r>
            <a:r>
              <a:rPr lang="hr-HR" sz="4000" b="1" dirty="0" smtClean="0">
                <a:latin typeface="+mn-lt"/>
              </a:rPr>
              <a:t>IS </a:t>
            </a:r>
            <a:r>
              <a:rPr lang="hr-HR" sz="4000" b="1" dirty="0">
                <a:latin typeface="+mn-lt"/>
              </a:rPr>
              <a:t>PERSONAL PROJECT?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an </a:t>
            </a:r>
            <a:r>
              <a:rPr lang="en-GB" sz="2800" dirty="0">
                <a:latin typeface="+mj-lt"/>
              </a:rPr>
              <a:t>independent, individual project that you have to complete in </a:t>
            </a:r>
            <a:r>
              <a:rPr lang="en-GB" sz="2800" dirty="0" smtClean="0">
                <a:latin typeface="+mj-lt"/>
              </a:rPr>
              <a:t>MYP5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based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around</a:t>
            </a:r>
            <a:r>
              <a:rPr lang="hr-HR" sz="2800" dirty="0" smtClean="0">
                <a:latin typeface="+mj-lt"/>
              </a:rPr>
              <a:t> the </a:t>
            </a:r>
            <a:r>
              <a:rPr lang="hr-HR" sz="2800" dirty="0" err="1" smtClean="0">
                <a:latin typeface="+mj-lt"/>
              </a:rPr>
              <a:t>topic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that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motivates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you</a:t>
            </a:r>
            <a:r>
              <a:rPr lang="hr-HR" sz="2800" dirty="0" smtClean="0">
                <a:latin typeface="+mj-lt"/>
              </a:rPr>
              <a:t>  </a:t>
            </a:r>
            <a:r>
              <a:rPr lang="hr-HR" sz="2800" dirty="0" err="1" smtClean="0">
                <a:latin typeface="+mj-lt"/>
              </a:rPr>
              <a:t>and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highly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PERSONAL</a:t>
            </a:r>
          </a:p>
          <a:p>
            <a:r>
              <a:rPr lang="hr-HR" sz="2800" dirty="0">
                <a:latin typeface="+mj-lt"/>
              </a:rPr>
              <a:t>i</a:t>
            </a:r>
            <a:r>
              <a:rPr lang="hr-HR" sz="2800" dirty="0" smtClean="0">
                <a:latin typeface="+mj-lt"/>
              </a:rPr>
              <a:t>s </a:t>
            </a:r>
            <a:r>
              <a:rPr lang="hr-HR" sz="2800" dirty="0" err="1" smtClean="0">
                <a:latin typeface="+mj-lt"/>
              </a:rPr>
              <a:t>unrelated</a:t>
            </a:r>
            <a:r>
              <a:rPr lang="hr-HR" sz="2800" dirty="0" smtClean="0">
                <a:latin typeface="+mj-lt"/>
              </a:rPr>
              <a:t> to </a:t>
            </a:r>
            <a:r>
              <a:rPr lang="hr-HR" sz="2800" dirty="0" err="1" smtClean="0">
                <a:latin typeface="+mj-lt"/>
              </a:rPr>
              <a:t>subjects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reflect</a:t>
            </a:r>
            <a:r>
              <a:rPr lang="hr-HR" sz="2800" dirty="0" smtClean="0">
                <a:latin typeface="+mj-lt"/>
              </a:rPr>
              <a:t> the </a:t>
            </a:r>
            <a:r>
              <a:rPr lang="hr-HR" sz="2800" b="1" dirty="0" err="1" smtClean="0">
                <a:latin typeface="+mj-lt"/>
              </a:rPr>
              <a:t>development</a:t>
            </a:r>
            <a:r>
              <a:rPr lang="hr-HR" sz="2800" b="1" dirty="0" smtClean="0">
                <a:latin typeface="+mj-lt"/>
              </a:rPr>
              <a:t> of </a:t>
            </a:r>
            <a:r>
              <a:rPr lang="en-US" sz="2800" b="1" dirty="0" smtClean="0">
                <a:latin typeface="+mj-lt"/>
              </a:rPr>
              <a:t>the ATL skills, </a:t>
            </a:r>
            <a:r>
              <a:rPr lang="en-US" sz="2800" dirty="0" smtClean="0">
                <a:latin typeface="+mj-lt"/>
              </a:rPr>
              <a:t>attitudes and knowledge acquired in the MYP</a:t>
            </a:r>
            <a:endParaRPr lang="hr-HR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result</a:t>
            </a:r>
            <a:r>
              <a:rPr lang="hr-HR" sz="2800" dirty="0" smtClean="0">
                <a:latin typeface="+mj-lt"/>
              </a:rPr>
              <a:t> in </a:t>
            </a:r>
            <a:r>
              <a:rPr lang="en-US" sz="2800" b="1" u="sng" dirty="0" smtClean="0">
                <a:latin typeface="+mj-lt"/>
              </a:rPr>
              <a:t>responsible action </a:t>
            </a:r>
            <a:r>
              <a:rPr lang="en-US" sz="2800" dirty="0" smtClean="0">
                <a:latin typeface="+mj-lt"/>
              </a:rPr>
              <a:t>through, or as a result of learning</a:t>
            </a:r>
            <a:endParaRPr lang="hr-HR" sz="2800" dirty="0" smtClean="0">
              <a:latin typeface="+mj-lt"/>
            </a:endParaRPr>
          </a:p>
          <a:p>
            <a:r>
              <a:rPr lang="en-US" sz="2800" dirty="0">
                <a:latin typeface="+mj-lt"/>
              </a:rPr>
              <a:t>IB requirement for all MYP students in year 5 </a:t>
            </a:r>
          </a:p>
          <a:p>
            <a:endParaRPr lang="hr-HR" sz="2800" dirty="0" smtClean="0">
              <a:latin typeface="+mn-lt"/>
            </a:endParaRPr>
          </a:p>
          <a:p>
            <a:pPr marL="0" indent="0">
              <a:buNone/>
            </a:pPr>
            <a:endParaRPr lang="hr-HR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2728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/>
              <a:t/>
            </a:r>
            <a:br>
              <a:rPr lang="hr-HR" sz="3100" dirty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/>
              <a:t/>
            </a:r>
            <a:br>
              <a:rPr lang="hr-HR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600" b="1" dirty="0" smtClean="0">
                <a:latin typeface="+mn-lt"/>
              </a:rPr>
              <a:t>PHASE 6 </a:t>
            </a:r>
            <a:r>
              <a:rPr lang="hr-HR" sz="3600" b="1" dirty="0">
                <a:latin typeface="+mn-lt"/>
              </a:rPr>
              <a:t>OF </a:t>
            </a:r>
            <a:r>
              <a:rPr lang="hr-HR" sz="3600" b="1" dirty="0" smtClean="0">
                <a:latin typeface="+mn-lt"/>
              </a:rPr>
              <a:t>PP</a:t>
            </a:r>
            <a:br>
              <a:rPr lang="hr-HR" sz="3600" b="1" dirty="0" smtClean="0">
                <a:latin typeface="+mn-lt"/>
              </a:rPr>
            </a:br>
            <a:r>
              <a:rPr lang="hr-HR" sz="3600" dirty="0" err="1" smtClean="0">
                <a:latin typeface="+mn-lt"/>
              </a:rPr>
              <a:t>February</a:t>
            </a:r>
            <a:r>
              <a:rPr lang="hr-HR" sz="3600" dirty="0" smtClean="0">
                <a:latin typeface="+mn-lt"/>
              </a:rPr>
              <a:t> 2018</a:t>
            </a:r>
            <a:r>
              <a:rPr lang="en-GB" sz="3100" dirty="0"/>
              <a:t/>
            </a:r>
            <a:br>
              <a:rPr lang="en-GB" sz="3100" dirty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84576"/>
          </a:xfrm>
        </p:spPr>
        <p:txBody>
          <a:bodyPr>
            <a:noAutofit/>
          </a:bodyPr>
          <a:lstStyle/>
          <a:p>
            <a:r>
              <a:rPr lang="hr-HR" sz="2400" dirty="0" smtClean="0">
                <a:latin typeface="+mj-lt"/>
              </a:rPr>
              <a:t>First </a:t>
            </a:r>
            <a:r>
              <a:rPr lang="hr-HR" sz="2400" dirty="0" err="1">
                <a:latin typeface="+mj-lt"/>
              </a:rPr>
              <a:t>draft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with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comments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returned</a:t>
            </a:r>
            <a:r>
              <a:rPr lang="hr-HR" sz="2400" dirty="0">
                <a:latin typeface="+mj-lt"/>
              </a:rPr>
              <a:t> to student </a:t>
            </a:r>
            <a:r>
              <a:rPr lang="hr-HR" sz="2000" dirty="0" smtClean="0">
                <a:latin typeface="+mj-lt"/>
              </a:rPr>
              <a:t>(1</a:t>
            </a:r>
            <a:r>
              <a:rPr lang="hr-HR" sz="2000" baseline="30000" dirty="0" smtClean="0">
                <a:latin typeface="+mj-lt"/>
              </a:rPr>
              <a:t>st</a:t>
            </a:r>
            <a:r>
              <a:rPr lang="hr-HR" sz="2000" dirty="0" smtClean="0">
                <a:latin typeface="+mj-lt"/>
              </a:rPr>
              <a:t>week </a:t>
            </a:r>
            <a:r>
              <a:rPr lang="hr-HR" sz="2000" dirty="0">
                <a:latin typeface="+mj-lt"/>
              </a:rPr>
              <a:t>of </a:t>
            </a:r>
            <a:r>
              <a:rPr lang="hr-HR" sz="2000" dirty="0" err="1">
                <a:latin typeface="+mj-lt"/>
              </a:rPr>
              <a:t>February</a:t>
            </a:r>
            <a:r>
              <a:rPr lang="hr-HR" sz="2000" dirty="0" smtClean="0">
                <a:latin typeface="+mj-lt"/>
              </a:rPr>
              <a:t>)</a:t>
            </a:r>
          </a:p>
          <a:p>
            <a:pPr marL="0" lvl="0" indent="0">
              <a:buNone/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r>
              <a:rPr lang="hr-HR" sz="2400" b="1" u="sng" dirty="0" err="1">
                <a:latin typeface="+mj-lt"/>
              </a:rPr>
              <a:t>Submit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 smtClean="0">
                <a:latin typeface="+mj-lt"/>
              </a:rPr>
              <a:t>by</a:t>
            </a:r>
            <a:r>
              <a:rPr lang="hr-HR" sz="2400" b="1" u="sng" dirty="0" smtClean="0">
                <a:latin typeface="+mj-lt"/>
              </a:rPr>
              <a:t> </a:t>
            </a:r>
            <a:r>
              <a:rPr lang="hr-HR" sz="2400" b="1" u="sng" dirty="0" err="1" smtClean="0">
                <a:latin typeface="+mj-lt"/>
              </a:rPr>
              <a:t>end</a:t>
            </a:r>
            <a:r>
              <a:rPr lang="hr-HR" sz="2400" b="1" u="sng" dirty="0" smtClean="0">
                <a:latin typeface="+mj-lt"/>
              </a:rPr>
              <a:t> </a:t>
            </a:r>
            <a:r>
              <a:rPr lang="hr-HR" sz="2400" b="1" u="sng" dirty="0">
                <a:latin typeface="+mj-lt"/>
              </a:rPr>
              <a:t>of </a:t>
            </a:r>
            <a:r>
              <a:rPr lang="hr-HR" sz="2400" b="1" u="sng" dirty="0" err="1">
                <a:latin typeface="+mj-lt"/>
              </a:rPr>
              <a:t>February</a:t>
            </a:r>
            <a:r>
              <a:rPr lang="hr-HR" sz="2400" b="1" u="sng" dirty="0">
                <a:latin typeface="+mj-lt"/>
              </a:rPr>
              <a:t> –</a:t>
            </a:r>
            <a:r>
              <a:rPr lang="hr-HR" sz="2400" b="1" u="sng" dirty="0" err="1">
                <a:latin typeface="+mj-lt"/>
              </a:rPr>
              <a:t>both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hard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copy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and</a:t>
            </a:r>
            <a:r>
              <a:rPr lang="hr-HR" sz="2400" b="1" u="sng" dirty="0">
                <a:latin typeface="+mj-lt"/>
              </a:rPr>
              <a:t> in </a:t>
            </a:r>
            <a:r>
              <a:rPr lang="hr-HR" sz="2400" b="1" u="sng" dirty="0" err="1" smtClean="0">
                <a:latin typeface="+mj-lt"/>
              </a:rPr>
              <a:t>digital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smtClean="0">
                <a:latin typeface="+mj-lt"/>
              </a:rPr>
              <a:t>format 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Final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draft</a:t>
            </a:r>
            <a:r>
              <a:rPr lang="hr-HR" sz="2400" dirty="0">
                <a:latin typeface="+mj-lt"/>
              </a:rPr>
              <a:t> of the </a:t>
            </a:r>
            <a:r>
              <a:rPr lang="hr-HR" sz="2400" dirty="0" err="1">
                <a:latin typeface="+mj-lt"/>
              </a:rPr>
              <a:t>report</a:t>
            </a:r>
            <a:r>
              <a:rPr lang="hr-HR" sz="2400" dirty="0">
                <a:latin typeface="+mj-lt"/>
              </a:rPr>
              <a:t>  (3 </a:t>
            </a:r>
            <a:r>
              <a:rPr lang="hr-HR" sz="2400" dirty="0" err="1">
                <a:latin typeface="+mj-lt"/>
              </a:rPr>
              <a:t>copies</a:t>
            </a:r>
            <a:r>
              <a:rPr lang="hr-HR" sz="2400" dirty="0">
                <a:latin typeface="+mj-lt"/>
              </a:rPr>
              <a:t>)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Product</a:t>
            </a:r>
            <a:r>
              <a:rPr lang="hr-HR" sz="2400" dirty="0">
                <a:latin typeface="+mj-lt"/>
              </a:rPr>
              <a:t> /</a:t>
            </a:r>
            <a:r>
              <a:rPr lang="hr-HR" sz="2400" dirty="0" err="1">
                <a:latin typeface="+mj-lt"/>
              </a:rPr>
              <a:t>outcome</a:t>
            </a:r>
            <a:r>
              <a:rPr lang="hr-HR" sz="2400" dirty="0">
                <a:latin typeface="+mj-lt"/>
              </a:rPr>
              <a:t> or </a:t>
            </a:r>
            <a:r>
              <a:rPr lang="hr-HR" sz="2400" dirty="0" err="1">
                <a:latin typeface="+mj-lt"/>
              </a:rPr>
              <a:t>evidence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of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it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 smtClean="0">
                <a:latin typeface="+mj-lt"/>
              </a:rPr>
              <a:t>Process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journal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extracts</a:t>
            </a:r>
            <a:r>
              <a:rPr lang="hr-HR" sz="2400" dirty="0">
                <a:latin typeface="+mj-lt"/>
              </a:rPr>
              <a:t>( max.10) </a:t>
            </a:r>
            <a:r>
              <a:rPr lang="hr-HR" sz="2400" dirty="0" err="1">
                <a:latin typeface="+mj-lt"/>
              </a:rPr>
              <a:t>and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any</a:t>
            </a:r>
            <a:r>
              <a:rPr lang="hr-HR" sz="2400" dirty="0">
                <a:latin typeface="+mj-lt"/>
              </a:rPr>
              <a:t>  </a:t>
            </a:r>
            <a:r>
              <a:rPr lang="hr-HR" sz="2400" dirty="0" err="1">
                <a:latin typeface="+mj-lt"/>
              </a:rPr>
              <a:t>supporting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visual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aids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used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during</a:t>
            </a:r>
            <a:r>
              <a:rPr lang="hr-HR" sz="2400" dirty="0">
                <a:latin typeface="+mj-lt"/>
              </a:rPr>
              <a:t> the </a:t>
            </a:r>
            <a:r>
              <a:rPr lang="hr-HR" sz="2400" dirty="0" err="1">
                <a:latin typeface="+mj-lt"/>
              </a:rPr>
              <a:t>presentation</a:t>
            </a:r>
            <a:r>
              <a:rPr lang="hr-HR" sz="2400" dirty="0">
                <a:latin typeface="+mj-lt"/>
              </a:rPr>
              <a:t>, </a:t>
            </a:r>
            <a:r>
              <a:rPr lang="hr-HR" sz="2400" dirty="0" err="1">
                <a:latin typeface="+mj-lt"/>
              </a:rPr>
              <a:t>if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applicable</a:t>
            </a:r>
            <a:r>
              <a:rPr lang="hr-HR" sz="2400" dirty="0">
                <a:latin typeface="+mj-lt"/>
              </a:rPr>
              <a:t> ( 3 </a:t>
            </a:r>
            <a:r>
              <a:rPr lang="hr-HR" sz="2400" dirty="0" err="1">
                <a:latin typeface="+mj-lt"/>
              </a:rPr>
              <a:t>copies</a:t>
            </a:r>
            <a:r>
              <a:rPr lang="hr-HR" sz="2400" dirty="0">
                <a:latin typeface="+mj-lt"/>
              </a:rPr>
              <a:t>)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>
                <a:latin typeface="+mj-lt"/>
              </a:rPr>
              <a:t>Personal </a:t>
            </a:r>
            <a:r>
              <a:rPr lang="hr-HR" sz="2400" dirty="0" err="1">
                <a:latin typeface="+mj-lt"/>
              </a:rPr>
              <a:t>project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coversheet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Turnitin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similarity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report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Completed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academic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honesty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form</a:t>
            </a:r>
            <a:endParaRPr lang="en-GB" sz="2400" dirty="0">
              <a:latin typeface="+mj-lt"/>
            </a:endParaRPr>
          </a:p>
          <a:p>
            <a:r>
              <a:rPr lang="hr-HR" sz="2400" dirty="0" err="1">
                <a:latin typeface="+mj-lt"/>
              </a:rPr>
              <a:t>Bibliography</a:t>
            </a:r>
            <a:r>
              <a:rPr lang="hr-HR" sz="2400" dirty="0">
                <a:latin typeface="+mj-lt"/>
              </a:rPr>
              <a:t>/</a:t>
            </a:r>
            <a:r>
              <a:rPr lang="hr-HR" sz="2400" dirty="0" err="1">
                <a:latin typeface="+mj-lt"/>
              </a:rPr>
              <a:t>sources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80507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effectLst/>
                <a:latin typeface="+mn-lt"/>
              </a:rPr>
              <a:t/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PP festival,    </a:t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14th </a:t>
            </a:r>
            <a:r>
              <a:rPr lang="hr-HR" b="1" dirty="0" err="1" smtClean="0">
                <a:effectLst/>
                <a:latin typeface="+mn-lt"/>
              </a:rPr>
              <a:t>March</a:t>
            </a:r>
            <a:r>
              <a:rPr lang="hr-HR" b="1" dirty="0" smtClean="0">
                <a:effectLst/>
                <a:latin typeface="+mn-lt"/>
              </a:rPr>
              <a:t> 2018 </a:t>
            </a: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/>
          <a:lstStyle/>
          <a:p>
            <a:pPr lvl="0"/>
            <a:endParaRPr lang="hr-HR" dirty="0" smtClean="0">
              <a:effectLst/>
              <a:latin typeface="+mj-lt"/>
            </a:endParaRPr>
          </a:p>
          <a:p>
            <a:pPr lvl="0"/>
            <a:r>
              <a:rPr lang="hr-HR" dirty="0" err="1" smtClean="0">
                <a:effectLst/>
                <a:latin typeface="+mj-lt"/>
              </a:rPr>
              <a:t>Presentation</a:t>
            </a:r>
            <a:r>
              <a:rPr lang="hr-HR" dirty="0" smtClean="0">
                <a:effectLst/>
                <a:latin typeface="+mj-lt"/>
              </a:rPr>
              <a:t> </a:t>
            </a:r>
            <a:r>
              <a:rPr lang="hr-HR" dirty="0">
                <a:effectLst/>
                <a:latin typeface="+mj-lt"/>
              </a:rPr>
              <a:t>/</a:t>
            </a:r>
            <a:r>
              <a:rPr lang="hr-HR" dirty="0" err="1">
                <a:effectLst/>
                <a:latin typeface="+mj-lt"/>
              </a:rPr>
              <a:t>exhibition</a:t>
            </a:r>
            <a:r>
              <a:rPr lang="hr-HR" dirty="0">
                <a:effectLst/>
                <a:latin typeface="+mj-lt"/>
              </a:rPr>
              <a:t>/</a:t>
            </a:r>
            <a:r>
              <a:rPr lang="hr-HR" dirty="0" err="1">
                <a:effectLst/>
                <a:latin typeface="+mj-lt"/>
              </a:rPr>
              <a:t>showcase</a:t>
            </a:r>
            <a:r>
              <a:rPr lang="hr-HR" dirty="0">
                <a:effectLst/>
                <a:latin typeface="+mj-lt"/>
              </a:rPr>
              <a:t> </a:t>
            </a:r>
            <a:endParaRPr lang="hr-HR" dirty="0" smtClean="0">
              <a:effectLst/>
              <a:latin typeface="+mj-lt"/>
            </a:endParaRPr>
          </a:p>
          <a:p>
            <a:pPr marL="0" lvl="0" indent="0">
              <a:buNone/>
            </a:pPr>
            <a:r>
              <a:rPr lang="hr-HR" dirty="0" smtClean="0">
                <a:effectLst/>
                <a:latin typeface="+mj-lt"/>
              </a:rPr>
              <a:t>    of </a:t>
            </a:r>
            <a:r>
              <a:rPr lang="hr-HR" dirty="0">
                <a:effectLst/>
                <a:latin typeface="+mj-lt"/>
              </a:rPr>
              <a:t>all </a:t>
            </a:r>
            <a:r>
              <a:rPr lang="hr-HR" dirty="0" err="1">
                <a:effectLst/>
                <a:latin typeface="+mj-lt"/>
              </a:rPr>
              <a:t>PPs</a:t>
            </a:r>
            <a:r>
              <a:rPr lang="hr-HR" dirty="0">
                <a:effectLst/>
                <a:latin typeface="+mj-lt"/>
              </a:rPr>
              <a:t> at </a:t>
            </a:r>
            <a:r>
              <a:rPr lang="hr-HR" dirty="0" err="1">
                <a:effectLst/>
                <a:latin typeface="+mj-lt"/>
              </a:rPr>
              <a:t>the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err="1">
                <a:effectLst/>
                <a:latin typeface="+mj-lt"/>
              </a:rPr>
              <a:t>School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err="1">
                <a:effectLst/>
                <a:latin typeface="+mj-lt"/>
              </a:rPr>
              <a:t>day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smtClean="0">
                <a:effectLst/>
                <a:latin typeface="+mj-lt"/>
              </a:rPr>
              <a:t>festival</a:t>
            </a:r>
          </a:p>
          <a:p>
            <a:pPr lvl="0"/>
            <a:endParaRPr lang="hr-HR" dirty="0" smtClean="0">
              <a:effectLst/>
              <a:latin typeface="+mj-lt"/>
            </a:endParaRPr>
          </a:p>
          <a:p>
            <a:pPr lvl="0"/>
            <a:endParaRPr lang="hr-HR" dirty="0">
              <a:effectLst/>
              <a:latin typeface="+mj-lt"/>
            </a:endParaRPr>
          </a:p>
          <a:p>
            <a:r>
              <a:rPr lang="hr-HR" dirty="0" err="1" smtClean="0">
                <a:latin typeface="+mj-lt"/>
              </a:rPr>
              <a:t>Parents</a:t>
            </a:r>
            <a:r>
              <a:rPr lang="hr-HR" dirty="0" smtClean="0">
                <a:latin typeface="+mj-lt"/>
              </a:rPr>
              <a:t>, MYP4 </a:t>
            </a:r>
            <a:r>
              <a:rPr lang="hr-HR" dirty="0" err="1" smtClean="0">
                <a:latin typeface="+mj-lt"/>
              </a:rPr>
              <a:t>students</a:t>
            </a:r>
            <a:r>
              <a:rPr lang="hr-HR" dirty="0" smtClean="0">
                <a:latin typeface="+mj-lt"/>
              </a:rPr>
              <a:t>,</a:t>
            </a:r>
            <a:r>
              <a:rPr lang="hr-HR" dirty="0" err="1" smtClean="0">
                <a:latin typeface="+mj-lt"/>
              </a:rPr>
              <a:t>other</a:t>
            </a:r>
            <a:r>
              <a:rPr lang="hr-HR" dirty="0" smtClean="0">
                <a:latin typeface="+mj-lt"/>
              </a:rPr>
              <a:t> </a:t>
            </a:r>
            <a:r>
              <a:rPr lang="hr-HR" dirty="0" err="1" smtClean="0">
                <a:latin typeface="+mj-lt"/>
              </a:rPr>
              <a:t>teachers</a:t>
            </a:r>
            <a:r>
              <a:rPr lang="hr-HR" dirty="0" smtClean="0">
                <a:latin typeface="+mj-lt"/>
              </a:rPr>
              <a:t> are all </a:t>
            </a:r>
            <a:r>
              <a:rPr lang="hr-HR" dirty="0" err="1" smtClean="0">
                <a:latin typeface="+mj-lt"/>
              </a:rPr>
              <a:t>invited</a:t>
            </a:r>
            <a:r>
              <a:rPr lang="hr-HR" dirty="0" smtClean="0">
                <a:latin typeface="+mj-lt"/>
              </a:rPr>
              <a:t> </a:t>
            </a:r>
            <a:endParaRPr lang="hr-HR" dirty="0">
              <a:latin typeface="+mj-lt"/>
            </a:endParaRPr>
          </a:p>
        </p:txBody>
      </p:sp>
      <p:pic>
        <p:nvPicPr>
          <p:cNvPr id="5123" name="Picture 3" descr="C:\Users\dkos\AppData\Local\Microsoft\Windows\Temporary Internet Files\Content.IE5\DXEKRD80\presentation-boy-color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2213865" cy="196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76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/>
              <a:t>DOs and DON'Ts by experienced MYP 5 students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424847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53650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402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384300"/>
          </a:xfrm>
        </p:spPr>
        <p:txBody>
          <a:bodyPr/>
          <a:lstStyle/>
          <a:p>
            <a:r>
              <a:rPr lang="hr-HR" dirty="0" smtClean="0">
                <a:latin typeface="+mn-lt"/>
              </a:rPr>
              <a:t>     KEEPING  </a:t>
            </a:r>
            <a:endParaRPr lang="en-US" dirty="0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sz="2800" dirty="0" smtClean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sz="2800" dirty="0" smtClean="0">
                <a:latin typeface="+mn-lt"/>
              </a:rPr>
              <a:t>IF YOU </a:t>
            </a:r>
            <a:r>
              <a:rPr lang="hr-HR" sz="2800" dirty="0">
                <a:latin typeface="+mn-lt"/>
              </a:rPr>
              <a:t>FAIL TO FOLLOW/ KEEP THE DEADLINES THERE WILL BE POINTS TAKEN OFF THE </a:t>
            </a:r>
            <a:r>
              <a:rPr lang="hr-HR" sz="2800" dirty="0" smtClean="0">
                <a:latin typeface="+mn-lt"/>
              </a:rPr>
              <a:t>PP</a:t>
            </a:r>
            <a:endParaRPr lang="hr-HR" sz="2800" dirty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>
                <a:latin typeface="+mn-lt"/>
              </a:rPr>
              <a:t>NO PERSONAL PROJECT </a:t>
            </a:r>
            <a:endParaRPr lang="hr-HR" sz="3600" b="1" dirty="0" smtClean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 smtClean="0">
                <a:latin typeface="+mn-lt"/>
              </a:rPr>
              <a:t>( </a:t>
            </a:r>
            <a:r>
              <a:rPr lang="hr-HR" sz="3600" b="1" dirty="0">
                <a:latin typeface="+mn-lt"/>
              </a:rPr>
              <a:t>FINAL DRAFT) WILL BE ACCEPTED </a:t>
            </a:r>
            <a:r>
              <a:rPr lang="hr-HR" sz="3600" b="1" u="sng" dirty="0">
                <a:latin typeface="+mn-lt"/>
              </a:rPr>
              <a:t>AFTER</a:t>
            </a:r>
            <a:r>
              <a:rPr lang="hr-HR" sz="3600" b="1" dirty="0">
                <a:latin typeface="+mn-lt"/>
              </a:rPr>
              <a:t> THE DETERMINED DEADLINE !!!!!!!!</a:t>
            </a:r>
            <a:endParaRPr lang="en-US" sz="3600" b="1" dirty="0">
              <a:latin typeface="+mn-lt"/>
            </a:endParaRPr>
          </a:p>
        </p:txBody>
      </p:sp>
      <p:pic>
        <p:nvPicPr>
          <p:cNvPr id="7171" name="Picture 3" descr="C:\Users\dkos\AppData\Local\Microsoft\Windows\Temporary Internet Files\Content.IE5\08QF8B6S\Deadline-clo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5982"/>
            <a:ext cx="28083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154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b="1" dirty="0" smtClean="0">
                <a:latin typeface="+mn-lt"/>
              </a:rPr>
              <a:t>THANK YOU </a:t>
            </a:r>
            <a:br>
              <a:rPr lang="hr-HR" b="1" dirty="0" smtClean="0">
                <a:latin typeface="+mn-lt"/>
              </a:rPr>
            </a:br>
            <a:r>
              <a:rPr lang="hr-HR" b="1" dirty="0" smtClean="0">
                <a:latin typeface="+mn-lt"/>
              </a:rPr>
              <a:t>FOR LISTENING !!!</a:t>
            </a:r>
            <a:endParaRPr lang="en-GB" b="1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/>
          </a:p>
          <a:p>
            <a:endParaRPr lang="hr-HR" b="1" dirty="0"/>
          </a:p>
          <a:p>
            <a:pPr marL="0" indent="0">
              <a:buNone/>
            </a:pPr>
            <a:endParaRPr lang="hr-HR" sz="2400" b="1" dirty="0" smtClean="0">
              <a:latin typeface="+mj-lt"/>
            </a:endParaRPr>
          </a:p>
          <a:p>
            <a:pPr marL="0" indent="0">
              <a:buNone/>
            </a:pPr>
            <a:endParaRPr lang="hr-HR" sz="2400" b="1" dirty="0">
              <a:latin typeface="+mj-lt"/>
            </a:endParaRPr>
          </a:p>
          <a:p>
            <a:pPr marL="0" indent="0">
              <a:buNone/>
            </a:pPr>
            <a:r>
              <a:rPr lang="en-GB" sz="2400" b="1" dirty="0" smtClean="0">
                <a:latin typeface="+mj-lt"/>
              </a:rPr>
              <a:t>Acknowledgement :</a:t>
            </a:r>
            <a:r>
              <a:rPr lang="hr-HR" sz="2400" b="1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This</a:t>
            </a:r>
            <a:r>
              <a:rPr lang="en-GB" sz="2400" dirty="0" smtClean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PPT </a:t>
            </a:r>
            <a:r>
              <a:rPr lang="en-GB" sz="2400" dirty="0" smtClean="0">
                <a:latin typeface="+mj-lt"/>
              </a:rPr>
              <a:t>is </a:t>
            </a:r>
            <a:r>
              <a:rPr lang="en-GB" sz="2400" dirty="0">
                <a:latin typeface="+mj-lt"/>
              </a:rPr>
              <a:t>adapted from the new IB Projects guide for use from May 2016, previously published PP guides  </a:t>
            </a:r>
            <a:r>
              <a:rPr lang="hr-HR" sz="2400" dirty="0" err="1" smtClean="0">
                <a:latin typeface="+mj-lt"/>
              </a:rPr>
              <a:t>and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PPTs</a:t>
            </a:r>
            <a:r>
              <a:rPr lang="hr-HR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of </a:t>
            </a:r>
            <a:r>
              <a:rPr lang="en-GB" sz="2400" dirty="0">
                <a:latin typeface="+mj-lt"/>
              </a:rPr>
              <a:t>XV. </a:t>
            </a:r>
            <a:r>
              <a:rPr lang="en-GB" sz="2400" dirty="0" err="1">
                <a:latin typeface="+mj-lt"/>
              </a:rPr>
              <a:t>gimnazija</a:t>
            </a:r>
            <a:r>
              <a:rPr lang="en-GB" sz="2400" dirty="0" smtClean="0">
                <a:latin typeface="+mj-lt"/>
              </a:rPr>
              <a:t>, and </a:t>
            </a:r>
            <a:r>
              <a:rPr lang="en-GB" sz="2400" dirty="0">
                <a:latin typeface="+mj-lt"/>
              </a:rPr>
              <a:t>contributions from MYP5 students of XV. </a:t>
            </a:r>
            <a:r>
              <a:rPr lang="en-GB" sz="2400" dirty="0" err="1" smtClean="0">
                <a:latin typeface="+mj-lt"/>
              </a:rPr>
              <a:t>Gimnazija</a:t>
            </a:r>
            <a:r>
              <a:rPr lang="hr-HR" sz="2400" dirty="0" smtClean="0">
                <a:latin typeface="+mj-lt"/>
              </a:rPr>
              <a:t> 2015/2016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361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3058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+mn-lt"/>
              </a:rPr>
              <a:t>WHAT DOES THE PP INCLUDE?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+mj-lt"/>
              </a:rPr>
              <a:t>A </a:t>
            </a:r>
            <a:r>
              <a:rPr lang="hr-HR" dirty="0" err="1">
                <a:latin typeface="+mj-lt"/>
              </a:rPr>
              <a:t>detailed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report</a:t>
            </a:r>
            <a:r>
              <a:rPr lang="hr-HR" dirty="0">
                <a:latin typeface="+mj-lt"/>
              </a:rPr>
              <a:t> </a:t>
            </a:r>
            <a:endParaRPr lang="hr-HR" dirty="0" smtClean="0">
              <a:latin typeface="+mj-lt"/>
            </a:endParaRPr>
          </a:p>
          <a:p>
            <a:pPr algn="ctr">
              <a:lnSpc>
                <a:spcPct val="90000"/>
              </a:lnSpc>
            </a:pPr>
            <a:endParaRPr lang="hr-HR" dirty="0"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hr-HR" dirty="0" err="1" smtClean="0">
                <a:latin typeface="+mj-lt"/>
              </a:rPr>
              <a:t>An</a:t>
            </a:r>
            <a:r>
              <a:rPr lang="hr-HR" dirty="0" smtClean="0">
                <a:latin typeface="+mj-lt"/>
              </a:rPr>
              <a:t> </a:t>
            </a:r>
            <a:r>
              <a:rPr lang="hr-HR" dirty="0" err="1">
                <a:latin typeface="+mj-lt"/>
              </a:rPr>
              <a:t>outcome</a:t>
            </a:r>
            <a:r>
              <a:rPr lang="hr-HR" dirty="0">
                <a:latin typeface="+mj-lt"/>
              </a:rPr>
              <a:t> or </a:t>
            </a:r>
            <a:r>
              <a:rPr lang="hr-HR" dirty="0" err="1">
                <a:latin typeface="+mj-lt"/>
              </a:rPr>
              <a:t>product</a:t>
            </a:r>
            <a:endParaRPr lang="hr-HR" dirty="0">
              <a:latin typeface="+mj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j-lt"/>
            </a:endParaRPr>
          </a:p>
          <a:p>
            <a:pPr lvl="0" algn="ctr">
              <a:lnSpc>
                <a:spcPct val="90000"/>
              </a:lnSpc>
              <a:buClr>
                <a:srgbClr val="0BD0D9"/>
              </a:buClr>
            </a:pPr>
            <a:r>
              <a:rPr lang="hr-HR" dirty="0" smtClean="0">
                <a:solidFill>
                  <a:prstClr val="black"/>
                </a:solidFill>
                <a:latin typeface="+mj-lt"/>
              </a:rPr>
              <a:t>A </a:t>
            </a:r>
            <a:r>
              <a:rPr lang="hr-HR" dirty="0" err="1">
                <a:solidFill>
                  <a:prstClr val="black"/>
                </a:solidFill>
                <a:latin typeface="+mj-lt"/>
              </a:rPr>
              <a:t>process</a:t>
            </a:r>
            <a:r>
              <a:rPr lang="hr-HR" dirty="0">
                <a:solidFill>
                  <a:prstClr val="black"/>
                </a:solidFill>
                <a:latin typeface="+mj-lt"/>
              </a:rPr>
              <a:t> </a:t>
            </a:r>
            <a:r>
              <a:rPr lang="hr-HR" dirty="0" err="1">
                <a:solidFill>
                  <a:prstClr val="black"/>
                </a:solidFill>
                <a:latin typeface="+mj-lt"/>
              </a:rPr>
              <a:t>journal</a:t>
            </a:r>
            <a:r>
              <a:rPr lang="hr-HR" dirty="0">
                <a:solidFill>
                  <a:prstClr val="black"/>
                </a:solidFill>
                <a:latin typeface="+mj-lt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</a:pPr>
            <a:endParaRPr lang="hr-HR" dirty="0">
              <a:latin typeface="+mn-lt"/>
            </a:endParaRPr>
          </a:p>
        </p:txBody>
      </p:sp>
      <p:pic>
        <p:nvPicPr>
          <p:cNvPr id="2050" name="Picture 2" descr="C:\Users\dkos\AppData\Local\Microsoft\Windows\Temporary Internet Files\Content.IE5\G8HO6K0J\Journal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3951348"/>
            <a:ext cx="1152373" cy="147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442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/>
              <a:t/>
            </a:r>
            <a:br>
              <a:rPr lang="hr-HR" sz="4000" b="1" dirty="0"/>
            </a:br>
            <a:r>
              <a:rPr lang="hr-HR" sz="4000" b="1" dirty="0">
                <a:latin typeface="+mn-lt"/>
              </a:rPr>
              <a:t>A PRODUCT OR OUTCOME </a:t>
            </a:r>
            <a:endParaRPr lang="en-US" sz="4000" b="1" dirty="0">
              <a:latin typeface="+mn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95984" y="1628800"/>
            <a:ext cx="8229600" cy="47188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hr-HR" sz="2400" dirty="0" err="1">
                <a:latin typeface="+mj-lt"/>
              </a:rPr>
              <a:t>an</a:t>
            </a:r>
            <a:r>
              <a:rPr lang="hr-HR" sz="2400" dirty="0">
                <a:latin typeface="+mj-lt"/>
              </a:rPr>
              <a:t> original work of </a:t>
            </a:r>
            <a:r>
              <a:rPr lang="hr-HR" sz="2400" dirty="0" err="1" smtClean="0">
                <a:latin typeface="+mj-lt"/>
              </a:rPr>
              <a:t>art</a:t>
            </a:r>
            <a:r>
              <a:rPr lang="hr-HR" sz="2400" dirty="0" smtClean="0">
                <a:latin typeface="+mj-lt"/>
              </a:rPr>
              <a:t> -</a:t>
            </a:r>
            <a:r>
              <a:rPr lang="hr-HR" sz="2400" dirty="0" err="1">
                <a:latin typeface="+mj-lt"/>
              </a:rPr>
              <a:t>piece</a:t>
            </a:r>
            <a:r>
              <a:rPr lang="hr-HR" sz="2400" dirty="0">
                <a:latin typeface="+mj-lt"/>
              </a:rPr>
              <a:t> of </a:t>
            </a:r>
            <a:r>
              <a:rPr lang="hr-HR" sz="2400" dirty="0" err="1">
                <a:latin typeface="+mj-lt"/>
              </a:rPr>
              <a:t>creative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writing</a:t>
            </a:r>
            <a:r>
              <a:rPr lang="hr-HR" sz="2400" dirty="0" smtClean="0">
                <a:latin typeface="+mj-lt"/>
              </a:rPr>
              <a:t>- a </a:t>
            </a:r>
            <a:r>
              <a:rPr lang="hr-HR" sz="2400" dirty="0" err="1" smtClean="0">
                <a:latin typeface="+mj-lt"/>
              </a:rPr>
              <a:t>novel</a:t>
            </a:r>
            <a:r>
              <a:rPr lang="hr-HR" sz="2400" dirty="0" smtClean="0">
                <a:latin typeface="+mj-lt"/>
              </a:rPr>
              <a:t>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   a </a:t>
            </a:r>
            <a:r>
              <a:rPr lang="hr-HR" sz="2400" dirty="0" err="1" smtClean="0">
                <a:latin typeface="+mj-lt"/>
              </a:rPr>
              <a:t>collection</a:t>
            </a:r>
            <a:r>
              <a:rPr lang="hr-HR" sz="2400" dirty="0" smtClean="0">
                <a:latin typeface="+mj-lt"/>
              </a:rPr>
              <a:t> of </a:t>
            </a:r>
            <a:r>
              <a:rPr lang="hr-HR" sz="2400" dirty="0" err="1" smtClean="0">
                <a:latin typeface="+mj-lt"/>
              </a:rPr>
              <a:t>short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stories</a:t>
            </a:r>
            <a:r>
              <a:rPr lang="hr-HR" sz="2400" dirty="0" smtClean="0">
                <a:latin typeface="+mj-lt"/>
              </a:rPr>
              <a:t>,  a song 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 smtClean="0">
                <a:latin typeface="+mj-lt"/>
              </a:rPr>
              <a:t>sculpture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>
                <a:latin typeface="+mj-lt"/>
              </a:rPr>
              <a:t>model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j-lt"/>
              </a:rPr>
              <a:t>a business </a:t>
            </a:r>
            <a:r>
              <a:rPr lang="hr-HR" sz="2400" dirty="0" smtClean="0">
                <a:latin typeface="+mj-lt"/>
              </a:rPr>
              <a:t>plan </a:t>
            </a:r>
            <a:r>
              <a:rPr lang="hr-HR" sz="2400" dirty="0" err="1" smtClean="0">
                <a:latin typeface="+mj-lt"/>
              </a:rPr>
              <a:t>e.g</a:t>
            </a:r>
            <a:r>
              <a:rPr lang="hr-HR" sz="2400" dirty="0" smtClean="0">
                <a:latin typeface="+mj-lt"/>
              </a:rPr>
              <a:t>.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How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to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help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Croatia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get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out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of the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recession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?</a:t>
            </a:r>
            <a:endParaRPr lang="hr-HR" sz="2400" b="1" dirty="0">
              <a:solidFill>
                <a:schemeClr val="accent1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j-lt"/>
              </a:rPr>
              <a:t>a </a:t>
            </a:r>
            <a:r>
              <a:rPr lang="hr-HR" sz="2400" dirty="0" err="1" smtClean="0">
                <a:latin typeface="+mj-lt"/>
              </a:rPr>
              <a:t>campaign</a:t>
            </a:r>
            <a:r>
              <a:rPr lang="hr-HR" sz="2400" dirty="0" smtClean="0">
                <a:latin typeface="+mj-lt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 smtClean="0">
                <a:latin typeface="+mj-lt"/>
              </a:rPr>
              <a:t> </a:t>
            </a: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>
                <a:latin typeface="+mj-lt"/>
              </a:rPr>
              <a:t>blueprint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or </a:t>
            </a:r>
            <a:r>
              <a:rPr lang="hr-HR" sz="2400" dirty="0" err="1" smtClean="0">
                <a:latin typeface="+mj-lt"/>
              </a:rPr>
              <a:t>drawing</a:t>
            </a: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2400" dirty="0" err="1" smtClean="0">
                <a:latin typeface="+mj-lt"/>
              </a:rPr>
              <a:t>an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essay</a:t>
            </a:r>
            <a:r>
              <a:rPr lang="hr-HR" sz="2400" dirty="0" smtClean="0">
                <a:latin typeface="+mj-lt"/>
              </a:rPr>
              <a:t> (</a:t>
            </a:r>
            <a:r>
              <a:rPr lang="hr-HR" sz="2400" dirty="0" err="1" smtClean="0">
                <a:latin typeface="+mj-lt"/>
              </a:rPr>
              <a:t>scientific</a:t>
            </a:r>
            <a:r>
              <a:rPr lang="hr-HR" sz="2400" dirty="0" smtClean="0">
                <a:latin typeface="+mj-lt"/>
              </a:rPr>
              <a:t>, </a:t>
            </a:r>
            <a:r>
              <a:rPr lang="hr-HR" sz="2400" dirty="0" err="1" smtClean="0">
                <a:latin typeface="+mj-lt"/>
              </a:rPr>
              <a:t>litereary</a:t>
            </a:r>
            <a:r>
              <a:rPr lang="hr-HR" sz="2400" dirty="0" smtClean="0">
                <a:latin typeface="+mj-lt"/>
              </a:rPr>
              <a:t> or </a:t>
            </a:r>
            <a:r>
              <a:rPr lang="hr-HR" sz="2400" dirty="0" err="1" smtClean="0">
                <a:latin typeface="+mj-lt"/>
              </a:rPr>
              <a:t>other</a:t>
            </a:r>
            <a:r>
              <a:rPr lang="hr-HR" sz="2400" dirty="0" smtClean="0">
                <a:latin typeface="+mj-lt"/>
              </a:rPr>
              <a:t>)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video/</a:t>
            </a:r>
            <a:r>
              <a:rPr lang="hr-HR" sz="2400" dirty="0" err="1" smtClean="0">
                <a:latin typeface="+mj-lt"/>
              </a:rPr>
              <a:t>computer</a:t>
            </a:r>
            <a:r>
              <a:rPr lang="hr-HR" sz="2400" dirty="0" smtClean="0">
                <a:latin typeface="+mj-lt"/>
              </a:rPr>
              <a:t> game,</a:t>
            </a:r>
            <a:r>
              <a:rPr lang="hr-HR" sz="2400" dirty="0" err="1" smtClean="0">
                <a:latin typeface="+mj-lt"/>
              </a:rPr>
              <a:t>website</a:t>
            </a: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>
                <a:latin typeface="+mj-lt"/>
              </a:rPr>
              <a:t>course</a:t>
            </a:r>
            <a:r>
              <a:rPr lang="hr-HR" sz="2400" dirty="0">
                <a:latin typeface="+mj-lt"/>
              </a:rPr>
              <a:t> of </a:t>
            </a:r>
            <a:r>
              <a:rPr lang="hr-HR" sz="2400" dirty="0" err="1" smtClean="0">
                <a:latin typeface="+mj-lt"/>
              </a:rPr>
              <a:t>study</a:t>
            </a:r>
            <a:r>
              <a:rPr lang="hr-HR" sz="2400" dirty="0" smtClean="0">
                <a:latin typeface="+mj-lt"/>
              </a:rPr>
              <a:t>  e.g.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How to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play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a 	</a:t>
            </a:r>
            <a:r>
              <a:rPr lang="hr-HR" sz="24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        in 4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?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How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to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learn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 in 3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? 		</a:t>
            </a:r>
            <a:endParaRPr lang="hr-HR" sz="2400" dirty="0">
              <a:solidFill>
                <a:schemeClr val="accent1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film/video </a:t>
            </a:r>
          </a:p>
          <a:p>
            <a:pPr>
              <a:lnSpc>
                <a:spcPct val="80000"/>
              </a:lnSpc>
            </a:pPr>
            <a:r>
              <a:rPr lang="hr-HR" sz="2400" dirty="0" err="1">
                <a:latin typeface="+mj-lt"/>
              </a:rPr>
              <a:t>e</a:t>
            </a:r>
            <a:r>
              <a:rPr lang="hr-HR" sz="2400" dirty="0" err="1" smtClean="0">
                <a:latin typeface="+mj-lt"/>
              </a:rPr>
              <a:t>tc</a:t>
            </a:r>
            <a:r>
              <a:rPr lang="hr-HR" sz="2400" dirty="0" smtClean="0">
                <a:latin typeface="+mj-lt"/>
              </a:rPr>
              <a:t>.</a:t>
            </a: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pic>
        <p:nvPicPr>
          <p:cNvPr id="3076" name="Picture 4" descr="C:\Users\dkos\AppData\Local\Microsoft\Windows\Temporary Internet Files\Content.IE5\DXEKRD80\Smear-Campaign-300x2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36912"/>
            <a:ext cx="1258224" cy="102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kos\AppData\Local\Microsoft\Windows\Temporary Internet Files\Content.IE5\08QF8B6S\Film-Kopf-Filmklapp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300" y="5157192"/>
            <a:ext cx="1219144" cy="102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kos\AppData\Local\Microsoft\Windows\Temporary Internet Files\Content.IE5\PSP5QOKX\blurb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52936"/>
            <a:ext cx="222235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kos\AppData\Local\Microsoft\Windows\Temporary Internet Files\Content.IE5\08QF8B6S\cardtrumpet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482" y="4235814"/>
            <a:ext cx="1037164" cy="105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kos\AppData\Local\Microsoft\Windows\Temporary Internet Files\Content.IE5\08QF8B6S\music_notes_png_by_doloresdevelde-d5gt35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609" y="1412776"/>
            <a:ext cx="1559146" cy="76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kos\AppData\Local\Microsoft\Windows\Temporary Internet Files\Content.IE5\G8HO6K0J\Japanese-language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418" y="5014943"/>
            <a:ext cx="1559147" cy="90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9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hr-HR" sz="4400" b="1" dirty="0">
                <a:latin typeface="+mn-lt"/>
              </a:rPr>
              <a:t>THE </a:t>
            </a:r>
            <a:r>
              <a:rPr lang="hr-HR" sz="4400" b="1" dirty="0" smtClean="0">
                <a:latin typeface="+mn-lt"/>
              </a:rPr>
              <a:t>SUPERVISOR</a:t>
            </a:r>
            <a:endParaRPr lang="hr-HR" sz="4400" b="1" dirty="0">
              <a:latin typeface="+mn-lt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hr-HR" sz="2800" dirty="0" err="1">
                <a:latin typeface="+mj-lt"/>
              </a:rPr>
              <a:t>e</a:t>
            </a:r>
            <a:r>
              <a:rPr lang="hr-HR" sz="2800" dirty="0" err="1" smtClean="0">
                <a:latin typeface="+mj-lt"/>
              </a:rPr>
              <a:t>ach</a:t>
            </a:r>
            <a:r>
              <a:rPr lang="hr-HR" sz="2800" dirty="0" smtClean="0">
                <a:latin typeface="+mj-lt"/>
              </a:rPr>
              <a:t> student is </a:t>
            </a:r>
            <a:r>
              <a:rPr lang="hr-HR" sz="2800" dirty="0" err="1" smtClean="0">
                <a:latin typeface="+mj-lt"/>
              </a:rPr>
              <a:t>assigned</a:t>
            </a:r>
            <a:r>
              <a:rPr lang="hr-HR" sz="2800" dirty="0" smtClean="0">
                <a:latin typeface="+mj-lt"/>
              </a:rPr>
              <a:t> a </a:t>
            </a:r>
            <a:r>
              <a:rPr lang="hr-HR" sz="2800" dirty="0" err="1" smtClean="0">
                <a:latin typeface="+mj-lt"/>
              </a:rPr>
              <a:t>supervisor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an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>
                <a:latin typeface="+mj-lt"/>
              </a:rPr>
              <a:t>MYP </a:t>
            </a:r>
            <a:r>
              <a:rPr lang="hr-HR" sz="2800" dirty="0" err="1">
                <a:latin typeface="+mj-lt"/>
              </a:rPr>
              <a:t>teacher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whose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responsibility</a:t>
            </a:r>
            <a:r>
              <a:rPr lang="hr-HR" sz="2800" dirty="0">
                <a:latin typeface="+mj-lt"/>
              </a:rPr>
              <a:t> is to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guide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you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and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advise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you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while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working</a:t>
            </a:r>
            <a:r>
              <a:rPr lang="hr-HR" sz="2800" dirty="0">
                <a:latin typeface="+mj-lt"/>
              </a:rPr>
              <a:t> on </a:t>
            </a:r>
            <a:r>
              <a:rPr lang="hr-HR" sz="2800" dirty="0" err="1">
                <a:latin typeface="+mj-lt"/>
              </a:rPr>
              <a:t>your</a:t>
            </a:r>
            <a:r>
              <a:rPr lang="hr-HR" sz="2800" dirty="0">
                <a:latin typeface="+mj-lt"/>
              </a:rPr>
              <a:t> personal </a:t>
            </a:r>
            <a:r>
              <a:rPr lang="hr-HR" sz="2800" dirty="0" err="1">
                <a:latin typeface="+mj-lt"/>
              </a:rPr>
              <a:t>project</a:t>
            </a:r>
            <a:endParaRPr lang="hr-HR" sz="2800" dirty="0">
              <a:latin typeface="+mj-lt"/>
            </a:endParaRPr>
          </a:p>
          <a:p>
            <a:r>
              <a:rPr lang="hr-HR" sz="2800" dirty="0" err="1">
                <a:latin typeface="+mj-lt"/>
              </a:rPr>
              <a:t>an</a:t>
            </a:r>
            <a:r>
              <a:rPr lang="hr-HR" sz="2800" dirty="0">
                <a:latin typeface="+mj-lt"/>
              </a:rPr>
              <a:t> MYP </a:t>
            </a:r>
            <a:r>
              <a:rPr lang="hr-HR" sz="2800" dirty="0" err="1">
                <a:latin typeface="+mj-lt"/>
              </a:rPr>
              <a:t>teacher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with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whom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you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meet</a:t>
            </a:r>
            <a:r>
              <a:rPr lang="hr-HR" sz="2800" dirty="0">
                <a:latin typeface="+mj-lt"/>
              </a:rPr>
              <a:t> on </a:t>
            </a:r>
            <a:r>
              <a:rPr lang="hr-HR" sz="2800" dirty="0" err="1">
                <a:latin typeface="+mj-lt"/>
              </a:rPr>
              <a:t>regular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basis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whilst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working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on</a:t>
            </a:r>
            <a:r>
              <a:rPr lang="hr-HR" sz="2800" dirty="0">
                <a:latin typeface="+mj-lt"/>
              </a:rPr>
              <a:t> the </a:t>
            </a:r>
            <a:r>
              <a:rPr lang="hr-HR" sz="2800" dirty="0" smtClean="0">
                <a:latin typeface="+mj-lt"/>
              </a:rPr>
              <a:t>PP-</a:t>
            </a:r>
            <a:r>
              <a:rPr lang="hr-HR" sz="2800" dirty="0" err="1" smtClean="0">
                <a:latin typeface="+mj-lt"/>
              </a:rPr>
              <a:t>once</a:t>
            </a:r>
            <a:r>
              <a:rPr lang="hr-HR" sz="2800" dirty="0" smtClean="0">
                <a:latin typeface="+mj-lt"/>
              </a:rPr>
              <a:t> a </a:t>
            </a:r>
            <a:r>
              <a:rPr lang="hr-HR" sz="2800" dirty="0" err="1" smtClean="0">
                <a:latin typeface="+mj-lt"/>
              </a:rPr>
              <a:t>month</a:t>
            </a:r>
            <a:r>
              <a:rPr lang="hr-HR" sz="2800" dirty="0" smtClean="0">
                <a:latin typeface="+mj-lt"/>
              </a:rPr>
              <a:t> is </a:t>
            </a:r>
            <a:r>
              <a:rPr lang="hr-HR" sz="2800" dirty="0" err="1" smtClean="0">
                <a:latin typeface="+mj-lt"/>
              </a:rPr>
              <a:t>recommended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>
                <a:latin typeface="+mj-lt"/>
              </a:rPr>
              <a:t>s</a:t>
            </a:r>
            <a:r>
              <a:rPr lang="hr-HR" sz="2800" dirty="0" err="1" smtClean="0">
                <a:latin typeface="+mj-lt"/>
              </a:rPr>
              <a:t>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follow</a:t>
            </a:r>
            <a:r>
              <a:rPr lang="hr-HR" sz="2800" dirty="0" smtClean="0">
                <a:latin typeface="+mj-lt"/>
              </a:rPr>
              <a:t> student’s </a:t>
            </a:r>
            <a:r>
              <a:rPr lang="en-GB" sz="2800" dirty="0" smtClean="0">
                <a:latin typeface="+mj-lt"/>
              </a:rPr>
              <a:t>progress </a:t>
            </a:r>
            <a:r>
              <a:rPr lang="en-GB" sz="2800" dirty="0">
                <a:latin typeface="+mj-lt"/>
              </a:rPr>
              <a:t>on personal project </a:t>
            </a:r>
            <a:endParaRPr lang="hr-HR" sz="2800" dirty="0">
              <a:latin typeface="+mj-lt"/>
            </a:endParaRPr>
          </a:p>
          <a:p>
            <a:r>
              <a:rPr lang="hr-HR" sz="2800" dirty="0">
                <a:latin typeface="+mj-lt"/>
              </a:rPr>
              <a:t>i</a:t>
            </a:r>
            <a:r>
              <a:rPr lang="hr-HR" sz="2800" dirty="0" smtClean="0">
                <a:latin typeface="+mj-lt"/>
              </a:rPr>
              <a:t>s </a:t>
            </a:r>
            <a:r>
              <a:rPr lang="hr-HR" sz="2800" dirty="0" err="1" smtClean="0">
                <a:latin typeface="+mj-lt"/>
              </a:rPr>
              <a:t>responsible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>
                <a:latin typeface="+mj-lt"/>
              </a:rPr>
              <a:t>for the </a:t>
            </a:r>
            <a:r>
              <a:rPr lang="hr-HR" sz="2800" dirty="0" err="1">
                <a:latin typeface="+mj-lt"/>
              </a:rPr>
              <a:t>assessment</a:t>
            </a:r>
            <a:r>
              <a:rPr lang="hr-HR" sz="2800" dirty="0">
                <a:latin typeface="+mj-lt"/>
              </a:rPr>
              <a:t> of the </a:t>
            </a:r>
            <a:r>
              <a:rPr lang="hr-HR" sz="2800" dirty="0" err="1">
                <a:latin typeface="+mj-lt"/>
              </a:rPr>
              <a:t>project</a:t>
            </a:r>
            <a:endParaRPr lang="hr-HR" sz="2800" dirty="0">
              <a:latin typeface="+mj-lt"/>
            </a:endParaRPr>
          </a:p>
          <a:p>
            <a:pPr marL="0" indent="0"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98364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4400" dirty="0" smtClean="0">
                <a:solidFill>
                  <a:srgbClr val="04617B"/>
                </a:solidFill>
                <a:latin typeface="Constantia"/>
              </a:rPr>
            </a:b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AIMS </a:t>
            </a:r>
            <a:r>
              <a:rPr lang="hr-HR" sz="4400" b="1" dirty="0">
                <a:solidFill>
                  <a:srgbClr val="04617B"/>
                </a:solidFill>
                <a:latin typeface="Constantia"/>
              </a:rPr>
              <a:t>AND </a:t>
            </a: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OBJECTIVES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3600" b="1" dirty="0">
                <a:solidFill>
                  <a:srgbClr val="04617B"/>
                </a:solidFill>
                <a:latin typeface="Constantia"/>
              </a:rPr>
            </a:b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Correspond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to PP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Assessment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criteria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endParaRPr lang="en-GB" sz="36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935163"/>
            <a:ext cx="5400600" cy="4518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17402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COMPLETING THE PROJECT</a:t>
            </a:r>
            <a:endParaRPr lang="hr-HR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select a topic of </a:t>
            </a:r>
            <a:r>
              <a:rPr lang="en-US" sz="2800" b="1" dirty="0">
                <a:latin typeface="+mj-lt"/>
              </a:rPr>
              <a:t>personal </a:t>
            </a:r>
            <a:r>
              <a:rPr lang="en-US" sz="2800" b="1" dirty="0" smtClean="0">
                <a:latin typeface="+mj-lt"/>
              </a:rPr>
              <a:t>interest</a:t>
            </a:r>
            <a:endParaRPr lang="hr-HR" sz="2800" b="1" dirty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document </a:t>
            </a:r>
            <a:r>
              <a:rPr lang="en-US" sz="2800" dirty="0">
                <a:latin typeface="+mj-lt"/>
              </a:rPr>
              <a:t>the process in the Process Journal</a:t>
            </a:r>
          </a:p>
          <a:p>
            <a:r>
              <a:rPr lang="en-US" sz="2800" dirty="0" smtClean="0">
                <a:latin typeface="+mj-lt"/>
              </a:rPr>
              <a:t>focus </a:t>
            </a:r>
            <a:r>
              <a:rPr lang="en-US" sz="2800" dirty="0">
                <a:latin typeface="+mj-lt"/>
              </a:rPr>
              <a:t>the personal project through ONE global context</a:t>
            </a:r>
          </a:p>
          <a:p>
            <a:r>
              <a:rPr lang="en-US" sz="2800" dirty="0" smtClean="0">
                <a:latin typeface="+mj-lt"/>
              </a:rPr>
              <a:t>structure </a:t>
            </a:r>
            <a:r>
              <a:rPr lang="en-US" sz="2800" dirty="0">
                <a:latin typeface="+mj-lt"/>
              </a:rPr>
              <a:t>the personal project report according to the information provided in </a:t>
            </a:r>
            <a:r>
              <a:rPr lang="en-US" sz="2800" b="1" dirty="0" err="1" smtClean="0">
                <a:latin typeface="+mj-lt"/>
              </a:rPr>
              <a:t>th</a:t>
            </a:r>
            <a:r>
              <a:rPr lang="hr-HR" sz="2800" b="1" dirty="0" smtClean="0">
                <a:latin typeface="+mj-lt"/>
              </a:rPr>
              <a:t>e</a:t>
            </a:r>
            <a:r>
              <a:rPr lang="en-US" sz="2800" b="1" dirty="0" smtClean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 PP </a:t>
            </a:r>
            <a:r>
              <a:rPr lang="en-US" sz="2800" b="1" dirty="0" smtClean="0">
                <a:latin typeface="+mj-lt"/>
              </a:rPr>
              <a:t>guide</a:t>
            </a:r>
            <a:endParaRPr lang="en-US" sz="2800" b="1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respect </a:t>
            </a:r>
            <a:r>
              <a:rPr lang="en-US" sz="2800" dirty="0">
                <a:latin typeface="+mj-lt"/>
              </a:rPr>
              <a:t>word or time limits for the report</a:t>
            </a:r>
          </a:p>
          <a:p>
            <a:r>
              <a:rPr lang="en-US" sz="2800" dirty="0" smtClean="0">
                <a:latin typeface="+mj-lt"/>
              </a:rPr>
              <a:t>fulfil </a:t>
            </a:r>
            <a:r>
              <a:rPr lang="en-US" sz="2800" dirty="0">
                <a:latin typeface="+mj-lt"/>
              </a:rPr>
              <a:t>ethical and academic honesty requirements </a:t>
            </a:r>
          </a:p>
          <a:p>
            <a:endParaRPr lang="hr-H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4171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err="1">
                <a:latin typeface="+mn-lt"/>
              </a:rPr>
              <a:t>What</a:t>
            </a:r>
            <a:r>
              <a:rPr lang="hr-HR" dirty="0">
                <a:latin typeface="+mn-lt"/>
              </a:rPr>
              <a:t> is </a:t>
            </a:r>
            <a:r>
              <a:rPr lang="hr-HR" dirty="0" err="1">
                <a:latin typeface="+mn-lt"/>
              </a:rPr>
              <a:t>process</a:t>
            </a:r>
            <a:r>
              <a:rPr lang="hr-HR" dirty="0">
                <a:latin typeface="+mn-lt"/>
              </a:rPr>
              <a:t> </a:t>
            </a:r>
            <a:r>
              <a:rPr lang="hr-HR" dirty="0" err="1">
                <a:latin typeface="+mn-lt"/>
              </a:rPr>
              <a:t>journal</a:t>
            </a:r>
            <a:r>
              <a:rPr lang="hr-HR" dirty="0" smtClean="0">
                <a:latin typeface="+mn-lt"/>
              </a:rPr>
              <a:t>?</a:t>
            </a:r>
            <a:br>
              <a:rPr lang="hr-HR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A </a:t>
            </a:r>
            <a:r>
              <a:rPr lang="hr-HR" sz="3200" dirty="0" err="1" smtClean="0">
                <a:latin typeface="+mn-lt"/>
              </a:rPr>
              <a:t>document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where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you</a:t>
            </a:r>
            <a:r>
              <a:rPr lang="hr-HR" sz="3200" dirty="0" smtClean="0">
                <a:latin typeface="+mn-lt"/>
              </a:rPr>
              <a:t>: </a:t>
            </a:r>
            <a:endParaRPr lang="en-US" dirty="0">
              <a:latin typeface="+mn-lt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7632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j-lt"/>
              </a:rPr>
              <a:t>	</a:t>
            </a:r>
            <a:r>
              <a:rPr lang="hr-HR" sz="2000" dirty="0" smtClean="0">
                <a:effectLst/>
                <a:latin typeface="+mj-lt"/>
              </a:rPr>
              <a:t>d</a:t>
            </a:r>
            <a:r>
              <a:rPr lang="en-US" sz="2000" dirty="0" err="1" smtClean="0">
                <a:effectLst/>
                <a:latin typeface="+mj-lt"/>
              </a:rPr>
              <a:t>ocument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the </a:t>
            </a:r>
            <a:r>
              <a:rPr lang="en-US" sz="2000" b="1" dirty="0">
                <a:effectLst/>
                <a:latin typeface="+mj-lt"/>
              </a:rPr>
              <a:t>planning and the development </a:t>
            </a:r>
            <a:r>
              <a:rPr lang="en-US" sz="2000" dirty="0">
                <a:effectLst/>
                <a:latin typeface="+mj-lt"/>
              </a:rPr>
              <a:t>of the project,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</a:t>
            </a:r>
            <a:r>
              <a:rPr lang="hr-HR" sz="2000" dirty="0" smtClean="0">
                <a:effectLst/>
                <a:latin typeface="+mj-lt"/>
              </a:rPr>
              <a:t>k</a:t>
            </a:r>
            <a:r>
              <a:rPr lang="en-US" sz="2000" dirty="0" err="1" smtClean="0">
                <a:effectLst/>
                <a:latin typeface="+mj-lt"/>
              </a:rPr>
              <a:t>eep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useful information (photos, quotes, comments, notes, mind-maps, ideas, etc.)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</a:t>
            </a:r>
            <a:r>
              <a:rPr lang="hr-HR" sz="2000" dirty="0" err="1" smtClean="0">
                <a:effectLst/>
                <a:latin typeface="+mj-lt"/>
              </a:rPr>
              <a:t>record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the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interactions </a:t>
            </a:r>
            <a:r>
              <a:rPr lang="en-US" sz="2000" dirty="0">
                <a:effectLst/>
                <a:latin typeface="+mj-lt"/>
              </a:rPr>
              <a:t>with sources, for example, teachers, supervisors</a:t>
            </a:r>
            <a:r>
              <a:rPr lang="en-US" sz="2000" dirty="0" smtClean="0">
                <a:effectLst/>
                <a:latin typeface="+mj-lt"/>
              </a:rPr>
              <a:t>,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etc.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explore ideas and solutions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record </a:t>
            </a:r>
            <a:r>
              <a:rPr lang="hr-HR" sz="2000" dirty="0" err="1" smtClean="0">
                <a:effectLst/>
                <a:latin typeface="+mj-lt"/>
              </a:rPr>
              <a:t>resources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and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research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and </a:t>
            </a:r>
            <a:r>
              <a:rPr lang="en-US" sz="2000" dirty="0">
                <a:effectLst/>
                <a:latin typeface="+mj-lt"/>
              </a:rPr>
              <a:t>maintain a bibliography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reflect on stages of the project and demonstrate your reflection on learning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evaluate  completed </a:t>
            </a:r>
            <a:r>
              <a:rPr lang="en-US" sz="2000" dirty="0" smtClean="0">
                <a:effectLst/>
                <a:latin typeface="+mj-lt"/>
              </a:rPr>
              <a:t>work</a:t>
            </a:r>
            <a:endParaRPr lang="hr-HR" sz="20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effectLst/>
              <a:latin typeface="+mj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b="1" u="sng" dirty="0">
                <a:effectLst/>
                <a:latin typeface="+mj-lt"/>
              </a:rPr>
              <a:t>It is NOT a diary used on daily basis with detailed writing about what was done. </a:t>
            </a:r>
            <a:r>
              <a:rPr lang="hr-HR" sz="2000" b="1" u="sng" dirty="0" err="1" smtClean="0">
                <a:effectLst/>
                <a:latin typeface="+mj-lt"/>
              </a:rPr>
              <a:t>It</a:t>
            </a:r>
            <a:r>
              <a:rPr lang="hr-HR" sz="2000" b="1" u="sng" dirty="0" smtClean="0">
                <a:effectLst/>
                <a:latin typeface="+mj-lt"/>
              </a:rPr>
              <a:t> must </a:t>
            </a:r>
            <a:r>
              <a:rPr lang="hr-HR" sz="2000" b="1" u="sng" dirty="0" err="1" smtClean="0">
                <a:effectLst/>
                <a:latin typeface="+mj-lt"/>
              </a:rPr>
              <a:t>show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smtClean="0">
                <a:latin typeface="+mj-lt"/>
              </a:rPr>
              <a:t>the </a:t>
            </a:r>
            <a:r>
              <a:rPr lang="hr-HR" sz="2000" b="1" u="sng" dirty="0" err="1" smtClean="0">
                <a:effectLst/>
                <a:latin typeface="+mj-lt"/>
              </a:rPr>
              <a:t>development</a:t>
            </a:r>
            <a:r>
              <a:rPr lang="hr-HR" sz="2000" b="1" u="sng" dirty="0" smtClean="0">
                <a:effectLst/>
                <a:latin typeface="+mj-lt"/>
              </a:rPr>
              <a:t> of the </a:t>
            </a:r>
            <a:r>
              <a:rPr lang="hr-HR" sz="2000" b="1" u="sng" dirty="0" err="1" smtClean="0">
                <a:effectLst/>
                <a:latin typeface="+mj-lt"/>
              </a:rPr>
              <a:t>project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over</a:t>
            </a:r>
            <a:r>
              <a:rPr lang="hr-HR" sz="2000" b="1" u="sng" dirty="0" smtClean="0">
                <a:effectLst/>
                <a:latin typeface="+mj-lt"/>
              </a:rPr>
              <a:t> a period of </a:t>
            </a:r>
            <a:r>
              <a:rPr lang="hr-HR" sz="2000" b="1" u="sng" dirty="0" err="1" smtClean="0">
                <a:effectLst/>
                <a:latin typeface="+mj-lt"/>
              </a:rPr>
              <a:t>several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months</a:t>
            </a:r>
            <a:endParaRPr lang="hr-HR" sz="2000" b="1" u="sng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b="1" u="sng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1800" dirty="0" err="1">
                <a:effectLst/>
                <a:latin typeface="+mj-lt"/>
              </a:rPr>
              <a:t>It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hr-HR" sz="1800" dirty="0" err="1">
                <a:effectLst/>
                <a:latin typeface="+mj-lt"/>
              </a:rPr>
              <a:t>can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hr-HR" sz="1800" dirty="0" err="1">
                <a:effectLst/>
                <a:latin typeface="+mj-lt"/>
              </a:rPr>
              <a:t>be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en-US" sz="1800" dirty="0">
                <a:effectLst/>
                <a:latin typeface="+mj-lt"/>
              </a:rPr>
              <a:t>be written,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en-US" sz="1800" dirty="0">
                <a:effectLst/>
                <a:latin typeface="+mj-lt"/>
              </a:rPr>
              <a:t>visual, audio or a combination of these and might include both paper and electronic formats.</a:t>
            </a:r>
          </a:p>
        </p:txBody>
      </p:sp>
    </p:spTree>
    <p:extLst>
      <p:ext uri="{BB962C8B-B14F-4D97-AF65-F5344CB8AC3E}">
        <p14:creationId xmlns:p14="http://schemas.microsoft.com/office/powerpoint/2010/main" val="3199600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IDENTIFYING THE GLOBAL CONTEXT OF THE PP</a:t>
            </a:r>
            <a:endParaRPr lang="hr-HR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do I want to achieve through my personal project? </a:t>
            </a:r>
          </a:p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do I want others to understand through my work? </a:t>
            </a:r>
          </a:p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i</a:t>
            </a:r>
            <a:r>
              <a:rPr lang="en-US" sz="2800" b="1" dirty="0">
                <a:latin typeface="+mj-lt"/>
              </a:rPr>
              <a:t>mpact </a:t>
            </a:r>
            <a:r>
              <a:rPr lang="en-US" sz="2800" dirty="0">
                <a:latin typeface="+mj-lt"/>
              </a:rPr>
              <a:t>do I want my project to have? </a:t>
            </a:r>
          </a:p>
          <a:p>
            <a:r>
              <a:rPr lang="en-US" sz="2800" dirty="0" smtClean="0">
                <a:latin typeface="+mj-lt"/>
              </a:rPr>
              <a:t>How </a:t>
            </a:r>
            <a:r>
              <a:rPr lang="en-US" sz="2800" dirty="0">
                <a:latin typeface="+mj-lt"/>
              </a:rPr>
              <a:t>can a specific context give greater purpose to my project</a:t>
            </a:r>
            <a:r>
              <a:rPr lang="en-US" dirty="0">
                <a:latin typeface="+mj-lt"/>
              </a:rPr>
              <a:t>?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49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477</TotalTime>
  <Words>929</Words>
  <Application>Microsoft Office PowerPoint</Application>
  <PresentationFormat>On-screen Show (4:3)</PresentationFormat>
  <Paragraphs>192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PERSONAL PROJECT 2017/2018 </vt:lpstr>
      <vt:lpstr>WHAT IS PERSONAL PROJECT?</vt:lpstr>
      <vt:lpstr>WHAT DOES THE PP INCLUDE? </vt:lpstr>
      <vt:lpstr> A PRODUCT OR OUTCOME </vt:lpstr>
      <vt:lpstr>THE SUPERVISOR</vt:lpstr>
      <vt:lpstr> AIMS AND OBJECTIVES Correspond to PP Assessment criteria </vt:lpstr>
      <vt:lpstr>COMPLETING THE PROJECT</vt:lpstr>
      <vt:lpstr>What is process journal? A document where you: </vt:lpstr>
      <vt:lpstr>IDENTIFYING THE GLOBAL CONTEXT OF THE PP</vt:lpstr>
      <vt:lpstr>IB MYP GLOBAL CONTEXTS</vt:lpstr>
      <vt:lpstr>GLOBAL CONTEXTS </vt:lpstr>
      <vt:lpstr>  CREATING CRITERIA FOR THE PRODUCT/OUTCOME</vt:lpstr>
      <vt:lpstr>REPORTING THE PERSONAL PROJECT </vt:lpstr>
      <vt:lpstr>ACADEMIC HONESTY</vt:lpstr>
      <vt:lpstr>PERSONAL PROJECT TIMELINE May, June 2017</vt:lpstr>
      <vt:lpstr>PHASE 1   OF  PP May, June 2017</vt:lpstr>
      <vt:lpstr>PHASE 2  OF PP  September  2017-RESEARCH</vt:lpstr>
      <vt:lpstr>PHASE 3 OF PP October 2017</vt:lpstr>
      <vt:lpstr> PHASE 5 OF PP   January 2018  </vt:lpstr>
      <vt:lpstr>               PHASE 6 OF PP February 2018 </vt:lpstr>
      <vt:lpstr> PP festival,     14th March 2018 </vt:lpstr>
      <vt:lpstr>DOs and DON'Ts by experienced MYP 5 students</vt:lpstr>
      <vt:lpstr>     KEEPING  </vt:lpstr>
      <vt:lpstr>  THANK YOU  FOR LISTENING !!!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PROJECT</dc:title>
  <dc:creator>Darija Kos</dc:creator>
  <cp:lastModifiedBy>Darija Kos</cp:lastModifiedBy>
  <cp:revision>55</cp:revision>
  <dcterms:created xsi:type="dcterms:W3CDTF">2012-09-26T10:06:59Z</dcterms:created>
  <dcterms:modified xsi:type="dcterms:W3CDTF">2017-05-16T08:13:26Z</dcterms:modified>
</cp:coreProperties>
</file>