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63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8" r:id="rId22"/>
    <p:sldId id="276" r:id="rId23"/>
    <p:sldId id="279" r:id="rId24"/>
    <p:sldId id="280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262" autoAdjust="0"/>
    <p:restoredTop sz="86441" autoAdjust="0"/>
  </p:normalViewPr>
  <p:slideViewPr>
    <p:cSldViewPr>
      <p:cViewPr>
        <p:scale>
          <a:sx n="66" d="100"/>
          <a:sy n="66" d="100"/>
        </p:scale>
        <p:origin x="-1182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r-H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7745F7-7E74-456B-9202-0A998B26EC1C}" type="datetimeFigureOut">
              <a:rPr lang="sr-Latn-CS" smtClean="0"/>
              <a:pPr/>
              <a:t>14.3.2013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A41E365-F141-4CAF-B1C7-92D0D7475EE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push dir="r"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428736"/>
            <a:ext cx="8572560" cy="1828800"/>
          </a:xfrm>
        </p:spPr>
        <p:txBody>
          <a:bodyPr>
            <a:noAutofit/>
          </a:bodyPr>
          <a:lstStyle/>
          <a:p>
            <a:r>
              <a:rPr lang="hr-HR" sz="6000" b="0" dirty="0" smtClean="0"/>
              <a:t>MODERN ARCHITECTURE </a:t>
            </a:r>
            <a:r>
              <a:rPr lang="hr-HR" sz="6000" dirty="0" smtClean="0"/>
              <a:t>in</a:t>
            </a:r>
            <a:r>
              <a:rPr lang="hr-HR" sz="6000" b="0" dirty="0" smtClean="0"/>
              <a:t> ZAGREB</a:t>
            </a:r>
            <a:endParaRPr lang="hr-HR" sz="60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4286256"/>
            <a:ext cx="7854696" cy="1752600"/>
          </a:xfrm>
        </p:spPr>
        <p:txBody>
          <a:bodyPr>
            <a:normAutofit/>
          </a:bodyPr>
          <a:lstStyle/>
          <a:p>
            <a:r>
              <a:rPr lang="hr-HR" sz="3200" dirty="0" smtClean="0"/>
              <a:t>Dijana Modrić, XV. Gimnazija, Croatia</a:t>
            </a:r>
            <a:endParaRPr lang="hr-HR" sz="320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" name="Content Placeholder 11" descr="S45C-213022616300_00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1087"/>
            <a:ext cx="4786314" cy="6492623"/>
          </a:xfrm>
        </p:spPr>
      </p:pic>
      <p:sp>
        <p:nvSpPr>
          <p:cNvPr id="18" name="Content Placeholder 1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Last floor is built in</a:t>
            </a:r>
          </a:p>
          <a:p>
            <a:r>
              <a:rPr lang="hr-HR" sz="2800" dirty="0" smtClean="0"/>
              <a:t>It gives a broad sight to the city</a:t>
            </a:r>
            <a:endParaRPr lang="hr-HR" sz="280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Content Placeholder 4" descr="S45C-213022616300_00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14348" y="0"/>
            <a:ext cx="7429520" cy="6417296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1"/>
          </p:nvPr>
        </p:nvSpPr>
        <p:spPr>
          <a:xfrm>
            <a:off x="1643042" y="6429396"/>
            <a:ext cx="2500330" cy="428628"/>
          </a:xfrm>
        </p:spPr>
        <p:txBody>
          <a:bodyPr>
            <a:normAutofit fontScale="85000" lnSpcReduction="10000"/>
          </a:bodyPr>
          <a:lstStyle/>
          <a:p>
            <a:r>
              <a:rPr lang="hr-HR" sz="1800" b="0" dirty="0" smtClean="0"/>
              <a:t>From the ground floor to 4th</a:t>
            </a:r>
            <a:endParaRPr lang="hr-HR" sz="1800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5643570" y="6467508"/>
            <a:ext cx="2143140" cy="390516"/>
          </a:xfrm>
        </p:spPr>
        <p:txBody>
          <a:bodyPr>
            <a:normAutofit fontScale="85000" lnSpcReduction="10000"/>
          </a:bodyPr>
          <a:lstStyle/>
          <a:p>
            <a:r>
              <a:rPr lang="hr-HR" sz="1800" b="0" dirty="0" smtClean="0"/>
              <a:t>From 5th floor to the top</a:t>
            </a:r>
            <a:endParaRPr lang="hr-HR" sz="1800" b="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Geometric fact</a:t>
            </a:r>
            <a:endParaRPr lang="hr-HR" sz="2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"/>
          </p:nvPr>
        </p:nvSpPr>
        <p:spPr>
          <a:xfrm>
            <a:off x="357158" y="4357694"/>
            <a:ext cx="2928958" cy="642942"/>
          </a:xfrm>
        </p:spPr>
        <p:txBody>
          <a:bodyPr>
            <a:normAutofit/>
          </a:bodyPr>
          <a:lstStyle/>
          <a:p>
            <a:r>
              <a:rPr lang="hr-HR" dirty="0" smtClean="0"/>
              <a:t>It rises spirally to the top.</a:t>
            </a: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3428992" y="0"/>
            <a:ext cx="4717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Freeform 19"/>
          <p:cNvSpPr/>
          <p:nvPr/>
        </p:nvSpPr>
        <p:spPr>
          <a:xfrm>
            <a:off x="3286116" y="571480"/>
            <a:ext cx="4777232" cy="6039104"/>
          </a:xfrm>
          <a:custGeom>
            <a:avLst/>
            <a:gdLst>
              <a:gd name="connsiteX0" fmla="*/ 3127248 w 4777232"/>
              <a:gd name="connsiteY0" fmla="*/ 0 h 6039104"/>
              <a:gd name="connsiteX1" fmla="*/ 603504 w 4777232"/>
              <a:gd name="connsiteY1" fmla="*/ 475488 h 6039104"/>
              <a:gd name="connsiteX2" fmla="*/ 3578352 w 4777232"/>
              <a:gd name="connsiteY2" fmla="*/ 755904 h 6039104"/>
              <a:gd name="connsiteX3" fmla="*/ 347472 w 4777232"/>
              <a:gd name="connsiteY3" fmla="*/ 1121664 h 6039104"/>
              <a:gd name="connsiteX4" fmla="*/ 3566160 w 4777232"/>
              <a:gd name="connsiteY4" fmla="*/ 1487424 h 6039104"/>
              <a:gd name="connsiteX5" fmla="*/ 359664 w 4777232"/>
              <a:gd name="connsiteY5" fmla="*/ 1645920 h 6039104"/>
              <a:gd name="connsiteX6" fmla="*/ 3566160 w 4777232"/>
              <a:gd name="connsiteY6" fmla="*/ 2097024 h 6039104"/>
              <a:gd name="connsiteX7" fmla="*/ 164592 w 4777232"/>
              <a:gd name="connsiteY7" fmla="*/ 2133600 h 6039104"/>
              <a:gd name="connsiteX8" fmla="*/ 4553712 w 4777232"/>
              <a:gd name="connsiteY8" fmla="*/ 2657856 h 6039104"/>
              <a:gd name="connsiteX9" fmla="*/ 188976 w 4777232"/>
              <a:gd name="connsiteY9" fmla="*/ 2633472 h 6039104"/>
              <a:gd name="connsiteX10" fmla="*/ 4529328 w 4777232"/>
              <a:gd name="connsiteY10" fmla="*/ 3279648 h 6039104"/>
              <a:gd name="connsiteX11" fmla="*/ 176784 w 4777232"/>
              <a:gd name="connsiteY11" fmla="*/ 3182112 h 6039104"/>
              <a:gd name="connsiteX12" fmla="*/ 4504944 w 4777232"/>
              <a:gd name="connsiteY12" fmla="*/ 3889248 h 6039104"/>
              <a:gd name="connsiteX13" fmla="*/ 188976 w 4777232"/>
              <a:gd name="connsiteY13" fmla="*/ 3694176 h 6039104"/>
              <a:gd name="connsiteX14" fmla="*/ 4480560 w 4777232"/>
              <a:gd name="connsiteY14" fmla="*/ 4474464 h 6039104"/>
              <a:gd name="connsiteX15" fmla="*/ 188976 w 4777232"/>
              <a:gd name="connsiteY15" fmla="*/ 4181856 h 6039104"/>
              <a:gd name="connsiteX16" fmla="*/ 4468368 w 4777232"/>
              <a:gd name="connsiteY16" fmla="*/ 4998720 h 6039104"/>
              <a:gd name="connsiteX17" fmla="*/ 176784 w 4777232"/>
              <a:gd name="connsiteY17" fmla="*/ 4620768 h 6039104"/>
              <a:gd name="connsiteX18" fmla="*/ 4456176 w 4777232"/>
              <a:gd name="connsiteY18" fmla="*/ 5632704 h 6039104"/>
              <a:gd name="connsiteX19" fmla="*/ 2103120 w 4777232"/>
              <a:gd name="connsiteY19" fmla="*/ 5998464 h 6039104"/>
              <a:gd name="connsiteX20" fmla="*/ 2103120 w 4777232"/>
              <a:gd name="connsiteY20" fmla="*/ 5998464 h 6039104"/>
              <a:gd name="connsiteX21" fmla="*/ 2151888 w 4777232"/>
              <a:gd name="connsiteY21" fmla="*/ 6035040 h 6039104"/>
              <a:gd name="connsiteX22" fmla="*/ 2115312 w 4777232"/>
              <a:gd name="connsiteY22" fmla="*/ 6022848 h 603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77232" h="6039104">
                <a:moveTo>
                  <a:pt x="3127248" y="0"/>
                </a:moveTo>
                <a:cubicBezTo>
                  <a:pt x="1827784" y="174752"/>
                  <a:pt x="528320" y="349504"/>
                  <a:pt x="603504" y="475488"/>
                </a:cubicBezTo>
                <a:cubicBezTo>
                  <a:pt x="678688" y="601472"/>
                  <a:pt x="3621024" y="648208"/>
                  <a:pt x="3578352" y="755904"/>
                </a:cubicBezTo>
                <a:cubicBezTo>
                  <a:pt x="3535680" y="863600"/>
                  <a:pt x="349504" y="999744"/>
                  <a:pt x="347472" y="1121664"/>
                </a:cubicBezTo>
                <a:cubicBezTo>
                  <a:pt x="345440" y="1243584"/>
                  <a:pt x="3564128" y="1400048"/>
                  <a:pt x="3566160" y="1487424"/>
                </a:cubicBezTo>
                <a:cubicBezTo>
                  <a:pt x="3568192" y="1574800"/>
                  <a:pt x="359664" y="1544320"/>
                  <a:pt x="359664" y="1645920"/>
                </a:cubicBezTo>
                <a:cubicBezTo>
                  <a:pt x="359664" y="1747520"/>
                  <a:pt x="3598672" y="2015744"/>
                  <a:pt x="3566160" y="2097024"/>
                </a:cubicBezTo>
                <a:cubicBezTo>
                  <a:pt x="3533648" y="2178304"/>
                  <a:pt x="0" y="2040128"/>
                  <a:pt x="164592" y="2133600"/>
                </a:cubicBezTo>
                <a:cubicBezTo>
                  <a:pt x="329184" y="2227072"/>
                  <a:pt x="4549648" y="2574544"/>
                  <a:pt x="4553712" y="2657856"/>
                </a:cubicBezTo>
                <a:cubicBezTo>
                  <a:pt x="4557776" y="2741168"/>
                  <a:pt x="193040" y="2529840"/>
                  <a:pt x="188976" y="2633472"/>
                </a:cubicBezTo>
                <a:cubicBezTo>
                  <a:pt x="184912" y="2737104"/>
                  <a:pt x="4531360" y="3188208"/>
                  <a:pt x="4529328" y="3279648"/>
                </a:cubicBezTo>
                <a:cubicBezTo>
                  <a:pt x="4527296" y="3371088"/>
                  <a:pt x="180848" y="3080512"/>
                  <a:pt x="176784" y="3182112"/>
                </a:cubicBezTo>
                <a:cubicBezTo>
                  <a:pt x="172720" y="3283712"/>
                  <a:pt x="4502912" y="3803904"/>
                  <a:pt x="4504944" y="3889248"/>
                </a:cubicBezTo>
                <a:cubicBezTo>
                  <a:pt x="4506976" y="3974592"/>
                  <a:pt x="193040" y="3596640"/>
                  <a:pt x="188976" y="3694176"/>
                </a:cubicBezTo>
                <a:cubicBezTo>
                  <a:pt x="184912" y="3791712"/>
                  <a:pt x="4480560" y="4393184"/>
                  <a:pt x="4480560" y="4474464"/>
                </a:cubicBezTo>
                <a:cubicBezTo>
                  <a:pt x="4480560" y="4555744"/>
                  <a:pt x="191008" y="4094480"/>
                  <a:pt x="188976" y="4181856"/>
                </a:cubicBezTo>
                <a:cubicBezTo>
                  <a:pt x="186944" y="4269232"/>
                  <a:pt x="4470400" y="4925568"/>
                  <a:pt x="4468368" y="4998720"/>
                </a:cubicBezTo>
                <a:cubicBezTo>
                  <a:pt x="4466336" y="5071872"/>
                  <a:pt x="178816" y="4515104"/>
                  <a:pt x="176784" y="4620768"/>
                </a:cubicBezTo>
                <a:cubicBezTo>
                  <a:pt x="174752" y="4726432"/>
                  <a:pt x="4135120" y="5403088"/>
                  <a:pt x="4456176" y="5632704"/>
                </a:cubicBezTo>
                <a:cubicBezTo>
                  <a:pt x="4777232" y="5862320"/>
                  <a:pt x="2103120" y="5998464"/>
                  <a:pt x="2103120" y="5998464"/>
                </a:cubicBezTo>
                <a:lnTo>
                  <a:pt x="2103120" y="5998464"/>
                </a:lnTo>
                <a:cubicBezTo>
                  <a:pt x="2111248" y="6004560"/>
                  <a:pt x="2149856" y="6030976"/>
                  <a:pt x="2151888" y="6035040"/>
                </a:cubicBezTo>
                <a:cubicBezTo>
                  <a:pt x="2153920" y="6039104"/>
                  <a:pt x="2134616" y="6030976"/>
                  <a:pt x="2115312" y="602284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2251071" y="3463937"/>
            <a:ext cx="664371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20" y="142852"/>
            <a:ext cx="8858280" cy="1000148"/>
          </a:xfrm>
        </p:spPr>
        <p:txBody>
          <a:bodyPr>
            <a:normAutofit fontScale="90000"/>
          </a:bodyPr>
          <a:lstStyle/>
          <a:p>
            <a:r>
              <a:rPr lang="hr-HR" sz="4900" dirty="0" smtClean="0"/>
              <a:t>WOODEN SKYSCRAPER </a:t>
            </a:r>
            <a:r>
              <a:rPr lang="hr-HR" sz="2800" dirty="0" smtClean="0"/>
              <a:t>(cro. DRVENI NEBODER)</a:t>
            </a:r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0" y="1714488"/>
            <a:ext cx="1714480" cy="3929090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The building is valuable by the theory of architecture and the building typology. </a:t>
            </a:r>
          </a:p>
          <a:p>
            <a:r>
              <a:rPr lang="hr-HR" dirty="0" smtClean="0"/>
              <a:t>It is involved in the key buildings of croatian modern architecture.</a:t>
            </a:r>
          </a:p>
          <a:p>
            <a:endParaRPr lang="hr-HR" dirty="0"/>
          </a:p>
        </p:txBody>
      </p:sp>
      <p:pic>
        <p:nvPicPr>
          <p:cNvPr id="9" name="Content Placeholder 8" descr="519108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14480" y="1285861"/>
            <a:ext cx="7429520" cy="5572139"/>
          </a:xfr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400" dirty="0" smtClean="0"/>
              <a:t>Geometric fact</a:t>
            </a:r>
            <a:endParaRPr lang="hr-HR" sz="2400" dirty="0"/>
          </a:p>
        </p:txBody>
      </p:sp>
      <p:pic>
        <p:nvPicPr>
          <p:cNvPr id="10" name="Content Placeholder 9" descr="Drveni_neboder,_Marticeva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11" name="Content Placeholder 10" descr="033-ibler-drveni-neboder_nacrt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857620" y="4391023"/>
            <a:ext cx="5286380" cy="246697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5257800" y="2071678"/>
            <a:ext cx="3886200" cy="640080"/>
          </a:xfrm>
        </p:spPr>
        <p:txBody>
          <a:bodyPr>
            <a:normAutofit/>
          </a:bodyPr>
          <a:lstStyle/>
          <a:p>
            <a:r>
              <a:rPr lang="hr-HR" b="0" dirty="0" smtClean="0"/>
              <a:t>Shape follows cuboidic construction.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257800" y="3071810"/>
            <a:ext cx="3886200" cy="640080"/>
          </a:xfrm>
        </p:spPr>
        <p:txBody>
          <a:bodyPr>
            <a:normAutofit/>
          </a:bodyPr>
          <a:lstStyle/>
          <a:p>
            <a:r>
              <a:rPr lang="hr-HR" b="0" dirty="0" smtClean="0"/>
              <a:t>Perfect example of structuralism.</a:t>
            </a:r>
          </a:p>
          <a:p>
            <a:endParaRPr lang="hr-HR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-178603" y="3321843"/>
            <a:ext cx="6858000" cy="214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285720" y="-142900"/>
            <a:ext cx="2928958" cy="24288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-750115" y="3036107"/>
            <a:ext cx="1785950" cy="285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43240" y="0"/>
            <a:ext cx="1428760" cy="12858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H="1">
            <a:off x="3286116" y="2571744"/>
            <a:ext cx="3071834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5720" y="2285992"/>
            <a:ext cx="1428760" cy="71438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 flipV="1">
            <a:off x="1714480" y="1285860"/>
            <a:ext cx="2857520" cy="171451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250053" y="4893467"/>
            <a:ext cx="3857628" cy="7143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14876" y="4714884"/>
            <a:ext cx="3571900" cy="1785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  <p:bldP spid="8" grpId="0" build="p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OKTOGON</a:t>
            </a:r>
            <a:endParaRPr lang="hr-HR" dirty="0"/>
          </a:p>
        </p:txBody>
      </p:sp>
      <p:pic>
        <p:nvPicPr>
          <p:cNvPr id="8" name="Content Placeholder 7" descr="S45C-213022616300_00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631276" y="-581690"/>
            <a:ext cx="5512724" cy="7439690"/>
          </a:xfrm>
        </p:spPr>
      </p:pic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285720" y="2500306"/>
            <a:ext cx="2428892" cy="1500198"/>
          </a:xfrm>
        </p:spPr>
        <p:txBody>
          <a:bodyPr/>
          <a:lstStyle/>
          <a:p>
            <a:r>
              <a:rPr lang="hr-HR" dirty="0" smtClean="0"/>
              <a:t>It was built for the first croatian saving bank.</a:t>
            </a:r>
          </a:p>
          <a:p>
            <a:r>
              <a:rPr lang="hr-HR" dirty="0" smtClean="0"/>
              <a:t>Historicism.</a:t>
            </a:r>
          </a:p>
          <a:p>
            <a:endParaRPr lang="hr-HR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400" dirty="0" smtClean="0"/>
              <a:t>Geometric fact</a:t>
            </a:r>
            <a:endParaRPr lang="hr-HR" sz="2400" dirty="0"/>
          </a:p>
        </p:txBody>
      </p:sp>
      <p:pic>
        <p:nvPicPr>
          <p:cNvPr id="5" name="Content Placeholder 4" descr="croatia_zagreb_oktogo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86414" y="1071546"/>
            <a:ext cx="3357586" cy="5036379"/>
          </a:xfrm>
        </p:spPr>
      </p:pic>
      <p:sp>
        <p:nvSpPr>
          <p:cNvPr id="8" name="Text Placeholder 7"/>
          <p:cNvSpPr>
            <a:spLocks noGrp="1"/>
          </p:cNvSpPr>
          <p:nvPr>
            <p:ph sz="quarter" idx="2"/>
          </p:nvPr>
        </p:nvSpPr>
        <p:spPr>
          <a:xfrm>
            <a:off x="3929058" y="6143644"/>
            <a:ext cx="3801911" cy="1125053"/>
          </a:xfrm>
        </p:spPr>
        <p:txBody>
          <a:bodyPr>
            <a:normAutofit/>
          </a:bodyPr>
          <a:lstStyle/>
          <a:p>
            <a:r>
              <a:rPr lang="hr-HR" sz="1800" dirty="0" smtClean="0"/>
              <a:t>It is called after central part of interior passage </a:t>
            </a:r>
          </a:p>
          <a:p>
            <a:endParaRPr lang="hr-HR" dirty="0"/>
          </a:p>
        </p:txBody>
      </p:sp>
      <p:pic>
        <p:nvPicPr>
          <p:cNvPr id="18" name="Picture 17" descr="S45C-213022616300_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3177">
            <a:off x="-1567156" y="1217195"/>
            <a:ext cx="7180516" cy="4577645"/>
          </a:xfrm>
          <a:prstGeom prst="rect">
            <a:avLst/>
          </a:prstGeom>
        </p:spPr>
      </p:pic>
      <p:sp>
        <p:nvSpPr>
          <p:cNvPr id="19" name="Octagon 18"/>
          <p:cNvSpPr/>
          <p:nvPr/>
        </p:nvSpPr>
        <p:spPr>
          <a:xfrm rot="177384">
            <a:off x="881668" y="2813313"/>
            <a:ext cx="1082045" cy="975796"/>
          </a:xfrm>
          <a:prstGeom prst="octag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ctagon 19"/>
          <p:cNvSpPr/>
          <p:nvPr/>
        </p:nvSpPr>
        <p:spPr>
          <a:xfrm rot="21410518">
            <a:off x="5926107" y="2214910"/>
            <a:ext cx="3076762" cy="3003709"/>
          </a:xfrm>
          <a:prstGeom prst="octag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build="p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ktogon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408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4438509871_0af32c6224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864" y="1643050"/>
            <a:ext cx="4690136" cy="378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oktog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632432"/>
            <a:ext cx="4857784" cy="322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Content Placeholder 4" descr="S45C-213022616300_00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-1"/>
            <a:ext cx="8001024" cy="539489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14348" y="5572140"/>
            <a:ext cx="7529538" cy="1089493"/>
          </a:xfrm>
        </p:spPr>
        <p:txBody>
          <a:bodyPr>
            <a:normAutofit/>
          </a:bodyPr>
          <a:lstStyle/>
          <a:p>
            <a:r>
              <a:rPr lang="hr-HR" sz="2800" dirty="0" smtClean="0"/>
              <a:t>Hallway connects square Cvjetni trg and main street Ilica </a:t>
            </a:r>
          </a:p>
          <a:p>
            <a:endParaRPr lang="hr-HR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178959" y="4321975"/>
            <a:ext cx="357190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1670" y="370261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ILICA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0958" y="2071678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FFFF00"/>
                </a:solidFill>
              </a:rPr>
              <a:t>CVJETNI</a:t>
            </a:r>
            <a:r>
              <a:rPr lang="hr-HR" sz="2000" b="1" dirty="0" smtClean="0">
                <a:solidFill>
                  <a:srgbClr val="FF0000"/>
                </a:solidFill>
              </a:rPr>
              <a:t> </a:t>
            </a:r>
            <a:r>
              <a:rPr lang="hr-HR" sz="2000" b="1" dirty="0" smtClean="0">
                <a:solidFill>
                  <a:srgbClr val="FFFF00"/>
                </a:solidFill>
              </a:rPr>
              <a:t>TRG</a:t>
            </a:r>
            <a:endParaRPr lang="hr-HR" sz="2000" b="1" dirty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7072330" y="2214554"/>
            <a:ext cx="357190" cy="214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143372" y="2071678"/>
            <a:ext cx="1000132" cy="642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2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2844" y="201596"/>
            <a:ext cx="8077200" cy="86995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STOCK EXCHANGE BUILDING </a:t>
            </a:r>
            <a:br>
              <a:rPr lang="hr-HR" dirty="0" smtClean="0"/>
            </a:br>
            <a:r>
              <a:rPr lang="hr-HR" sz="2400" dirty="0" smtClean="0"/>
              <a:t>(CRO. ZGRADA BURZE)</a:t>
            </a:r>
            <a:endParaRPr lang="hr-HR" dirty="0"/>
          </a:p>
        </p:txBody>
      </p:sp>
      <p:pic>
        <p:nvPicPr>
          <p:cNvPr id="8" name="Content Placeholder 7" descr="S45C-213022616300_00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8562622" cy="5572140"/>
          </a:xfrm>
        </p:spPr>
      </p:pic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5572132" y="714356"/>
            <a:ext cx="3571900" cy="1357322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It has characteristics of both modern and classic architecture.</a:t>
            </a:r>
          </a:p>
          <a:p>
            <a:r>
              <a:rPr lang="hr-HR" dirty="0" smtClean="0"/>
              <a:t>Masterpiece of croatian architecture.</a:t>
            </a:r>
          </a:p>
          <a:p>
            <a:endParaRPr lang="hr-HR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1285860"/>
            <a:ext cx="7772400" cy="109062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z="2700" dirty="0" smtClean="0"/>
              <a:t>Geometric apstraction appears as the reaction on historical style in architecture of 19th century</a:t>
            </a:r>
            <a:endParaRPr lang="hr-HR" sz="270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sz="2400" dirty="0" smtClean="0"/>
              <a:t>Geometric fact</a:t>
            </a:r>
            <a:endParaRPr lang="hr-HR" sz="2400" dirty="0"/>
          </a:p>
        </p:txBody>
      </p:sp>
      <p:pic>
        <p:nvPicPr>
          <p:cNvPr id="5" name="Content Placeholder 4" descr="S45C-213022616300_000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71462"/>
            <a:ext cx="5119680" cy="6931325"/>
          </a:xfrm>
        </p:spPr>
      </p:pic>
      <p:sp>
        <p:nvSpPr>
          <p:cNvPr id="30" name="Text Placeholder 29"/>
          <p:cNvSpPr>
            <a:spLocks noGrp="1"/>
          </p:cNvSpPr>
          <p:nvPr>
            <p:ph type="body" sz="quarter" idx="1"/>
          </p:nvPr>
        </p:nvSpPr>
        <p:spPr>
          <a:xfrm>
            <a:off x="5500694" y="1428736"/>
            <a:ext cx="3028976" cy="1068708"/>
          </a:xfrm>
        </p:spPr>
        <p:txBody>
          <a:bodyPr>
            <a:normAutofit/>
          </a:bodyPr>
          <a:lstStyle/>
          <a:p>
            <a:r>
              <a:rPr lang="hr-HR" dirty="0" smtClean="0"/>
              <a:t>The main facade is on the cutted corner of two streets</a:t>
            </a:r>
          </a:p>
          <a:p>
            <a:endParaRPr lang="hr-HR" b="0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5500694" y="2928934"/>
            <a:ext cx="2286016" cy="1143008"/>
          </a:xfrm>
        </p:spPr>
        <p:txBody>
          <a:bodyPr/>
          <a:lstStyle/>
          <a:p>
            <a:r>
              <a:rPr lang="hr-HR" dirty="0" smtClean="0"/>
              <a:t>Streets make acute angle of 45˚  </a:t>
            </a:r>
          </a:p>
          <a:p>
            <a:endParaRPr lang="hr-HR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3857628"/>
            <a:ext cx="5072066" cy="1785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-785834" y="2071694"/>
            <a:ext cx="4357718" cy="2786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926592" y="4240784"/>
            <a:ext cx="914400" cy="745744"/>
          </a:xfrm>
          <a:custGeom>
            <a:avLst/>
            <a:gdLst>
              <a:gd name="connsiteX0" fmla="*/ 0 w 914400"/>
              <a:gd name="connsiteY0" fmla="*/ 2032 h 745744"/>
              <a:gd name="connsiteX1" fmla="*/ 646176 w 914400"/>
              <a:gd name="connsiteY1" fmla="*/ 123952 h 745744"/>
              <a:gd name="connsiteX2" fmla="*/ 914400 w 914400"/>
              <a:gd name="connsiteY2" fmla="*/ 745744 h 7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745744">
                <a:moveTo>
                  <a:pt x="0" y="2032"/>
                </a:moveTo>
                <a:cubicBezTo>
                  <a:pt x="246888" y="1016"/>
                  <a:pt x="493776" y="0"/>
                  <a:pt x="646176" y="123952"/>
                </a:cubicBezTo>
                <a:cubicBezTo>
                  <a:pt x="798576" y="247904"/>
                  <a:pt x="856488" y="496824"/>
                  <a:pt x="914400" y="74574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928662" y="4429132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45˚</a:t>
            </a:r>
            <a:endParaRPr lang="hr-HR" sz="2400" b="1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0" grpId="0" build="p" animBg="1"/>
      <p:bldP spid="31" grpId="0" build="p" animBg="1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45C-213022616300_0002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 rot="10800000">
            <a:off x="1514475" y="428604"/>
            <a:ext cx="7629525" cy="5772150"/>
          </a:xfrm>
        </p:spPr>
      </p:pic>
      <p:cxnSp>
        <p:nvCxnSpPr>
          <p:cNvPr id="6" name="Straight Connector 5"/>
          <p:cNvCxnSpPr/>
          <p:nvPr/>
        </p:nvCxnSpPr>
        <p:spPr>
          <a:xfrm rot="10800000">
            <a:off x="0" y="6000768"/>
            <a:ext cx="9144000" cy="71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6215074" cy="60007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2643182"/>
            <a:ext cx="8501090" cy="335758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2393141" y="3750471"/>
            <a:ext cx="3214710" cy="12858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3929058" y="2285992"/>
            <a:ext cx="5214974" cy="23574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928794" y="5214950"/>
            <a:ext cx="7215206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857356" y="1142984"/>
            <a:ext cx="4357718" cy="414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928794" y="1357298"/>
            <a:ext cx="1785950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543800" cy="1157310"/>
          </a:xfrm>
        </p:spPr>
        <p:txBody>
          <a:bodyPr>
            <a:normAutofit lnSpcReduction="10000"/>
          </a:bodyPr>
          <a:lstStyle/>
          <a:p>
            <a:r>
              <a:rPr lang="hr-HR" sz="2200" dirty="0" smtClean="0"/>
              <a:t>Burza tooks important position and it is significant in urban planning of the city.</a:t>
            </a:r>
          </a:p>
          <a:p>
            <a:r>
              <a:rPr lang="hr-HR" sz="2200" dirty="0" smtClean="0"/>
              <a:t>It opened first diagonal to east-sotuh part of the city.</a:t>
            </a:r>
            <a:endParaRPr lang="hr-HR" sz="22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55" b="2055"/>
          <a:stretch>
            <a:fillRect/>
          </a:stretch>
        </p:blipFill>
        <p:spPr/>
      </p:pic>
      <p:sp>
        <p:nvSpPr>
          <p:cNvPr id="15" name="Oval 14"/>
          <p:cNvSpPr/>
          <p:nvPr/>
        </p:nvSpPr>
        <p:spPr>
          <a:xfrm>
            <a:off x="6643702" y="857232"/>
            <a:ext cx="785818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500826" y="1071546"/>
            <a:ext cx="785818" cy="71438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89567"/>
            <a:ext cx="2214546" cy="3339631"/>
          </a:xfrm>
        </p:spPr>
        <p:txBody>
          <a:bodyPr>
            <a:normAutofit/>
          </a:bodyPr>
          <a:lstStyle/>
          <a:p>
            <a:r>
              <a:rPr lang="hr-HR" sz="2400" dirty="0" smtClean="0"/>
              <a:t>Line dragged from building’s border is tangent line on Meštrović’s Pavillon </a:t>
            </a:r>
            <a:endParaRPr lang="hr-HR" sz="2400" dirty="0"/>
          </a:p>
        </p:txBody>
      </p:sp>
      <p:pic>
        <p:nvPicPr>
          <p:cNvPr id="5" name="Content Placeholder 4" descr="sdfhb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357422" y="-24"/>
            <a:ext cx="6786577" cy="6423747"/>
          </a:xfrm>
        </p:spPr>
      </p:pic>
      <p:cxnSp>
        <p:nvCxnSpPr>
          <p:cNvPr id="7" name="Straight Connector 6"/>
          <p:cNvCxnSpPr/>
          <p:nvPr/>
        </p:nvCxnSpPr>
        <p:spPr>
          <a:xfrm>
            <a:off x="3143240" y="1000108"/>
            <a:ext cx="5072098" cy="43577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hr-HR" sz="3600" dirty="0" smtClean="0"/>
              <a:t>THANK YOU FOR YOUR ATTENTION !</a:t>
            </a:r>
            <a:endParaRPr lang="hr-HR" sz="3600" dirty="0"/>
          </a:p>
        </p:txBody>
      </p:sp>
      <p:pic>
        <p:nvPicPr>
          <p:cNvPr id="4" name="Picture 3" descr="geometrijski_likovi_tab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5632"/>
            <a:ext cx="2285984" cy="15223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501090" y="5786454"/>
            <a:ext cx="338110" cy="8094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9" name="Picture 8" descr="Grad_i_razlika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3429000"/>
            <a:ext cx="3652518" cy="2435012"/>
          </a:xfrm>
          <a:prstGeom prst="rect">
            <a:avLst/>
          </a:prstGeom>
        </p:spPr>
      </p:pic>
      <p:pic>
        <p:nvPicPr>
          <p:cNvPr id="10" name="Picture 9" descr="8357550d9c558ed88d2f27375ef5a22b_700x5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678" y="714356"/>
            <a:ext cx="5802322" cy="2901161"/>
          </a:xfrm>
          <a:prstGeom prst="rect">
            <a:avLst/>
          </a:prstGeom>
        </p:spPr>
      </p:pic>
      <p:pic>
        <p:nvPicPr>
          <p:cNvPr id="11" name="Picture 10" descr="222228036_bcd633a5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0"/>
            <a:ext cx="2786082" cy="2786082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71472" y="1571612"/>
            <a:ext cx="8186766" cy="1866105"/>
          </a:xfrm>
        </p:spPr>
        <p:txBody>
          <a:bodyPr>
            <a:normAutofit/>
          </a:bodyPr>
          <a:lstStyle/>
          <a:p>
            <a:r>
              <a:rPr lang="hr-HR" sz="2400" dirty="0" smtClean="0"/>
              <a:t>Time between World War One and World War Two is marked as the beginning of modern arhitecture in Zagreb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8" name="Content Placeholder 7" descr="krovovi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-32536" y="2928934"/>
            <a:ext cx="9176536" cy="3214710"/>
          </a:xfr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hr-HR" sz="4900" dirty="0" smtClean="0"/>
              <a:t>FOUNDATION BLOCK </a:t>
            </a:r>
            <a:r>
              <a:rPr lang="hr-HR" sz="2800" dirty="0" smtClean="0"/>
              <a:t>(cro. ZAKLADNI BLOK)</a:t>
            </a:r>
            <a:endParaRPr lang="hr-H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2"/>
          </p:nvPr>
        </p:nvSpPr>
        <p:spPr>
          <a:xfrm>
            <a:off x="214282" y="4572008"/>
            <a:ext cx="1743076" cy="1928826"/>
          </a:xfrm>
        </p:spPr>
        <p:txBody>
          <a:bodyPr>
            <a:noAutofit/>
          </a:bodyPr>
          <a:lstStyle/>
          <a:p>
            <a:r>
              <a:rPr lang="hr-HR" sz="2400" dirty="0" smtClean="0"/>
              <a:t>Well known facade at the main square.</a:t>
            </a:r>
            <a:endParaRPr lang="hr-HR" sz="2400" dirty="0"/>
          </a:p>
        </p:txBody>
      </p:sp>
      <p:pic>
        <p:nvPicPr>
          <p:cNvPr id="8" name="Content Placeholder 7" descr="S45C-213022616300_0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000108"/>
            <a:ext cx="6643733" cy="5873223"/>
          </a:xfr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>
            <a:normAutofit lnSpcReduction="10000"/>
          </a:bodyPr>
          <a:lstStyle/>
          <a:p>
            <a:pPr lvl="0"/>
            <a:r>
              <a:rPr lang="hr-HR" sz="2000" dirty="0" smtClean="0"/>
              <a:t>The old hospital called 'Zakladna bolnica' instead of which ‘Zakladni blok’ was built.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Foundation hospital (cro. Zakladna bolnica)</a:t>
            </a:r>
            <a:endParaRPr lang="hr-HR" dirty="0"/>
          </a:p>
        </p:txBody>
      </p:sp>
      <p:pic>
        <p:nvPicPr>
          <p:cNvPr id="5" name="Picture Placeholder 4" descr="Ilica-Zakladna-bolnica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988" b="3988"/>
          <a:stretch>
            <a:fillRect/>
          </a:stretch>
        </p:blipFill>
        <p:spPr/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4643446"/>
            <a:ext cx="8858280" cy="1357322"/>
          </a:xfrm>
        </p:spPr>
        <p:txBody>
          <a:bodyPr>
            <a:normAutofit/>
          </a:bodyPr>
          <a:lstStyle/>
          <a:p>
            <a:pPr lvl="0"/>
            <a:r>
              <a:rPr lang="hr-HR" dirty="0" smtClean="0"/>
              <a:t>The first example of functionalistic modern architecture interpolated in matrix of the city</a:t>
            </a:r>
          </a:p>
          <a:p>
            <a:pPr lvl="0">
              <a:buNone/>
            </a:pPr>
            <a:endParaRPr lang="hr-HR" dirty="0" smtClean="0"/>
          </a:p>
        </p:txBody>
      </p:sp>
      <p:pic>
        <p:nvPicPr>
          <p:cNvPr id="7" name="Content Placeholder 6" descr="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-32" y="571480"/>
            <a:ext cx="9219059" cy="3286148"/>
          </a:xfr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153400" cy="86995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Geometric fact</a:t>
            </a:r>
            <a:endParaRPr lang="hr-HR" sz="2400" dirty="0"/>
          </a:p>
        </p:txBody>
      </p:sp>
      <p:pic>
        <p:nvPicPr>
          <p:cNvPr id="7" name="Content Placeholder 6" descr="zakladni blok - simetrala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08329" y="2500306"/>
            <a:ext cx="4635671" cy="4357694"/>
          </a:xfrm>
        </p:spPr>
      </p:pic>
      <p:pic>
        <p:nvPicPr>
          <p:cNvPr id="8" name="Content Placeholder 7" descr="S45C-213022616300_00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38891">
            <a:off x="126491" y="2266457"/>
            <a:ext cx="3776749" cy="466308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0" y="1071546"/>
            <a:ext cx="4857752" cy="1143008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The skyscraper, which was built 20 yeras later at  the north side, is determined by the only verticale of balconies on the facade of the south side .  </a:t>
            </a:r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257800" y="1071546"/>
            <a:ext cx="3886200" cy="640080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We can draw axis that connects them.</a:t>
            </a:r>
            <a:endParaRPr lang="hr-HR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 build="p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643042" y="6072206"/>
            <a:ext cx="7500958" cy="614362"/>
          </a:xfrm>
        </p:spPr>
        <p:txBody>
          <a:bodyPr>
            <a:normAutofit/>
          </a:bodyPr>
          <a:lstStyle/>
          <a:p>
            <a:pPr lvl="0"/>
            <a:r>
              <a:rPr lang="hr-HR" sz="2000" dirty="0" smtClean="0"/>
              <a:t>In the centre of the city. It is composed of a few buildings.</a:t>
            </a:r>
          </a:p>
          <a:p>
            <a:endParaRPr lang="hr-HR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Placeholder 4" descr="S45C-213022616300_000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111" b="6111"/>
          <a:stretch>
            <a:fillRect/>
          </a:stretch>
        </p:blipFill>
        <p:spPr>
          <a:xfrm>
            <a:off x="-285784" y="-24"/>
            <a:ext cx="9722813" cy="5857916"/>
          </a:xfrm>
          <a:ln>
            <a:solidFill>
              <a:srgbClr val="FF0000"/>
            </a:solidFill>
          </a:ln>
        </p:spPr>
      </p:pic>
      <p:sp>
        <p:nvSpPr>
          <p:cNvPr id="9" name="Oval 8"/>
          <p:cNvSpPr/>
          <p:nvPr/>
        </p:nvSpPr>
        <p:spPr>
          <a:xfrm>
            <a:off x="4857752" y="4214818"/>
            <a:ext cx="428628" cy="107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2000232" y="1928802"/>
            <a:ext cx="328614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571536" y="357187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536149" y="2678901"/>
            <a:ext cx="1643074" cy="14287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NAPRETKOVA ZADRUGA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85720" y="2143116"/>
            <a:ext cx="2928958" cy="3000396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 smtClean="0"/>
              <a:t>Interesting building which is changed by shape upon 4th floor from the west direction and upon 5th floor from the south direction into shape of squeezed cylinder.</a:t>
            </a:r>
          </a:p>
          <a:p>
            <a:endParaRPr lang="hr-HR" sz="2400" dirty="0"/>
          </a:p>
        </p:txBody>
      </p:sp>
      <p:pic>
        <p:nvPicPr>
          <p:cNvPr id="5" name="Content Placeholder 4" descr="710Bogoviceva_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00430" y="1071546"/>
            <a:ext cx="4343181" cy="5786454"/>
          </a:xfr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2320</TotalTime>
  <Words>369</Words>
  <Application>Microsoft Office PowerPoint</Application>
  <PresentationFormat>On-screen Show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Median</vt:lpstr>
      <vt:lpstr>MODERN ARCHITECTURE in ZAGREB</vt:lpstr>
      <vt:lpstr> Geometric apstraction appears as the reaction on historical style in architecture of 19th century</vt:lpstr>
      <vt:lpstr>Slide 3</vt:lpstr>
      <vt:lpstr>FOUNDATION BLOCK (cro. ZAKLADNI BLOK)</vt:lpstr>
      <vt:lpstr>Foundation hospital (cro. Zakladna bolnica)</vt:lpstr>
      <vt:lpstr>Slide 6</vt:lpstr>
      <vt:lpstr>Geometric fact</vt:lpstr>
      <vt:lpstr>Slide 8</vt:lpstr>
      <vt:lpstr>NAPRETKOVA ZADRUGA</vt:lpstr>
      <vt:lpstr>Slide 10</vt:lpstr>
      <vt:lpstr>Slide 11</vt:lpstr>
      <vt:lpstr>Geometric fact</vt:lpstr>
      <vt:lpstr>WOODEN SKYSCRAPER (cro. DRVENI NEBODER)</vt:lpstr>
      <vt:lpstr>Geometric fact</vt:lpstr>
      <vt:lpstr>OKTOGON</vt:lpstr>
      <vt:lpstr>Geometric fact</vt:lpstr>
      <vt:lpstr>Slide 17</vt:lpstr>
      <vt:lpstr>Slide 18</vt:lpstr>
      <vt:lpstr>STOCK EXCHANGE BUILDING  (CRO. ZGRADA BURZE)</vt:lpstr>
      <vt:lpstr>Geometric fact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ARCHITECTURE OF ZAGREB</dc:title>
  <dc:creator>Računalo</dc:creator>
  <cp:lastModifiedBy>Računalo</cp:lastModifiedBy>
  <cp:revision>132</cp:revision>
  <dcterms:created xsi:type="dcterms:W3CDTF">2013-02-24T20:30:25Z</dcterms:created>
  <dcterms:modified xsi:type="dcterms:W3CDTF">2013-03-14T22:34:42Z</dcterms:modified>
</cp:coreProperties>
</file>