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E25A5A-14CA-4377-A61C-DDEB2D0D8CF3}" type="datetimeFigureOut">
              <a:rPr lang="hr-HR" smtClean="0"/>
              <a:pPr/>
              <a:t>19.6.2014.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A5FF1-413C-4C3B-BE28-6ACBC8EFD12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The golden ratio in architecture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hr-HR" dirty="0" smtClean="0"/>
              <a:t>Kristijan Štefanec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golden ratio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Also called</a:t>
            </a:r>
            <a:r>
              <a:rPr lang="el-GR" dirty="0" smtClean="0"/>
              <a:t> φ</a:t>
            </a:r>
            <a:endParaRPr lang="hr-HR" dirty="0" smtClean="0"/>
          </a:p>
          <a:p>
            <a:r>
              <a:rPr lang="hr-HR" dirty="0" smtClean="0"/>
              <a:t>Two quantities a and b are said to be in golden ratio if           =    =</a:t>
            </a:r>
            <a:r>
              <a:rPr lang="el-GR" dirty="0" smtClean="0"/>
              <a:t>φ</a:t>
            </a:r>
            <a:endParaRPr lang="hr-HR" dirty="0" smtClean="0"/>
          </a:p>
          <a:p>
            <a:r>
              <a:rPr lang="hr-HR" dirty="0" smtClean="0"/>
              <a:t>The second definition of </a:t>
            </a:r>
            <a:r>
              <a:rPr lang="el-GR" dirty="0" smtClean="0"/>
              <a:t>φ</a:t>
            </a:r>
            <a:r>
              <a:rPr lang="hr-HR" dirty="0" smtClean="0"/>
              <a:t> is: </a:t>
            </a:r>
            <a:r>
              <a:rPr lang="el-GR" dirty="0" smtClean="0"/>
              <a:t>φ</a:t>
            </a:r>
            <a:r>
              <a:rPr lang="hr-HR" dirty="0" smtClean="0"/>
              <a:t>-1=</a:t>
            </a:r>
          </a:p>
          <a:p>
            <a:r>
              <a:rPr lang="hr-HR" dirty="0" smtClean="0"/>
              <a:t>From this one, we can easily calculate </a:t>
            </a:r>
            <a:r>
              <a:rPr lang="el-GR" dirty="0" smtClean="0"/>
              <a:t>φ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	    -</a:t>
            </a:r>
            <a:r>
              <a:rPr lang="el-GR" dirty="0" smtClean="0"/>
              <a:t> φ</a:t>
            </a:r>
            <a:r>
              <a:rPr lang="hr-HR" dirty="0" smtClean="0"/>
              <a:t>-1=0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el-GR" dirty="0" smtClean="0"/>
              <a:t> φ</a:t>
            </a:r>
            <a:r>
              <a:rPr lang="hr-HR" dirty="0" smtClean="0"/>
              <a:t>=             ≈1.618</a:t>
            </a:r>
          </a:p>
          <a:p>
            <a:r>
              <a:rPr lang="hr-HR" dirty="0" smtClean="0"/>
              <a:t>Dymenzions of the Great Pyramid of Giza can be easily expressed by </a:t>
            </a:r>
            <a:r>
              <a:rPr lang="el-GR" dirty="0" smtClean="0"/>
              <a:t>φ</a:t>
            </a: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278"/>
            <a:ext cx="8460433" cy="680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268760"/>
            <a:ext cx="1660419" cy="115212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8640"/>
            <a:ext cx="2335907" cy="1108198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492896"/>
            <a:ext cx="828675" cy="647861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92896"/>
            <a:ext cx="216024" cy="574552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924944"/>
            <a:ext cx="209442" cy="789434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971600" y="4077072"/>
            <a:ext cx="755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r>
              <a:rPr kumimoji="0" lang="hr-HR" sz="2800" b="0" i="0" u="none" strike="noStrike" cap="none" normalizeH="0" baseline="30000" dirty="0" smtClean="0">
                <a:ln>
                  <a:noFill/>
                </a:ln>
                <a:solidFill>
                  <a:srgbClr val="F2F2F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437112"/>
            <a:ext cx="890900" cy="818009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1419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Fibonacci series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/>
          <a:lstStyle/>
          <a:p>
            <a:r>
              <a:rPr lang="hr-HR" dirty="0" smtClean="0"/>
              <a:t>Fibonacci was Italian mathematican </a:t>
            </a:r>
          </a:p>
          <a:p>
            <a:pPr>
              <a:buNone/>
            </a:pPr>
            <a:r>
              <a:rPr lang="hr-HR" dirty="0" smtClean="0"/>
              <a:t>	from 13th century.</a:t>
            </a:r>
          </a:p>
          <a:p>
            <a:r>
              <a:rPr lang="hr-HR" dirty="0" smtClean="0"/>
              <a:t>Numbers in Fibonacci series must satisfy this conditions:F</a:t>
            </a:r>
            <a:r>
              <a:rPr lang="hr-HR" sz="2000" dirty="0" smtClean="0"/>
              <a:t>0=0,</a:t>
            </a:r>
            <a:r>
              <a:rPr lang="hr-HR" dirty="0" smtClean="0"/>
              <a:t> F</a:t>
            </a:r>
            <a:r>
              <a:rPr lang="hr-HR" sz="2000" dirty="0" smtClean="0"/>
              <a:t>1</a:t>
            </a:r>
            <a:r>
              <a:rPr lang="hr-HR" dirty="0" smtClean="0"/>
              <a:t>=1 and: F</a:t>
            </a:r>
            <a:r>
              <a:rPr lang="hr-HR" sz="2400" dirty="0" smtClean="0"/>
              <a:t>n</a:t>
            </a:r>
            <a:r>
              <a:rPr lang="hr-HR" dirty="0" smtClean="0"/>
              <a:t>=F</a:t>
            </a:r>
            <a:r>
              <a:rPr lang="hr-HR" sz="2400" dirty="0" smtClean="0"/>
              <a:t>n-</a:t>
            </a:r>
            <a:r>
              <a:rPr lang="hr-HR" sz="2000" dirty="0" smtClean="0"/>
              <a:t>1</a:t>
            </a:r>
            <a:r>
              <a:rPr lang="hr-HR" dirty="0" smtClean="0"/>
              <a:t>+F</a:t>
            </a:r>
            <a:r>
              <a:rPr lang="hr-HR" sz="2400" dirty="0" smtClean="0"/>
              <a:t>n-</a:t>
            </a:r>
            <a:r>
              <a:rPr lang="hr-HR" sz="2000" dirty="0" smtClean="0"/>
              <a:t>2</a:t>
            </a:r>
            <a:r>
              <a:rPr lang="hr-HR" sz="2400" dirty="0" smtClean="0"/>
              <a:t> </a:t>
            </a:r>
          </a:p>
          <a:p>
            <a:r>
              <a:rPr lang="hr-HR" dirty="0" smtClean="0"/>
              <a:t>The first few of them are: 0,1,1,2,3,5,8,13,21,34,55,89...</a:t>
            </a:r>
          </a:p>
          <a:p>
            <a:r>
              <a:rPr lang="hr-HR" sz="3200" dirty="0" smtClean="0"/>
              <a:t>F</a:t>
            </a:r>
            <a:r>
              <a:rPr lang="hr-HR" dirty="0" smtClean="0"/>
              <a:t>i</a:t>
            </a:r>
            <a:r>
              <a:rPr lang="hr-HR" sz="3200" dirty="0" smtClean="0"/>
              <a:t>/F</a:t>
            </a:r>
            <a:r>
              <a:rPr lang="hr-HR" dirty="0" smtClean="0"/>
              <a:t>i-</a:t>
            </a:r>
            <a:r>
              <a:rPr lang="hr-HR" sz="2400" dirty="0" smtClean="0"/>
              <a:t>1</a:t>
            </a:r>
            <a:r>
              <a:rPr lang="hr-HR" sz="3200" dirty="0" smtClean="0"/>
              <a:t>≈</a:t>
            </a:r>
            <a:r>
              <a:rPr lang="el-GR" sz="3200" dirty="0" smtClean="0"/>
              <a:t>φ</a:t>
            </a:r>
            <a:r>
              <a:rPr lang="hr-HR" sz="3200" dirty="0" smtClean="0"/>
              <a:t> and that </a:t>
            </a:r>
          </a:p>
          <a:p>
            <a:pPr>
              <a:buNone/>
            </a:pPr>
            <a:r>
              <a:rPr lang="hr-HR" sz="3200" dirty="0" smtClean="0"/>
              <a:t>	ratio is more and more</a:t>
            </a:r>
          </a:p>
          <a:p>
            <a:pPr>
              <a:buNone/>
            </a:pPr>
            <a:r>
              <a:rPr lang="hr-HR" sz="3200" dirty="0" smtClean="0"/>
              <a:t>	closer to </a:t>
            </a:r>
            <a:r>
              <a:rPr lang="el-GR" sz="3200" dirty="0" smtClean="0"/>
              <a:t>φ</a:t>
            </a:r>
            <a:r>
              <a:rPr lang="hr-HR" sz="3200" dirty="0" smtClean="0"/>
              <a:t> as i rises.</a:t>
            </a:r>
            <a:endParaRPr lang="hr-H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733256"/>
            <a:ext cx="4032448" cy="15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9_fibonaccijev_niz_i_zlatni_rez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5945" y="3789040"/>
            <a:ext cx="3698055" cy="306896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045">
            <a:off x="7359294" y="117777"/>
            <a:ext cx="1621943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φ</a:t>
            </a:r>
            <a:r>
              <a:rPr lang="hr-HR" sz="4400" dirty="0" smtClean="0"/>
              <a:t> in art and architecture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Very important ratio in all arts and architecture</a:t>
            </a:r>
          </a:p>
          <a:p>
            <a:r>
              <a:rPr lang="hr-HR" dirty="0" smtClean="0"/>
              <a:t>golden ratio was known even in ancient greece</a:t>
            </a:r>
          </a:p>
          <a:p>
            <a:r>
              <a:rPr lang="hr-HR" dirty="0" smtClean="0"/>
              <a:t>for exemple here on </a:t>
            </a:r>
          </a:p>
          <a:p>
            <a:pPr>
              <a:buNone/>
            </a:pPr>
            <a:r>
              <a:rPr lang="hr-HR" dirty="0" smtClean="0"/>
              <a:t>	parthenon we have many</a:t>
            </a:r>
          </a:p>
          <a:p>
            <a:pPr>
              <a:buNone/>
            </a:pPr>
            <a:r>
              <a:rPr lang="hr-HR" dirty="0" smtClean="0"/>
              <a:t>	golden ratios</a:t>
            </a:r>
          </a:p>
          <a:p>
            <a:r>
              <a:rPr lang="hr-HR" dirty="0" smtClean="0"/>
              <a:t>Even Mona Lisa has golden</a:t>
            </a:r>
          </a:p>
          <a:p>
            <a:pPr>
              <a:buNone/>
            </a:pPr>
            <a:r>
              <a:rPr lang="hr-HR" dirty="0" smtClean="0"/>
              <a:t>	ratio:</a:t>
            </a:r>
          </a:p>
          <a:p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933" y="2708920"/>
            <a:ext cx="3139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167084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364088" y="5373216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6256" y="2564904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64088" y="3212976"/>
            <a:ext cx="3779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64088" y="3645024"/>
            <a:ext cx="66247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6916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φ</a:t>
            </a:r>
            <a:r>
              <a:rPr lang="hr-HR" sz="4000" dirty="0" smtClean="0"/>
              <a:t> in architecture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In 15th century, first time called “God’s ratio”</a:t>
            </a:r>
          </a:p>
          <a:p>
            <a:r>
              <a:rPr lang="hr-HR" sz="2400" dirty="0" smtClean="0"/>
              <a:t>Excelent examples for it are CN tower</a:t>
            </a:r>
          </a:p>
          <a:p>
            <a:pPr>
              <a:buNone/>
            </a:pPr>
            <a:r>
              <a:rPr lang="hr-HR" sz="2400" dirty="0" smtClean="0"/>
              <a:t>	in Toronto and church Notre Damme</a:t>
            </a:r>
          </a:p>
          <a:p>
            <a:r>
              <a:rPr lang="hr-HR" sz="2400" dirty="0" smtClean="0"/>
              <a:t>The height of the first level is 342 meters and</a:t>
            </a:r>
          </a:p>
          <a:p>
            <a:pPr>
              <a:buNone/>
            </a:pPr>
            <a:r>
              <a:rPr lang="hr-HR" sz="2400" dirty="0" smtClean="0"/>
              <a:t>	the top is at  553.3 m so </a:t>
            </a:r>
          </a:p>
          <a:p>
            <a:pPr>
              <a:buNone/>
            </a:pPr>
            <a:r>
              <a:rPr lang="hr-HR" sz="2400" dirty="0" smtClean="0"/>
              <a:t>	the ratio is:</a:t>
            </a:r>
          </a:p>
          <a:p>
            <a:pPr>
              <a:buNone/>
            </a:pPr>
            <a:r>
              <a:rPr lang="hr-HR" sz="2400" dirty="0" smtClean="0"/>
              <a:t>	 553.3/342=1.618</a:t>
            </a:r>
          </a:p>
          <a:p>
            <a:r>
              <a:rPr lang="hr-HR" sz="2400" dirty="0" smtClean="0"/>
              <a:t>As we can see on picture,</a:t>
            </a:r>
          </a:p>
          <a:p>
            <a:pPr lvl="1">
              <a:buNone/>
            </a:pPr>
            <a:r>
              <a:rPr lang="hr-HR" dirty="0" smtClean="0"/>
              <a:t>Notre Damme has many </a:t>
            </a:r>
          </a:p>
          <a:p>
            <a:pPr lvl="1">
              <a:buNone/>
            </a:pPr>
            <a:r>
              <a:rPr lang="hr-HR" dirty="0" smtClean="0"/>
              <a:t>distances that are in </a:t>
            </a:r>
          </a:p>
          <a:p>
            <a:pPr lvl="1">
              <a:buNone/>
            </a:pPr>
            <a:r>
              <a:rPr lang="hr-HR" dirty="0" smtClean="0"/>
              <a:t>golden ratio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9504">
            <a:off x="7283671" y="813453"/>
            <a:ext cx="1691680" cy="531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9420">
            <a:off x="4728493" y="3612308"/>
            <a:ext cx="2489134" cy="339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φ </a:t>
            </a:r>
            <a:r>
              <a:rPr lang="hr-HR" sz="4400" dirty="0" smtClean="0"/>
              <a:t>in </a:t>
            </a:r>
            <a:r>
              <a:rPr lang="hr-HR" dirty="0" smtClean="0"/>
              <a:t>Croatian architecture and Zagreb cathedral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There are plenty of buildings in Croatia with some dimensions in golden ratio</a:t>
            </a:r>
          </a:p>
          <a:p>
            <a:r>
              <a:rPr lang="hr-HR" dirty="0" smtClean="0"/>
              <a:t>Probably the most important is chatedral in Zagreb</a:t>
            </a:r>
          </a:p>
          <a:p>
            <a:r>
              <a:rPr lang="hr-HR" dirty="0" smtClean="0"/>
              <a:t>here are some of the golden ratios:</a:t>
            </a:r>
          </a:p>
          <a:p>
            <a:r>
              <a:rPr lang="hr-HR" dirty="0" smtClean="0"/>
              <a:t>Also, the height of the towers</a:t>
            </a:r>
          </a:p>
          <a:p>
            <a:pPr>
              <a:buNone/>
            </a:pPr>
            <a:r>
              <a:rPr lang="hr-HR" dirty="0" smtClean="0"/>
              <a:t>	and height of the main building</a:t>
            </a:r>
          </a:p>
          <a:p>
            <a:pPr>
              <a:buNone/>
            </a:pPr>
            <a:r>
              <a:rPr lang="hr-HR" dirty="0" smtClean="0"/>
              <a:t>	are in gold ratio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12976"/>
            <a:ext cx="208823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7380312" y="2996952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668344" y="3068960"/>
            <a:ext cx="0" cy="378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4168" y="450912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0152" y="530120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Cathedral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Zagreb Cathedral</a:t>
            </a:r>
            <a:r>
              <a:rPr lang="en-US" sz="2400" dirty="0" smtClean="0"/>
              <a:t> on Kaptol is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a Roman Catholic institution and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	one of t</a:t>
            </a:r>
            <a:r>
              <a:rPr lang="en-US" sz="2400" dirty="0" smtClean="0"/>
              <a:t>he tallest building</a:t>
            </a:r>
            <a:r>
              <a:rPr lang="hr-HR" sz="2400" dirty="0" smtClean="0"/>
              <a:t>s</a:t>
            </a:r>
            <a:r>
              <a:rPr lang="en-US" sz="2400" dirty="0" smtClean="0"/>
              <a:t> in Croatia.</a:t>
            </a:r>
            <a:endParaRPr lang="hr-HR" sz="2400" dirty="0" smtClean="0"/>
          </a:p>
          <a:p>
            <a:r>
              <a:rPr lang="en-US" sz="2400" dirty="0" smtClean="0"/>
              <a:t>Dedicated to the Assumption of Mary</a:t>
            </a:r>
            <a:endParaRPr lang="hr-HR" sz="2400" dirty="0" smtClean="0"/>
          </a:p>
          <a:p>
            <a:r>
              <a:rPr lang="en-US" sz="2400" dirty="0" smtClean="0"/>
              <a:t>Construction started in 109</a:t>
            </a:r>
            <a:r>
              <a:rPr lang="hr-HR" sz="2400" dirty="0" smtClean="0"/>
              <a:t>4</a:t>
            </a:r>
          </a:p>
          <a:p>
            <a:r>
              <a:rPr lang="hr-HR" sz="2400" dirty="0" smtClean="0"/>
              <a:t>Destroyed in 1242 by the Tatars</a:t>
            </a:r>
          </a:p>
          <a:p>
            <a:r>
              <a:rPr lang="hr-HR" sz="2400" dirty="0" smtClean="0"/>
              <a:t>Rebuild and again destroyed</a:t>
            </a:r>
          </a:p>
          <a:p>
            <a:pPr>
              <a:buNone/>
            </a:pPr>
            <a:r>
              <a:rPr lang="hr-HR" sz="2400" dirty="0" smtClean="0"/>
              <a:t>	in 1880 by earthquake</a:t>
            </a:r>
          </a:p>
          <a:p>
            <a:r>
              <a:rPr lang="hr-HR" sz="2400" dirty="0" smtClean="0"/>
              <a:t>Restorated in Neo-Gothic style</a:t>
            </a:r>
          </a:p>
          <a:p>
            <a:r>
              <a:rPr lang="hr-HR" sz="2400" dirty="0" smtClean="0"/>
              <a:t>108 meters high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1650">
            <a:off x="6577037" y="923936"/>
            <a:ext cx="2195736" cy="32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8181">
            <a:off x="5630154" y="4123855"/>
            <a:ext cx="2149599" cy="26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Interesting facts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</a:t>
            </a:r>
            <a:r>
              <a:rPr lang="hr-HR" dirty="0" smtClean="0"/>
              <a:t> can be found even in Pascals triangle</a:t>
            </a:r>
          </a:p>
          <a:p>
            <a:r>
              <a:rPr lang="hr-HR" dirty="0" smtClean="0"/>
              <a:t>in pentagon, </a:t>
            </a:r>
            <a:r>
              <a:rPr lang="el-GR" dirty="0" smtClean="0"/>
              <a:t>φ</a:t>
            </a:r>
            <a:r>
              <a:rPr lang="hr-HR" dirty="0" smtClean="0"/>
              <a:t> iz the ratio between diagonal and two parts of diagonal that are made by intersecting the first diagonal with the second</a:t>
            </a:r>
          </a:p>
          <a:p>
            <a:endParaRPr lang="hr-HR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7629">
            <a:off x="5614682" y="3573016"/>
            <a:ext cx="285301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651">
            <a:off x="1547664" y="3645024"/>
            <a:ext cx="2997696" cy="30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r>
              <a:rPr lang="hr-HR" dirty="0" smtClean="0"/>
              <a:t>Twitter’s design was made</a:t>
            </a:r>
          </a:p>
          <a:p>
            <a:pPr>
              <a:buNone/>
            </a:pPr>
            <a:r>
              <a:rPr lang="hr-HR" dirty="0" smtClean="0"/>
              <a:t>	in golden ratio</a:t>
            </a:r>
          </a:p>
          <a:p>
            <a:r>
              <a:rPr lang="hr-HR" dirty="0" smtClean="0"/>
              <a:t>In pentagon, diagonals</a:t>
            </a:r>
          </a:p>
          <a:p>
            <a:pPr>
              <a:buNone/>
            </a:pPr>
            <a:r>
              <a:rPr lang="hr-HR" dirty="0" smtClean="0"/>
              <a:t>	divide each others, creating</a:t>
            </a:r>
          </a:p>
          <a:p>
            <a:pPr>
              <a:buNone/>
            </a:pPr>
            <a:r>
              <a:rPr lang="hr-HR" dirty="0" smtClean="0"/>
              <a:t>	4 segments, as on the picture </a:t>
            </a:r>
          </a:p>
          <a:p>
            <a:pPr>
              <a:buNone/>
            </a:pPr>
            <a:r>
              <a:rPr lang="hr-HR" dirty="0" smtClean="0"/>
              <a:t>	below</a:t>
            </a:r>
          </a:p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6624">
            <a:off x="5524596" y="610470"/>
            <a:ext cx="3714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3436">
            <a:off x="323528" y="3789040"/>
            <a:ext cx="2910830" cy="28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3717032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b/d=c/b=a/c=</a:t>
            </a:r>
            <a:r>
              <a:rPr lang="el-GR" sz="2400" dirty="0" smtClean="0"/>
              <a:t>φ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Also, there are many places where we can find Fibonacci serie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For example, in Pascal’s triangle, where the sum of numbers on each diagonal gives one number from Fibonacci serie</a:t>
            </a:r>
            <a:endParaRPr lang="hr-HR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94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bije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5248918" cy="4221088"/>
          </a:xfrm>
          <a:prstGeom prst="rect">
            <a:avLst/>
          </a:prstGeo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6696744" cy="448627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94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43608" y="33265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71600" y="692696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43608" y="1124744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43608" y="1196752"/>
            <a:ext cx="180020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71600" y="1556792"/>
            <a:ext cx="19442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71600" y="1556792"/>
            <a:ext cx="259228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71600" y="1988840"/>
            <a:ext cx="259228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043608" y="83671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2237</TotalTime>
  <Words>227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The golden ratio in architecture</vt:lpstr>
      <vt:lpstr>The golden ratio</vt:lpstr>
      <vt:lpstr>Fibonacci series</vt:lpstr>
      <vt:lpstr>φ in art and architecture</vt:lpstr>
      <vt:lpstr>φ in architecture</vt:lpstr>
      <vt:lpstr>φ in Croatian architecture and Zagreb cathedral</vt:lpstr>
      <vt:lpstr>Cathedral</vt:lpstr>
      <vt:lpstr>Interesting facts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Kristijan</dc:creator>
  <cp:lastModifiedBy>nb-math1</cp:lastModifiedBy>
  <cp:revision>81</cp:revision>
  <dcterms:created xsi:type="dcterms:W3CDTF">2012-11-29T20:56:05Z</dcterms:created>
  <dcterms:modified xsi:type="dcterms:W3CDTF">2014-06-19T16:53:04Z</dcterms:modified>
</cp:coreProperties>
</file>