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3" r:id="rId6"/>
    <p:sldId id="270" r:id="rId7"/>
    <p:sldId id="269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0F19-CD1D-4D36-95D8-9B7C50AE3E33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8F46-129C-4550-9104-E10950131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2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5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08D3-BF05-43FB-93BE-9C0D7B76E159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9344-F015-4052-981C-0A1641A8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3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18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40159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Geometry in Sisak </a:t>
            </a:r>
            <a:r>
              <a:rPr lang="hr-HR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hr-HR" dirty="0" smtClean="0">
                <a:solidFill>
                  <a:schemeClr val="bg1"/>
                </a:solidFill>
                <a:latin typeface="Arial Narrow" pitchFamily="34" charset="0"/>
              </a:rPr>
            </a:b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/>
          <a:p>
            <a:pPr algn="r"/>
            <a:r>
              <a:rPr lang="hr-HR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(The Old Bridge</a:t>
            </a:r>
            <a:r>
              <a:rPr lang="hr-HR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557192" cy="5506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506696" cy="5566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399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67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2" y="18882"/>
            <a:ext cx="9143999" cy="6858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95536" y="620688"/>
            <a:ext cx="8208912" cy="1226399"/>
          </a:xfrm>
        </p:spPr>
        <p:txBody>
          <a:bodyPr>
            <a:normAutofit/>
          </a:bodyPr>
          <a:lstStyle/>
          <a:p>
            <a:r>
              <a:rPr lang="hr-HR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>
                <a:latin typeface="Arial Narrow" pitchFamily="34" charset="0"/>
                <a:cs typeface="Arial" pitchFamily="34" charset="0"/>
              </a:rPr>
              <a:t>The </a:t>
            </a:r>
            <a:r>
              <a:rPr lang="hr-HR" dirty="0">
                <a:latin typeface="Arial Narrow" pitchFamily="34" charset="0"/>
                <a:cs typeface="Arial" pitchFamily="34" charset="0"/>
              </a:rPr>
              <a:t>Old Bridge is the most </a:t>
            </a:r>
            <a:r>
              <a:rPr lang="hr-HR" dirty="0" smtClean="0">
                <a:latin typeface="Arial Narrow" pitchFamily="34" charset="0"/>
                <a:cs typeface="Arial" pitchFamily="34" charset="0"/>
              </a:rPr>
              <a:t> famous</a:t>
            </a:r>
          </a:p>
          <a:p>
            <a:pPr marL="0" indent="0" algn="ctr">
              <a:buNone/>
            </a:pPr>
            <a:r>
              <a:rPr lang="hr-HR" dirty="0" smtClean="0">
                <a:latin typeface="Arial Narrow" pitchFamily="34" charset="0"/>
                <a:cs typeface="Arial" pitchFamily="34" charset="0"/>
              </a:rPr>
              <a:t> symbol </a:t>
            </a:r>
            <a:r>
              <a:rPr lang="hr-HR" dirty="0">
                <a:latin typeface="Arial Narrow" pitchFamily="34" charset="0"/>
                <a:cs typeface="Arial" pitchFamily="34" charset="0"/>
              </a:rPr>
              <a:t>of the </a:t>
            </a:r>
            <a:r>
              <a:rPr lang="hr-HR" dirty="0" smtClean="0">
                <a:latin typeface="Arial Narrow" pitchFamily="34" charset="0"/>
                <a:cs typeface="Arial" pitchFamily="34" charset="0"/>
              </a:rPr>
              <a:t>city</a:t>
            </a:r>
            <a:endParaRPr lang="hr-HR" dirty="0">
              <a:latin typeface="Arial Narrow" pitchFamily="34" charset="0"/>
              <a:cs typeface="Arial" pitchFamily="34" charset="0"/>
            </a:endParaRPr>
          </a:p>
          <a:p>
            <a:pPr algn="r"/>
            <a:endParaRPr lang="en-US" sz="2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188"/>
            <a:ext cx="9144000" cy="2458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00" y="2134292"/>
            <a:ext cx="9144000" cy="2458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5" y="2134292"/>
            <a:ext cx="9173195" cy="2448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 Narrow" pitchFamily="34" charset="0"/>
                <a:cs typeface="Arial" pitchFamily="34" charset="0"/>
              </a:rPr>
              <a:t>W</a:t>
            </a:r>
            <a:r>
              <a:rPr lang="hr-HR" sz="3200" dirty="0" smtClean="0">
                <a:latin typeface="Arial Narrow" pitchFamily="34" charset="0"/>
                <a:cs typeface="Arial" pitchFamily="34" charset="0"/>
              </a:rPr>
              <a:t>hat do you see?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64">
            <a:off x="278787" y="241200"/>
            <a:ext cx="1560200" cy="1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2458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0747" y="250131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161</m:t>
                      </m:r>
                      <m:r>
                        <a:rPr lang="hr-HR" i="1" dirty="0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747" y="2501313"/>
                <a:ext cx="7920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87824" y="76470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Arial Narrow" pitchFamily="34" charset="0"/>
                <a:cs typeface="Arial" pitchFamily="34" charset="0"/>
              </a:rPr>
              <a:t>Length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556792"/>
                <a:ext cx="47525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dirty="0" smtClean="0"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hr-HR" sz="280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hr-HR" sz="2800" i="1" dirty="0" smtClean="0">
                          <a:latin typeface="Cambria Math"/>
                          <a:cs typeface="Arial" pitchFamily="34" charset="0"/>
                        </a:rPr>
                        <m:t>𝑣𝑡</m:t>
                      </m:r>
                      <m:r>
                        <a:rPr lang="hr-HR" sz="2800" i="1" dirty="0" smtClean="0">
                          <a:latin typeface="Cambria Math"/>
                          <a:cs typeface="Arial" pitchFamily="34" charset="0"/>
                        </a:rPr>
                        <m:t>=2.5∗64.4=161 </m:t>
                      </m:r>
                    </m:oMath>
                  </m:oMathPara>
                </a14:m>
                <a:endParaRPr lang="hr-HR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56792"/>
                <a:ext cx="475252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21721"/>
            <a:ext cx="1800200" cy="2132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5"/>
            <a:ext cx="9143999" cy="2458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87824" y="378904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38</m:t>
                      </m:r>
                      <m:r>
                        <a:rPr lang="hr-HR" i="1" dirty="0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789040"/>
                <a:ext cx="86409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63688" y="378904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3</m:t>
                      </m:r>
                      <m:r>
                        <a:rPr lang="hr-HR" i="1" dirty="0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789040"/>
                <a:ext cx="64807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2134"/>
            <a:ext cx="2368245" cy="19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5351221" cy="3533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391550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dirty="0" smtClean="0">
                          <a:latin typeface="Cambria Math"/>
                        </a:rPr>
                        <m:t>𝑥</m:t>
                      </m:r>
                      <m:r>
                        <a:rPr lang="hr-HR" b="0" i="1" baseline="-25000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15506"/>
                <a:ext cx="50405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393305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𝑥</m:t>
                      </m:r>
                      <m:r>
                        <a:rPr lang="hr-HR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933056"/>
                <a:ext cx="57606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144" y="1988840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2400" i="1" baseline="-25000" dirty="0" smtClean="0"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=0</m:t>
                      </m:r>
                    </m:oMath>
                  </m:oMathPara>
                </a14:m>
                <a:endParaRPr lang="hr-HR" sz="2400" dirty="0" smtClean="0">
                  <a:latin typeface="Arial Narrow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2400" i="1" baseline="-25000" dirty="0" smtClean="0">
                          <a:latin typeface="Cambria Math"/>
                          <a:cs typeface="Arial" pitchFamily="34" charset="0"/>
                        </a:rPr>
                        <m:t>2</m:t>
                      </m:r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=38</m:t>
                      </m:r>
                    </m:oMath>
                  </m:oMathPara>
                </a14:m>
                <a:endParaRPr lang="hr-HR" sz="2400" dirty="0" smtClean="0">
                  <a:latin typeface="Arial Narrow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88840"/>
                <a:ext cx="2736304" cy="830997"/>
              </a:xfrm>
              <a:prstGeom prst="rect">
                <a:avLst/>
              </a:prstGeom>
              <a:blipFill rotWithShape="1">
                <a:blip r:embed="rId5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0808"/>
            <a:ext cx="5351221" cy="3533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460" y="5397424"/>
                <a:ext cx="417054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en-US" sz="2600" i="1" dirty="0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en-US" sz="2600" i="1" dirty="0" smtClean="0">
                          <a:latin typeface="Cambria Math"/>
                          <a:cs typeface="Arial" pitchFamily="34" charset="0"/>
                        </a:rPr>
                        <m:t>𝑎</m:t>
                      </m:r>
                      <m:r>
                        <a:rPr lang="en-US" sz="2600" i="1" dirty="0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hr-HR" sz="2600" b="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2600" i="1" baseline="-25000" dirty="0"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en-US" sz="2600" i="1" dirty="0">
                          <a:latin typeface="Cambria Math"/>
                          <a:cs typeface="Arial" pitchFamily="34" charset="0"/>
                        </a:rPr>
                        <m:t>)(</m:t>
                      </m:r>
                      <m:r>
                        <a:rPr lang="hr-HR" sz="2600" b="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2600" i="1" dirty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i="1" dirty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2600" i="1" baseline="-25000" dirty="0">
                          <a:latin typeface="Cambria Math"/>
                          <a:cs typeface="Arial" pitchFamily="34" charset="0"/>
                        </a:rPr>
                        <m:t>2</m:t>
                      </m:r>
                      <m:r>
                        <a:rPr lang="en-US" sz="2600" i="1" dirty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hr-HR" sz="2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60" y="5397424"/>
                <a:ext cx="4170548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23628" y="638534"/>
            <a:ext cx="5601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Arial Narrow" pitchFamily="34" charset="0"/>
                <a:cs typeface="Arial" pitchFamily="34" charset="0"/>
              </a:rPr>
              <a:t>Bridge’s parabola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648"/>
            <a:ext cx="5351221" cy="3515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77435" y="395280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𝑥</m:t>
                      </m:r>
                      <m:r>
                        <a:rPr lang="hr-HR" i="1" baseline="-25000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35" y="3952805"/>
                <a:ext cx="50405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0660" y="2912170"/>
                <a:ext cx="460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𝑦</m:t>
                      </m:r>
                      <m:r>
                        <a:rPr lang="hr-HR" i="1" baseline="-2500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60" y="2912170"/>
                <a:ext cx="46094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68144" y="3101758"/>
                <a:ext cx="2736304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2400" i="1" baseline="-25000" dirty="0">
                          <a:latin typeface="Cambria Math"/>
                          <a:cs typeface="Arial" pitchFamily="34" charset="0"/>
                        </a:rPr>
                        <m:t>0</m:t>
                      </m:r>
                      <m:r>
                        <a:rPr lang="hr-HR" sz="2400" i="1" dirty="0">
                          <a:latin typeface="Cambria Math"/>
                          <a:cs typeface="Arial" pitchFamily="34" charset="0"/>
                        </a:rPr>
                        <m:t>=19</m:t>
                      </m:r>
                    </m:oMath>
                  </m:oMathPara>
                </a14:m>
                <a:endParaRPr lang="hr-HR" sz="2400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2400" i="1" baseline="-25000" dirty="0">
                          <a:latin typeface="Cambria Math"/>
                          <a:cs typeface="Arial" pitchFamily="34" charset="0"/>
                        </a:rPr>
                        <m:t>0</m:t>
                      </m:r>
                      <m:r>
                        <a:rPr lang="hr-HR" sz="2400" i="1" dirty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hr-HR" sz="2400" i="1" dirty="0" smtClean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hr-HR" sz="2400" i="1" baseline="-25000" dirty="0" smtClean="0">
                          <a:latin typeface="Cambria Math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hr-HR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01758"/>
                <a:ext cx="2736304" cy="822469"/>
              </a:xfrm>
              <a:prstGeom prst="rect">
                <a:avLst/>
              </a:prstGeom>
              <a:blipFill rotWithShape="1"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2710" y="5397424"/>
                <a:ext cx="4104456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hr-H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/>
                            </a:rPr>
                            <m:t>9.81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∙2.04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hr-HR" sz="24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10" y="5397424"/>
                <a:ext cx="4104456" cy="8310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495">
            <a:off x="5476326" y="536181"/>
            <a:ext cx="3492896" cy="13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5" grpId="0"/>
      <p:bldP spid="1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rial Narrow" pitchFamily="34" charset="0"/>
                <a:cs typeface="Arial" pitchFamily="34" charset="0"/>
              </a:rPr>
              <a:t>Yeaah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303318"/>
                <a:ext cx="40324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2800" i="1" dirty="0" smtClean="0">
                          <a:latin typeface="Cambria Math"/>
                          <a:cs typeface="Arial" pitchFamily="34" charset="0"/>
                        </a:rPr>
                        <m:t>10=19</m:t>
                      </m:r>
                      <m:r>
                        <a:rPr lang="hr-HR" sz="2800" i="1" dirty="0" smtClean="0">
                          <a:latin typeface="Cambria Math"/>
                          <a:cs typeface="Arial" pitchFamily="34" charset="0"/>
                        </a:rPr>
                        <m:t>𝑎</m:t>
                      </m:r>
                      <m:r>
                        <a:rPr lang="hr-HR" sz="280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hr-HR" sz="2800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hr-HR" sz="2800" i="1" dirty="0" smtClean="0">
                              <a:latin typeface="Cambria Math"/>
                              <a:cs typeface="Arial" pitchFamily="34" charset="0"/>
                            </a:rPr>
                            <m:t>19−38</m:t>
                          </m:r>
                        </m:e>
                      </m:d>
                    </m:oMath>
                  </m:oMathPara>
                </a14:m>
                <a:endParaRPr lang="hr-HR" sz="2800" i="1" dirty="0" smtClean="0"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2800" i="1" dirty="0" smtClean="0">
                          <a:latin typeface="Cambria Math"/>
                          <a:cs typeface="Arial" pitchFamily="34" charset="0"/>
                        </a:rPr>
                        <m:t>𝑎</m:t>
                      </m:r>
                      <m:r>
                        <a:rPr lang="hr-HR" sz="2800" i="1" dirty="0" smtClean="0">
                          <a:latin typeface="Cambria Math"/>
                          <a:cs typeface="Arial" pitchFamily="34" charset="0"/>
                        </a:rPr>
                        <m:t>=−0.028</m:t>
                      </m:r>
                    </m:oMath>
                  </m:oMathPara>
                </a14:m>
                <a:endParaRPr lang="hr-HR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03318"/>
                <a:ext cx="4032448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648" y="5733256"/>
                <a:ext cx="56166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i="1" dirty="0" smtClean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hr-HR" sz="3200" i="1" dirty="0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hr-HR" sz="32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3200" i="1" dirty="0" smtClean="0">
                          <a:latin typeface="Cambria Math"/>
                          <a:cs typeface="Arial" pitchFamily="34" charset="0"/>
                        </a:rPr>
                        <m:t>)=−0.028</m:t>
                      </m:r>
                      <m:r>
                        <a:rPr lang="hr-HR" sz="32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320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hr-HR" sz="3200" i="1" dirty="0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hr-HR" sz="320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hr-HR" sz="3200" i="1" dirty="0" smtClean="0">
                          <a:latin typeface="Cambria Math"/>
                          <a:cs typeface="Arial" pitchFamily="34" charset="0"/>
                        </a:rPr>
                        <m:t>−38)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33256"/>
                <a:ext cx="561662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2458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4850" y="319172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161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50" y="3191726"/>
                <a:ext cx="57606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4627" y="3717032"/>
                <a:ext cx="420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27" y="3717032"/>
                <a:ext cx="420223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10617" y="4252446"/>
                <a:ext cx="636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38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617" y="4252446"/>
                <a:ext cx="63624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71700" y="425244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0" y="4252446"/>
                <a:ext cx="3600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6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8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Eras Demi ITC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2625"/>
            <a:ext cx="9144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8548" y="567511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Arial Narrow" pitchFamily="34" charset="0"/>
                <a:cs typeface="Arial" pitchFamily="34" charset="0"/>
              </a:rPr>
              <a:t>Lucija Ulaga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0093" y="567511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Arial Narrow" pitchFamily="34" charset="0"/>
                <a:cs typeface="Arial" pitchFamily="34" charset="0"/>
              </a:rPr>
              <a:t>Dora Matek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7658" y="5675118"/>
            <a:ext cx="41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Arial Narrow" pitchFamily="34" charset="0"/>
                <a:cs typeface="Arial" pitchFamily="34" charset="0"/>
              </a:rPr>
              <a:t>&amp;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625989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Arial Narrow" pitchFamily="34" charset="0"/>
              </a:rPr>
              <a:t>XV. GIMNAZIJA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4868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 end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141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Geometry in Sisak  </vt:lpstr>
      <vt:lpstr>PowerPoint Presentation</vt:lpstr>
      <vt:lpstr>  </vt:lpstr>
      <vt:lpstr>PowerPoint Presentation</vt:lpstr>
      <vt:lpstr>PowerPoint Presentation</vt:lpstr>
      <vt:lpstr>PowerPoint Presentation</vt:lpstr>
      <vt:lpstr>Yeaah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in Sisak  </dc:title>
  <dc:creator>Lucija</dc:creator>
  <cp:lastModifiedBy>Lucija</cp:lastModifiedBy>
  <cp:revision>100</cp:revision>
  <dcterms:created xsi:type="dcterms:W3CDTF">2013-02-28T14:57:45Z</dcterms:created>
  <dcterms:modified xsi:type="dcterms:W3CDTF">2013-03-12T16:07:58Z</dcterms:modified>
</cp:coreProperties>
</file>