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3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4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6" r:id="rId1"/>
  </p:sldMasterIdLst>
  <p:notesMasterIdLst>
    <p:notesMasterId r:id="rId230"/>
  </p:notesMasterIdLst>
  <p:sldIdLst>
    <p:sldId id="268" r:id="rId2"/>
    <p:sldId id="350" r:id="rId3"/>
    <p:sldId id="269" r:id="rId4"/>
    <p:sldId id="293" r:id="rId5"/>
    <p:sldId id="341" r:id="rId6"/>
    <p:sldId id="317" r:id="rId7"/>
    <p:sldId id="344" r:id="rId8"/>
    <p:sldId id="271" r:id="rId9"/>
    <p:sldId id="307" r:id="rId10"/>
    <p:sldId id="294" r:id="rId11"/>
    <p:sldId id="305" r:id="rId12"/>
    <p:sldId id="306" r:id="rId13"/>
    <p:sldId id="295" r:id="rId14"/>
    <p:sldId id="296" r:id="rId15"/>
    <p:sldId id="319" r:id="rId16"/>
    <p:sldId id="282" r:id="rId17"/>
    <p:sldId id="330" r:id="rId18"/>
    <p:sldId id="325" r:id="rId19"/>
    <p:sldId id="346" r:id="rId20"/>
    <p:sldId id="34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26" r:id="rId31"/>
    <p:sldId id="331" r:id="rId32"/>
    <p:sldId id="322" r:id="rId33"/>
    <p:sldId id="272" r:id="rId34"/>
    <p:sldId id="273" r:id="rId35"/>
    <p:sldId id="303" r:id="rId36"/>
    <p:sldId id="304" r:id="rId37"/>
    <p:sldId id="299" r:id="rId38"/>
    <p:sldId id="298" r:id="rId39"/>
    <p:sldId id="343" r:id="rId40"/>
    <p:sldId id="285" r:id="rId41"/>
    <p:sldId id="286" r:id="rId42"/>
    <p:sldId id="342" r:id="rId43"/>
    <p:sldId id="301" r:id="rId44"/>
    <p:sldId id="288" r:id="rId45"/>
    <p:sldId id="287" r:id="rId46"/>
    <p:sldId id="274" r:id="rId47"/>
    <p:sldId id="345" r:id="rId48"/>
    <p:sldId id="300" r:id="rId49"/>
    <p:sldId id="351" r:id="rId50"/>
    <p:sldId id="333" r:id="rId51"/>
    <p:sldId id="335" r:id="rId52"/>
    <p:sldId id="348" r:id="rId53"/>
    <p:sldId id="336" r:id="rId54"/>
    <p:sldId id="340" r:id="rId55"/>
    <p:sldId id="337" r:id="rId56"/>
    <p:sldId id="283" r:id="rId57"/>
    <p:sldId id="289" r:id="rId58"/>
    <p:sldId id="352" r:id="rId59"/>
    <p:sldId id="353" r:id="rId60"/>
    <p:sldId id="354" r:id="rId61"/>
    <p:sldId id="355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4" r:id="rId71"/>
    <p:sldId id="365" r:id="rId72"/>
    <p:sldId id="366" r:id="rId73"/>
    <p:sldId id="367" r:id="rId74"/>
    <p:sldId id="368" r:id="rId75"/>
    <p:sldId id="369" r:id="rId76"/>
    <p:sldId id="370" r:id="rId77"/>
    <p:sldId id="371" r:id="rId78"/>
    <p:sldId id="372" r:id="rId79"/>
    <p:sldId id="373" r:id="rId80"/>
    <p:sldId id="374" r:id="rId81"/>
    <p:sldId id="375" r:id="rId82"/>
    <p:sldId id="376" r:id="rId83"/>
    <p:sldId id="377" r:id="rId84"/>
    <p:sldId id="378" r:id="rId85"/>
    <p:sldId id="379" r:id="rId86"/>
    <p:sldId id="380" r:id="rId87"/>
    <p:sldId id="381" r:id="rId88"/>
    <p:sldId id="382" r:id="rId89"/>
    <p:sldId id="383" r:id="rId90"/>
    <p:sldId id="384" r:id="rId91"/>
    <p:sldId id="385" r:id="rId92"/>
    <p:sldId id="386" r:id="rId93"/>
    <p:sldId id="387" r:id="rId94"/>
    <p:sldId id="388" r:id="rId95"/>
    <p:sldId id="389" r:id="rId96"/>
    <p:sldId id="390" r:id="rId97"/>
    <p:sldId id="391" r:id="rId98"/>
    <p:sldId id="392" r:id="rId99"/>
    <p:sldId id="393" r:id="rId100"/>
    <p:sldId id="394" r:id="rId101"/>
    <p:sldId id="395" r:id="rId102"/>
    <p:sldId id="396" r:id="rId103"/>
    <p:sldId id="397" r:id="rId104"/>
    <p:sldId id="398" r:id="rId105"/>
    <p:sldId id="399" r:id="rId106"/>
    <p:sldId id="400" r:id="rId107"/>
    <p:sldId id="401" r:id="rId108"/>
    <p:sldId id="402" r:id="rId109"/>
    <p:sldId id="403" r:id="rId110"/>
    <p:sldId id="404" r:id="rId111"/>
    <p:sldId id="405" r:id="rId112"/>
    <p:sldId id="406" r:id="rId113"/>
    <p:sldId id="407" r:id="rId114"/>
    <p:sldId id="408" r:id="rId115"/>
    <p:sldId id="409" r:id="rId116"/>
    <p:sldId id="410" r:id="rId117"/>
    <p:sldId id="411" r:id="rId118"/>
    <p:sldId id="412" r:id="rId119"/>
    <p:sldId id="413" r:id="rId120"/>
    <p:sldId id="414" r:id="rId121"/>
    <p:sldId id="415" r:id="rId122"/>
    <p:sldId id="416" r:id="rId123"/>
    <p:sldId id="417" r:id="rId124"/>
    <p:sldId id="418" r:id="rId125"/>
    <p:sldId id="419" r:id="rId126"/>
    <p:sldId id="420" r:id="rId127"/>
    <p:sldId id="421" r:id="rId128"/>
    <p:sldId id="422" r:id="rId129"/>
    <p:sldId id="423" r:id="rId130"/>
    <p:sldId id="424" r:id="rId131"/>
    <p:sldId id="425" r:id="rId132"/>
    <p:sldId id="426" r:id="rId133"/>
    <p:sldId id="427" r:id="rId134"/>
    <p:sldId id="428" r:id="rId135"/>
    <p:sldId id="429" r:id="rId136"/>
    <p:sldId id="430" r:id="rId137"/>
    <p:sldId id="431" r:id="rId138"/>
    <p:sldId id="432" r:id="rId139"/>
    <p:sldId id="433" r:id="rId140"/>
    <p:sldId id="434" r:id="rId141"/>
    <p:sldId id="435" r:id="rId142"/>
    <p:sldId id="436" r:id="rId143"/>
    <p:sldId id="437" r:id="rId144"/>
    <p:sldId id="438" r:id="rId145"/>
    <p:sldId id="439" r:id="rId146"/>
    <p:sldId id="440" r:id="rId147"/>
    <p:sldId id="441" r:id="rId148"/>
    <p:sldId id="442" r:id="rId149"/>
    <p:sldId id="443" r:id="rId150"/>
    <p:sldId id="444" r:id="rId151"/>
    <p:sldId id="445" r:id="rId152"/>
    <p:sldId id="446" r:id="rId153"/>
    <p:sldId id="447" r:id="rId154"/>
    <p:sldId id="448" r:id="rId155"/>
    <p:sldId id="449" r:id="rId156"/>
    <p:sldId id="450" r:id="rId157"/>
    <p:sldId id="451" r:id="rId158"/>
    <p:sldId id="452" r:id="rId159"/>
    <p:sldId id="453" r:id="rId160"/>
    <p:sldId id="454" r:id="rId161"/>
    <p:sldId id="455" r:id="rId162"/>
    <p:sldId id="456" r:id="rId163"/>
    <p:sldId id="457" r:id="rId164"/>
    <p:sldId id="458" r:id="rId165"/>
    <p:sldId id="459" r:id="rId166"/>
    <p:sldId id="460" r:id="rId167"/>
    <p:sldId id="461" r:id="rId168"/>
    <p:sldId id="462" r:id="rId169"/>
    <p:sldId id="463" r:id="rId170"/>
    <p:sldId id="464" r:id="rId171"/>
    <p:sldId id="465" r:id="rId172"/>
    <p:sldId id="466" r:id="rId173"/>
    <p:sldId id="467" r:id="rId174"/>
    <p:sldId id="468" r:id="rId175"/>
    <p:sldId id="469" r:id="rId176"/>
    <p:sldId id="470" r:id="rId177"/>
    <p:sldId id="471" r:id="rId178"/>
    <p:sldId id="472" r:id="rId179"/>
    <p:sldId id="473" r:id="rId180"/>
    <p:sldId id="474" r:id="rId181"/>
    <p:sldId id="475" r:id="rId182"/>
    <p:sldId id="476" r:id="rId183"/>
    <p:sldId id="477" r:id="rId184"/>
    <p:sldId id="478" r:id="rId185"/>
    <p:sldId id="479" r:id="rId186"/>
    <p:sldId id="480" r:id="rId187"/>
    <p:sldId id="481" r:id="rId188"/>
    <p:sldId id="482" r:id="rId189"/>
    <p:sldId id="483" r:id="rId190"/>
    <p:sldId id="484" r:id="rId191"/>
    <p:sldId id="485" r:id="rId192"/>
    <p:sldId id="486" r:id="rId193"/>
    <p:sldId id="487" r:id="rId194"/>
    <p:sldId id="488" r:id="rId195"/>
    <p:sldId id="489" r:id="rId196"/>
    <p:sldId id="490" r:id="rId197"/>
    <p:sldId id="491" r:id="rId198"/>
    <p:sldId id="492" r:id="rId199"/>
    <p:sldId id="493" r:id="rId200"/>
    <p:sldId id="494" r:id="rId201"/>
    <p:sldId id="495" r:id="rId202"/>
    <p:sldId id="496" r:id="rId203"/>
    <p:sldId id="497" r:id="rId204"/>
    <p:sldId id="498" r:id="rId205"/>
    <p:sldId id="499" r:id="rId206"/>
    <p:sldId id="500" r:id="rId207"/>
    <p:sldId id="501" r:id="rId208"/>
    <p:sldId id="502" r:id="rId209"/>
    <p:sldId id="503" r:id="rId210"/>
    <p:sldId id="504" r:id="rId211"/>
    <p:sldId id="505" r:id="rId212"/>
    <p:sldId id="506" r:id="rId213"/>
    <p:sldId id="507" r:id="rId214"/>
    <p:sldId id="508" r:id="rId215"/>
    <p:sldId id="509" r:id="rId216"/>
    <p:sldId id="510" r:id="rId217"/>
    <p:sldId id="511" r:id="rId218"/>
    <p:sldId id="512" r:id="rId219"/>
    <p:sldId id="513" r:id="rId220"/>
    <p:sldId id="514" r:id="rId221"/>
    <p:sldId id="515" r:id="rId222"/>
    <p:sldId id="516" r:id="rId223"/>
    <p:sldId id="517" r:id="rId224"/>
    <p:sldId id="518" r:id="rId225"/>
    <p:sldId id="519" r:id="rId226"/>
    <p:sldId id="520" r:id="rId227"/>
    <p:sldId id="521" r:id="rId228"/>
    <p:sldId id="522" r:id="rId229"/>
  </p:sldIdLst>
  <p:sldSz cx="9144000" cy="6858000" type="screen4x3"/>
  <p:notesSz cx="6858000" cy="9144000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E25E0C"/>
    <a:srgbClr val="0099FF"/>
    <a:srgbClr val="CCFFFF"/>
    <a:srgbClr val="01B799"/>
    <a:srgbClr val="1644AA"/>
    <a:srgbClr val="FFFFCC"/>
    <a:srgbClr val="009999"/>
    <a:srgbClr val="00CC99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74" autoAdjust="0"/>
    <p:restoredTop sz="94660"/>
  </p:normalViewPr>
  <p:slideViewPr>
    <p:cSldViewPr>
      <p:cViewPr>
        <p:scale>
          <a:sx n="94" d="100"/>
          <a:sy n="94" d="100"/>
        </p:scale>
        <p:origin x="-1314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theme" Target="theme/theme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notesMaster" Target="notesMasters/notes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F1C16C9-E400-470D-8396-B7D76C1211EB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smtClean="0"/>
              <a:t>Uredite stilove teksta matrice</a:t>
            </a:r>
          </a:p>
          <a:p>
            <a:pPr lvl="1"/>
            <a:r>
              <a:rPr lang="hr-HR" noProof="0" smtClean="0"/>
              <a:t>Druga razina</a:t>
            </a:r>
          </a:p>
          <a:p>
            <a:pPr lvl="2"/>
            <a:r>
              <a:rPr lang="hr-HR" noProof="0" smtClean="0"/>
              <a:t>Treća razina</a:t>
            </a:r>
          </a:p>
          <a:p>
            <a:pPr lvl="3"/>
            <a:r>
              <a:rPr lang="hr-HR" noProof="0" smtClean="0"/>
              <a:t>Četvrta razina</a:t>
            </a:r>
          </a:p>
          <a:p>
            <a:pPr lvl="4"/>
            <a:r>
              <a:rPr lang="hr-HR" noProof="0" smtClean="0"/>
              <a:t>Peta razina</a:t>
            </a:r>
            <a:endParaRPr lang="hr-HR" noProof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C895D1-6566-4C50-9941-DF589B554CA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667080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8675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F23667-0937-41E2-8046-D79BD2C8A110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8675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F23667-0937-41E2-8046-D79BD2C8A110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8675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F23667-0937-41E2-8046-D79BD2C8A110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135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8675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F23667-0937-41E2-8046-D79BD2C8A110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192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>
            <a:noAutofit/>
          </a:bodyPr>
          <a:lstStyle>
            <a:lvl1pPr>
              <a:defRPr sz="6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B1177-65FB-4FF2-B8B6-3DE9D338F629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2DED3-3692-4429-81AF-CC095447278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5281E-5650-4166-B8FE-543646C0F464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199AA-3905-4CA5-A0EC-A7B4F994E45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9D6A0-A97E-4EF6-8D09-0BB0A15AD5CC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4A29F-8D0A-4D13-86DC-46BF109CE9E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1306C-1EC4-4B69-972E-09CF5A77CE7D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82E1D-69F8-4165-B305-FC105C03C38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>
            <a:noAutofit/>
          </a:bodyPr>
          <a:lstStyle>
            <a:lvl1pPr algn="l">
              <a:defRPr sz="4800" b="1" cap="all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99B58-0F5A-457E-8342-01548CA79733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5DDA8-6749-4270-95EC-E6139C71BAD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35E7C-B190-4E29-A10E-B3E19A105FEE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1545D-FE0F-45EA-A0EE-9905F4C6D12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A02BF-6955-487E-B493-8A8AD0EEF81C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C89AA-B497-464F-8AEF-255A53FBFCE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9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0988"/>
            <a:ext cx="1828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4E37E-6E71-4247-B964-6C0ABAFB20ED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70DEB-614D-4BBE-8BF1-093C5FF7911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C4C99-8D84-4E11-B95A-26B8406FCCC6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C9504-C3DD-4700-96B5-1D2BB615830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860D2-AB22-4D2F-A48C-898E8D5B98D3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F72BE-E545-4F25-84DC-2E42540ECDA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/>
          <a:lstStyle>
            <a:lvl1pPr algn="l">
              <a:defRPr sz="1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 smtClean="0"/>
              <a:t>Kliknite ikonu da biste dodali  sliku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19C02-615A-47FB-811B-D34001A655A8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7F4D0-04FA-43D4-8BF2-9D6AF5C0037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13" y="6356350"/>
            <a:ext cx="51022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975" y="1554163"/>
            <a:ext cx="2073275" cy="19796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54400" y="1547813"/>
            <a:ext cx="42227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8913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326919-23DE-481B-964B-A28A7F7155C4}" type="datetimeFigureOut">
              <a:rPr lang="hr-HR"/>
              <a:pPr>
                <a:defRPr/>
              </a:pPr>
              <a:t>10.7.2014.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975" y="6356350"/>
            <a:ext cx="510222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625" y="6356350"/>
            <a:ext cx="11382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E54EA9-ECAA-412F-8099-D4248DC4EF4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8" r:id="rId4"/>
    <p:sldLayoutId id="2147484069" r:id="rId5"/>
    <p:sldLayoutId id="2147484070" r:id="rId6"/>
    <p:sldLayoutId id="2147484065" r:id="rId7"/>
    <p:sldLayoutId id="2147484071" r:id="rId8"/>
    <p:sldLayoutId id="2147484072" r:id="rId9"/>
    <p:sldLayoutId id="2147484066" r:id="rId10"/>
    <p:sldLayoutId id="214748406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Arial Black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Font typeface="Arial" charset="0"/>
        <a:buChar char="•"/>
        <a:defRPr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05.xml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4" Type="http://schemas.openxmlformats.org/officeDocument/2006/relationships/image" Target="../media/image6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13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6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Relationship Id="rId4" Type="http://schemas.openxmlformats.org/officeDocument/2006/relationships/image" Target="../media/image23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Relationship Id="rId4" Type="http://schemas.openxmlformats.org/officeDocument/2006/relationships/image" Target="../media/image25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3.xml"/><Relationship Id="rId4" Type="http://schemas.openxmlformats.org/officeDocument/2006/relationships/image" Target="../media/image27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8.xml"/><Relationship Id="rId4" Type="http://schemas.openxmlformats.org/officeDocument/2006/relationships/image" Target="../media/image35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Relationship Id="rId4" Type="http://schemas.openxmlformats.org/officeDocument/2006/relationships/image" Target="../media/image37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8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47.xml"/><Relationship Id="rId6" Type="http://schemas.openxmlformats.org/officeDocument/2006/relationships/image" Target="../media/image47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0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61.xml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2.xml"/><Relationship Id="rId4" Type="http://schemas.openxmlformats.org/officeDocument/2006/relationships/image" Target="../media/image6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5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8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69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3.xml"/><Relationship Id="rId4" Type="http://schemas.openxmlformats.org/officeDocument/2006/relationships/image" Target="../media/image7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4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5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2.xml"/><Relationship Id="rId4" Type="http://schemas.openxmlformats.org/officeDocument/2006/relationships/image" Target="../media/image18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3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4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3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6.xml"/><Relationship Id="rId4" Type="http://schemas.openxmlformats.org/officeDocument/2006/relationships/image" Target="../media/image23.jpe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8.xml"/><Relationship Id="rId4" Type="http://schemas.openxmlformats.org/officeDocument/2006/relationships/image" Target="../media/image25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9.xml"/><Relationship Id="rId4" Type="http://schemas.openxmlformats.org/officeDocument/2006/relationships/image" Target="../media/image27.jpe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0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4.xml"/><Relationship Id="rId4" Type="http://schemas.openxmlformats.org/officeDocument/2006/relationships/image" Target="../media/image35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5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8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9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0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03.xml"/><Relationship Id="rId6" Type="http://schemas.openxmlformats.org/officeDocument/2006/relationships/image" Target="../media/image47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4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25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6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7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8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9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0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4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7.jpe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6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17.xml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8.xml"/><Relationship Id="rId4" Type="http://schemas.openxmlformats.org/officeDocument/2006/relationships/image" Target="../media/image69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0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3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35.xml"/><Relationship Id="rId6" Type="http://schemas.openxmlformats.org/officeDocument/2006/relationships/image" Target="../media/image47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49.xml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6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5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1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2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4" Type="http://schemas.openxmlformats.org/officeDocument/2006/relationships/image" Target="../media/image2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4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3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91.xml"/><Relationship Id="rId6" Type="http://schemas.openxmlformats.org/officeDocument/2006/relationships/image" Target="../media/image47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Users\Lucija\Documents\Lucija Mioc\3.razred\comenius\Millky-Way-wallpap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250"/>
            <a:ext cx="6172200" cy="112395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88404" y="92414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7200" dirty="0" smtClean="0">
                <a:solidFill>
                  <a:srgbClr val="FFFFCC"/>
                </a:solidFill>
                <a:latin typeface="+mn-lt"/>
              </a:rPr>
              <a:t>Geometrical shapes in nature</a:t>
            </a:r>
            <a:endParaRPr lang="hr-HR" sz="7200" dirty="0">
              <a:solidFill>
                <a:srgbClr val="FFFFCC"/>
              </a:solidFill>
              <a:latin typeface="+mn-lt"/>
            </a:endParaRPr>
          </a:p>
          <a:p>
            <a:pPr algn="ctr"/>
            <a:endParaRPr lang="hr-HR" sz="2400" dirty="0">
              <a:latin typeface="Candara" pitchFamily="34" charset="0"/>
            </a:endParaRPr>
          </a:p>
          <a:p>
            <a:pPr algn="ctr"/>
            <a:endParaRPr lang="en-US" sz="2400" dirty="0">
              <a:latin typeface="Candara" pitchFamily="34" charset="0"/>
            </a:endParaRPr>
          </a:p>
        </p:txBody>
      </p:sp>
      <p:pic>
        <p:nvPicPr>
          <p:cNvPr id="4" name="American Beauty Soundtrack (American Beauty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2"/>
    </mc:Choice>
    <mc:Fallback xmlns="">
      <p:transition spd="slow" advTm="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40" grpId="0"/>
    </p:bldLst>
  </p:timing>
  <p:extLst>
    <p:ext uri="{E180D4A7-C9FB-4DFB-919C-405C955672EB}">
      <p14:showEvtLst xmlns:p14="http://schemas.microsoft.com/office/powerpoint/2010/main">
        <p14:playEvt time="3469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Picture of a drop of water creating ripp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724128" y="544522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Ripple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7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8"/>
    </mc:Choice>
    <mc:Fallback xmlns="">
      <p:transition spd="slow" advTm="5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Picture of a black-eyed Sus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" y="388372"/>
            <a:ext cx="9144744" cy="60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744" y="634496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black</a:t>
            </a:r>
            <a:r>
              <a:rPr lang="hr-HR" sz="2800" dirty="0">
                <a:latin typeface="+mn-lt"/>
              </a:rPr>
              <a:t>-</a:t>
            </a:r>
            <a:r>
              <a:rPr lang="hr-HR" sz="2800" dirty="0" err="1" smtClean="0">
                <a:latin typeface="+mn-lt"/>
              </a:rPr>
              <a:t>eyed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Susan</a:t>
            </a:r>
            <a:r>
              <a:rPr lang="hr-HR" sz="2800" dirty="0" smtClean="0">
                <a:latin typeface="+mn-lt"/>
              </a:rPr>
              <a:t> 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6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"/>
    </mc:Choice>
    <mc:Fallback xmlns="">
      <p:transition spd="slow" advTm="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78" name="Content Placeholder 3" descr="kockvica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467544" y="18864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Fritillaria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7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"/>
    </mc:Choice>
    <mc:Fallback xmlns="">
      <p:transition spd="slow" advTm="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5602" name="Picture 7" descr="images (3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63938"/>
            <a:ext cx="4859338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8" descr="onion-price-witnesses-sharp-increase-1365541345-74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1663"/>
            <a:ext cx="45720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9" descr="carrot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343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Content Placeholder 11" descr="images (2).jpg"/>
          <p:cNvPicPr>
            <a:picLocks noGrp="1" noChangeAspect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0"/>
            <a:ext cx="4572000" cy="3190875"/>
          </a:xfr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+mn-lt"/>
              </a:rPr>
              <a:t>Vegetable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1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"/>
    </mc:Choice>
    <mc:Fallback xmlns="">
      <p:transition spd="slow" advTm="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2" name="Content Placeholder 3" descr="article-new_ehow_images_a08_2m_2u_type-diamond-outline-its-back-800x800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080000" cy="3810000"/>
          </a:xfrm>
        </p:spPr>
      </p:pic>
      <p:pic>
        <p:nvPicPr>
          <p:cNvPr id="20483" name="Content Placeholder 3" descr="coral-snak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3806825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Content Placeholder 3" descr="snakes-skin_0031086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2213"/>
            <a:ext cx="5076825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Content Placeholder 3" descr="snakesunbeamscal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000" y="0"/>
            <a:ext cx="40640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/>
          <p:cNvSpPr txBox="1"/>
          <p:nvPr/>
        </p:nvSpPr>
        <p:spPr>
          <a:xfrm>
            <a:off x="179512" y="612827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Snakes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48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7"/>
    </mc:Choice>
    <mc:Fallback xmlns="">
      <p:transition spd="slow" advTm="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http://www.symmetrymagazine.org/sites/default/files/styles/lead_image/public/images/standard/12-0272-03D.feature.jpg?itok=WWY14WK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" y="858197"/>
            <a:ext cx="9134832" cy="51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9168" y="6381328"/>
            <a:ext cx="913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>
                <a:solidFill>
                  <a:srgbClr val="E25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Beehives</a:t>
            </a:r>
            <a:endParaRPr lang="hr-HR" sz="2400" b="1" dirty="0">
              <a:solidFill>
                <a:srgbClr val="E25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63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8"/>
    </mc:Choice>
    <mc:Fallback xmlns="">
      <p:transition spd="slow" advTm="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 Close-up picture of a human ey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73" y="41156"/>
            <a:ext cx="6663655" cy="68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1240173" y="6237312"/>
            <a:ext cx="666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eye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"/>
    </mc:Choice>
    <mc:Fallback xmlns="">
      <p:transition spd="slow" advTm="5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http://hypnohub.files.wordpress.com/2011/06/da-vinci-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07"/>
            <a:ext cx="9143999" cy="63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1" y="606446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Vitruvian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Men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Leonardo da Vinci</a:t>
            </a:r>
            <a:endParaRPr lang="hr-H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0" y="5486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400" dirty="0" err="1" smtClean="0">
                <a:latin typeface="+mn-lt"/>
              </a:rPr>
              <a:t>This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err="1" smtClean="0">
                <a:latin typeface="+mn-lt"/>
              </a:rPr>
              <a:t>picture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err="1" smtClean="0">
                <a:latin typeface="+mn-lt"/>
              </a:rPr>
              <a:t>shows</a:t>
            </a:r>
            <a:r>
              <a:rPr lang="hr-HR" sz="2400" dirty="0" smtClean="0">
                <a:latin typeface="+mn-lt"/>
              </a:rPr>
              <a:t> ideal human </a:t>
            </a:r>
            <a:r>
              <a:rPr lang="hr-HR" sz="2400" dirty="0" err="1" smtClean="0">
                <a:latin typeface="+mn-lt"/>
              </a:rPr>
              <a:t>proportions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smtClean="0">
                <a:latin typeface="+mn-lt"/>
                <a:sym typeface="Wingdings" pitchFamily="2" charset="2"/>
              </a:rPr>
              <a:t> 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THE GOLDEN RATIO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27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2"/>
    </mc:Choice>
    <mc:Fallback xmlns="">
      <p:transition spd="slow" advTm="10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booking-dalmatia.com/img-izl/crveno-jezero-640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6" y="210462"/>
            <a:ext cx="8808248" cy="643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854" y="836712"/>
            <a:ext cx="80648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>
                <a:solidFill>
                  <a:srgbClr val="CCFFFF"/>
                </a:solidFill>
                <a:latin typeface="+mn-lt"/>
              </a:rPr>
              <a:t>Geometry  </a:t>
            </a:r>
            <a:r>
              <a:rPr lang="hr-HR" sz="4400" dirty="0" err="1" smtClean="0">
                <a:solidFill>
                  <a:srgbClr val="CCFFFF"/>
                </a:solidFill>
                <a:latin typeface="+mn-lt"/>
              </a:rPr>
              <a:t>in</a:t>
            </a:r>
            <a:r>
              <a:rPr lang="hr-HR" sz="4400" dirty="0" smtClean="0">
                <a:solidFill>
                  <a:srgbClr val="CCFFFF"/>
                </a:solidFill>
                <a:latin typeface="+mn-lt"/>
              </a:rPr>
              <a:t>  Croatia</a:t>
            </a:r>
          </a:p>
          <a:p>
            <a:endParaRPr lang="en-US" sz="4400" dirty="0" smtClean="0">
              <a:solidFill>
                <a:srgbClr val="CCFFFF"/>
              </a:solidFill>
              <a:latin typeface="+mn-lt"/>
            </a:endParaRPr>
          </a:p>
          <a:p>
            <a:pPr algn="just"/>
            <a:r>
              <a:rPr lang="hr-HR" sz="3600" dirty="0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3347864" y="587727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+mn-lt"/>
              </a:rPr>
              <a:t>Red Lake, Imotski</a:t>
            </a:r>
            <a:endParaRPr lang="hr-HR" sz="2000" b="1" dirty="0">
              <a:latin typeface="+mn-lt"/>
            </a:endParaRPr>
          </a:p>
        </p:txBody>
      </p:sp>
      <p:pic>
        <p:nvPicPr>
          <p:cNvPr id="2" name="Arsen Dedic - Jedrima oko svijeta (glavna tema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8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"/>
    </mc:Choice>
    <mc:Fallback xmlns="">
      <p:transition spd="slow" advTm="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>
    <p:ext uri="{E180D4A7-C9FB-4DFB-919C-405C955672EB}">
      <p14:showEvtLst xmlns:p14="http://schemas.microsoft.com/office/powerpoint/2010/main">
        <p14:playEvt time="3737" objId="2"/>
      </p14:showEvtLst>
    </p:ext>
  </p:extLs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apartmani-jelavic.com/wp/wp-content/uploads/2012/11/slide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7"/>
            <a:ext cx="9144000" cy="3645024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0" y="0"/>
            <a:ext cx="60960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44208" y="332656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Beach Golden Cape, </a:t>
            </a:r>
            <a:r>
              <a:rPr lang="hr-HR" sz="2800" dirty="0" err="1" smtClean="0">
                <a:latin typeface="+mn-lt"/>
              </a:rPr>
              <a:t>island</a:t>
            </a:r>
            <a:r>
              <a:rPr lang="hr-HR" sz="2800" dirty="0" smtClean="0">
                <a:latin typeface="+mn-lt"/>
              </a:rPr>
              <a:t> Brač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66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"/>
    </mc:Choice>
    <mc:Fallback xmlns="">
      <p:transition spd="slow" advTm="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 descr="http://1.bp.blogspot.com/_b04ad3HsVtI/TRwE_itnEAI/AAAAAAAAALc/fqD3ASaOoHs/s1600/Dalmatian+Pa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72200" y="0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chemeClr val="bg1"/>
                </a:solidFill>
                <a:latin typeface="+mn-lt"/>
              </a:rPr>
              <a:t>Dalmatians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5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"/>
    </mc:Choice>
    <mc:Fallback xmlns="">
      <p:transition spd="slow" advTm="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 descr="Photo: Reef-ringed blue hole in Caribbean S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1"/>
            <a:ext cx="9143999" cy="68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544108" y="34962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Blue</a:t>
            </a:r>
            <a:r>
              <a:rPr lang="hr-HR" sz="2800" dirty="0" smtClean="0">
                <a:latin typeface="+mn-lt"/>
              </a:rPr>
              <a:t> Hole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8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2"/>
    </mc:Choice>
    <mc:Fallback xmlns="">
      <p:transition spd="slow" advTm="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2" name="Picture 4" descr="http://upload.wikimedia.org/wikipedia/commons/b/b3/Danje_pau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90872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FFCC"/>
                </a:solidFill>
                <a:latin typeface="+mn-lt"/>
              </a:rPr>
              <a:t>Peacock</a:t>
            </a:r>
            <a:endParaRPr lang="en-US" sz="2800" dirty="0">
              <a:solidFill>
                <a:srgbClr val="FFFFCC"/>
              </a:solidFill>
              <a:latin typeface="+mn-lt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323528" y="40466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5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"/>
    </mc:Choice>
    <mc:Fallback xmlns="">
      <p:transition spd="slow" advTm="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491880" y="1484784"/>
            <a:ext cx="4224528" cy="3886200"/>
          </a:xfrm>
        </p:spPr>
        <p:txBody>
          <a:bodyPr/>
          <a:lstStyle/>
          <a:p>
            <a:endParaRPr lang="en-US"/>
          </a:p>
        </p:txBody>
      </p:sp>
      <p:pic>
        <p:nvPicPr>
          <p:cNvPr id="76805" name="Picture 5" descr="Datoteka:Apollo butterf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79704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    Apollo</a:t>
            </a:r>
            <a:endParaRPr lang="en-US" sz="2800" dirty="0">
              <a:latin typeface="+mn-lt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23528" y="40466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5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"/>
    </mc:Choice>
    <mc:Fallback xmlns="">
      <p:transition spd="slow" advTm="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bvo.zadweb.biz.hr/images/kukci/polukrilci%20-%20opancar/beskrilni%20opan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799288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530120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Fire colored Beetles</a:t>
            </a:r>
            <a:endParaRPr lang="en-US" sz="2800" dirty="0">
              <a:latin typeface="+mn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919104" y="99786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7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"/>
    </mc:Choice>
    <mc:Fallback xmlns="">
      <p:transition spd="slow" advTm="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:\Users\Lucija\Documents\Lucija Mioc\3.razred\comenius\Ladybug-Yellow-Flow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363272" cy="3240087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hr-HR" sz="2400" b="1" cap="none" dirty="0" smtClean="0">
                <a:latin typeface="+mn-lt"/>
              </a:rPr>
              <a:t>NATURE LIKES BALANCE AND SYMMETRY, BUT PERFECT SYMMETRY IN NATURAL OBJECTS IS RARELY SEEN</a:t>
            </a:r>
            <a:endParaRPr lang="en-US" sz="2400" b="1" cap="none" dirty="0" smtClean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2"/>
    </mc:Choice>
    <mc:Fallback xmlns="">
      <p:transition spd="slow" advTm="9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925638" y="712872"/>
            <a:ext cx="5292725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 dirty="0">
                <a:solidFill>
                  <a:srgbClr val="669900"/>
                </a:solidFill>
                <a:latin typeface="+mn-lt"/>
              </a:rPr>
              <a:t>By:</a:t>
            </a:r>
            <a:r>
              <a:rPr lang="hr-HR" dirty="0">
                <a:latin typeface="+mn-lt"/>
              </a:rPr>
              <a:t> Dora Matek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Lucija Ulaga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Paola Marinović</a:t>
            </a:r>
          </a:p>
          <a:p>
            <a:pPr>
              <a:spcBef>
                <a:spcPct val="50000"/>
              </a:spcBef>
            </a:pP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sz="2000" dirty="0">
                <a:solidFill>
                  <a:srgbClr val="F23A00"/>
                </a:solidFill>
                <a:latin typeface="+mn-lt"/>
              </a:rPr>
              <a:t>Mentors:</a:t>
            </a:r>
            <a:r>
              <a:rPr lang="hr-HR" dirty="0">
                <a:latin typeface="+mn-lt"/>
              </a:rPr>
              <a:t> Buga Mikšić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           </a:t>
            </a:r>
            <a:r>
              <a:rPr lang="hr-HR" dirty="0" smtClean="0">
                <a:latin typeface="+mn-lt"/>
              </a:rPr>
              <a:t>  Marina </a:t>
            </a:r>
            <a:r>
              <a:rPr lang="hr-HR" dirty="0" err="1" smtClean="0">
                <a:latin typeface="+mn-lt"/>
              </a:rPr>
              <a:t>Ninković</a:t>
            </a:r>
            <a:endParaRPr lang="hr-HR" dirty="0" smtClean="0">
              <a:latin typeface="+mn-lt"/>
            </a:endParaRPr>
          </a:p>
          <a:p>
            <a:pPr>
              <a:spcBef>
                <a:spcPct val="50000"/>
              </a:spcBef>
            </a:pP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dirty="0" err="1" smtClean="0">
                <a:solidFill>
                  <a:srgbClr val="0070C0"/>
                </a:solidFill>
                <a:latin typeface="+mn-lt"/>
              </a:rPr>
              <a:t>Music</a:t>
            </a:r>
            <a:r>
              <a:rPr lang="hr-HR" dirty="0" smtClean="0">
                <a:solidFill>
                  <a:srgbClr val="0070C0"/>
                </a:solidFill>
                <a:latin typeface="+mn-lt"/>
              </a:rPr>
              <a:t>: </a:t>
            </a:r>
            <a:r>
              <a:rPr lang="hr-HR" dirty="0" err="1"/>
              <a:t>Thomas</a:t>
            </a:r>
            <a:r>
              <a:rPr lang="hr-HR" dirty="0"/>
              <a:t> Newman – American </a:t>
            </a:r>
            <a:r>
              <a:rPr lang="hr-HR" dirty="0" err="1"/>
              <a:t>Beauty</a:t>
            </a:r>
            <a:endParaRPr lang="hr-HR" dirty="0"/>
          </a:p>
          <a:p>
            <a:pPr>
              <a:spcBef>
                <a:spcPct val="50000"/>
              </a:spcBef>
            </a:pPr>
            <a:r>
              <a:rPr lang="hr-HR" dirty="0">
                <a:solidFill>
                  <a:srgbClr val="0070C0"/>
                </a:solidFill>
                <a:latin typeface="+mn-lt"/>
              </a:rPr>
              <a:t> </a:t>
            </a:r>
            <a:r>
              <a:rPr lang="hr-HR" dirty="0" smtClean="0">
                <a:solidFill>
                  <a:srgbClr val="0070C0"/>
                </a:solidFill>
                <a:latin typeface="+mn-lt"/>
              </a:rPr>
              <a:t>             </a:t>
            </a:r>
            <a:r>
              <a:rPr lang="hr-HR" dirty="0" smtClean="0">
                <a:latin typeface="+mn-lt"/>
              </a:rPr>
              <a:t>Arsen Dedić – Jedrima oko svijeta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</a:t>
            </a:r>
            <a:r>
              <a:rPr lang="hr-HR" dirty="0" smtClean="0">
                <a:latin typeface="+mn-lt"/>
              </a:rPr>
              <a:t>             </a:t>
            </a: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Zagreb, 2013.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XV. Gymnasium</a:t>
            </a:r>
          </a:p>
          <a:p>
            <a:pPr>
              <a:spcBef>
                <a:spcPct val="50000"/>
              </a:spcBef>
            </a:pPr>
            <a:endParaRPr lang="hr-HR" dirty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7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63">
        <p:fade/>
      </p:transition>
    </mc:Choice>
    <mc:Fallback xmlns="">
      <p:transition spd="med" advTm="11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Users\Lucija\Documents\Lucija Mioc\3.razred\comenius\Millky-Way-wallpap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250"/>
            <a:ext cx="6172200" cy="112395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88404" y="92414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7200" dirty="0" smtClean="0">
                <a:solidFill>
                  <a:srgbClr val="FFFFCC"/>
                </a:solidFill>
                <a:latin typeface="+mn-lt"/>
              </a:rPr>
              <a:t>Geometrical shapes in nature</a:t>
            </a:r>
            <a:endParaRPr lang="hr-HR" sz="7200" dirty="0">
              <a:solidFill>
                <a:srgbClr val="FFFFCC"/>
              </a:solidFill>
              <a:latin typeface="+mn-lt"/>
            </a:endParaRPr>
          </a:p>
          <a:p>
            <a:pPr algn="ctr"/>
            <a:endParaRPr lang="hr-HR" sz="2400" dirty="0">
              <a:latin typeface="Candara" pitchFamily="34" charset="0"/>
            </a:endParaRPr>
          </a:p>
          <a:p>
            <a:pPr algn="ctr"/>
            <a:endParaRPr lang="en-US" sz="2400" dirty="0">
              <a:latin typeface="Candara" pitchFamily="34" charset="0"/>
            </a:endParaRPr>
          </a:p>
        </p:txBody>
      </p:sp>
      <p:pic>
        <p:nvPicPr>
          <p:cNvPr id="4" name="American Beauty Soundtrack (American Beauty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1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2"/>
    </mc:Choice>
    <mc:Fallback xmlns="">
      <p:transition spd="slow" advTm="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40" grpId="0"/>
    </p:bldLst>
  </p:timing>
  <p:extLst>
    <p:ext uri="{E180D4A7-C9FB-4DFB-919C-405C955672EB}">
      <p14:showEvtLst xmlns:p14="http://schemas.microsoft.com/office/powerpoint/2010/main">
        <p14:playEvt time="3469" objId="4"/>
      </p14:showEvtLst>
    </p:ext>
  </p:extLs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4716016" y="764704"/>
            <a:ext cx="4296536" cy="4678288"/>
          </a:xfrm>
        </p:spPr>
        <p:txBody>
          <a:bodyPr/>
          <a:lstStyle/>
          <a:p>
            <a:r>
              <a:rPr lang="hr-HR" sz="2000" dirty="0" smtClean="0"/>
              <a:t>THE SYSTEM OF BELIEFS HELD BY PYTHAGORAS AND HIS FOLLOWERS</a:t>
            </a:r>
          </a:p>
          <a:p>
            <a:endParaRPr lang="hr-HR" sz="2000" dirty="0"/>
          </a:p>
          <a:p>
            <a:r>
              <a:rPr lang="hr-HR" sz="2000" dirty="0" smtClean="0"/>
              <a:t>FOR PYTHAGORA:</a:t>
            </a:r>
          </a:p>
          <a:p>
            <a:endParaRPr lang="hr-HR" sz="2000" dirty="0"/>
          </a:p>
          <a:p>
            <a:pPr marL="0" indent="0" algn="ctr">
              <a:buNone/>
            </a:pPr>
            <a:r>
              <a:rPr lang="hr-HR" sz="2000" dirty="0" smtClean="0"/>
              <a:t> </a:t>
            </a:r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WAS THE SUBSTANCE OF ALL THINGS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07504" y="1554163"/>
            <a:ext cx="3240359" cy="1979612"/>
          </a:xfrm>
        </p:spPr>
        <p:txBody>
          <a:bodyPr>
            <a:normAutofit/>
          </a:bodyPr>
          <a:lstStyle/>
          <a:p>
            <a:r>
              <a:rPr lang="hr-HR" sz="2800" dirty="0" err="1" smtClean="0">
                <a:solidFill>
                  <a:srgbClr val="FF9933"/>
                </a:solidFill>
                <a:latin typeface="+mn-lt"/>
              </a:rPr>
              <a:t>pYTHAGOREANISM</a:t>
            </a:r>
            <a:endParaRPr lang="hr-HR" sz="2800" dirty="0"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8196" name="Picture 4" descr="http://upload.wikimedia.org/wikipedia/commons/3/3f/Sanzio_01_Pythago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2"/>
            <a:ext cx="3715436" cy="43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2"/>
    </mc:Choice>
    <mc:Fallback xmlns="">
      <p:transition spd="slow" advTm="1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8" descr="solar-system-without-plut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24744"/>
            <a:ext cx="9144000" cy="4608512"/>
          </a:xfrm>
        </p:spPr>
      </p:pic>
      <p:sp>
        <p:nvSpPr>
          <p:cNvPr id="3" name="TekstniOkvir 2"/>
          <p:cNvSpPr txBox="1"/>
          <p:nvPr/>
        </p:nvSpPr>
        <p:spPr>
          <a:xfrm>
            <a:off x="179512" y="40466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Solar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System</a:t>
            </a:r>
            <a:endParaRPr lang="hr-HR" sz="2800" dirty="0">
              <a:latin typeface="+mn-lt"/>
            </a:endParaRPr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96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5"/>
    </mc:Choice>
    <mc:Fallback xmlns="">
      <p:transition spd="slow" advTm="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Picture of Saturn and its rin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" y="692696"/>
            <a:ext cx="9134904" cy="577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4788024" y="508505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The Rings of Saturn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1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"/>
    </mc:Choice>
    <mc:Fallback xmlns="">
      <p:transition spd="slow" advTm="5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oneminuteastronomer.com/wp-content/uploads/2010/06/Copernicus-Crate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67490"/>
            <a:ext cx="6120680" cy="4590510"/>
          </a:xfrm>
          <a:prstGeom prst="rect">
            <a:avLst/>
          </a:prstGeom>
          <a:noFill/>
        </p:spPr>
      </p:pic>
      <p:pic>
        <p:nvPicPr>
          <p:cNvPr id="77828" name="Picture 4" descr="http://thomastyrrell.files.wordpress.com/2013/03/moon_20020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5959" y="0"/>
            <a:ext cx="4658041" cy="63367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836712"/>
            <a:ext cx="540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The Moon and </a:t>
            </a:r>
          </a:p>
          <a:p>
            <a:r>
              <a:rPr lang="en-US" sz="2800" dirty="0" err="1" smtClean="0">
                <a:latin typeface="+mn-lt"/>
              </a:rPr>
              <a:t>Boscovich</a:t>
            </a:r>
            <a:r>
              <a:rPr lang="en-US" sz="2800" dirty="0" smtClean="0">
                <a:latin typeface="+mn-lt"/>
              </a:rPr>
              <a:t> crater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3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2"/>
    </mc:Choice>
    <mc:Fallback xmlns="">
      <p:transition spd="slow" advTm="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5362" name="Picture 2" descr="Photo: Water vort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5"/>
            <a:ext cx="9143999" cy="68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868144" y="609329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Whirlpool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2"/>
    </mc:Choice>
    <mc:Fallback xmlns="">
      <p:transition spd="slow" advTm="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386" name="Content Placeholder 19" descr="earth_with_rising_sun_b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The Earth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46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"/>
    </mc:Choice>
    <mc:Fallback xmlns="">
      <p:transition spd="slow" advTm="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http://static.bbc.co.uk/earthscience/images/ic/640x360/surface_and_interior/inside_the_ear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49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0" y="62373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Inside</a:t>
            </a:r>
            <a:r>
              <a:rPr lang="hr-HR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the</a:t>
            </a:r>
            <a:r>
              <a:rPr lang="hr-HR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Earth</a:t>
            </a:r>
            <a:endParaRPr lang="hr-HR" sz="2800" b="1" dirty="0">
              <a:solidFill>
                <a:srgbClr val="C0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"/>
    </mc:Choice>
    <mc:Fallback xmlns="">
      <p:transition spd="slow" advTm="5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7410" name="Content Placeholder 3" descr="tornad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611188" y="549275"/>
            <a:ext cx="3816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Candara" pitchFamily="34" charset="0"/>
              </a:rPr>
              <a:t>Storm</a:t>
            </a:r>
            <a:r>
              <a:rPr lang="hr-HR" sz="2800" dirty="0" smtClean="0">
                <a:latin typeface="Candara" pitchFamily="34" charset="0"/>
              </a:rPr>
              <a:t> </a:t>
            </a:r>
            <a:r>
              <a:rPr lang="hr-HR" sz="2800" dirty="0" err="1">
                <a:latin typeface="Candara" pitchFamily="34" charset="0"/>
              </a:rPr>
              <a:t>cloud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1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"/>
    </mc:Choice>
    <mc:Fallback xmlns="">
      <p:transition spd="slow" advTm="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6386" name="Picture 2" descr="Photo: Sectored plate snowfla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1" y="6093296"/>
            <a:ext cx="914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0070C0"/>
                </a:solidFill>
                <a:latin typeface="+mn-lt"/>
              </a:rPr>
              <a:t>The</a:t>
            </a:r>
            <a:r>
              <a:rPr lang="hr-HR" sz="28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0070C0"/>
                </a:solidFill>
                <a:latin typeface="+mn-lt"/>
              </a:rPr>
              <a:t>Snowflake</a:t>
            </a:r>
            <a:endParaRPr lang="hr-HR" sz="2800" dirty="0">
              <a:solidFill>
                <a:srgbClr val="0070C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66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Picture of a drop of water creating ripp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724128" y="544522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Ripple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5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8"/>
    </mc:Choice>
    <mc:Fallback xmlns="">
      <p:transition spd="slow" advTm="5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 descr="Photo: Reef-ringed blue hole in Caribbean S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1"/>
            <a:ext cx="9143999" cy="68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544108" y="34962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Blue</a:t>
            </a:r>
            <a:r>
              <a:rPr lang="hr-HR" sz="2800" dirty="0" smtClean="0">
                <a:latin typeface="+mn-lt"/>
              </a:rPr>
              <a:t> Hole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8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2"/>
    </mc:Choice>
    <mc:Fallback xmlns="">
      <p:transition spd="slow" advTm="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5362" name="Picture 2" descr="Photo: Water vort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5"/>
            <a:ext cx="9143999" cy="68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868144" y="609329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Whirlpool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6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2"/>
    </mc:Choice>
    <mc:Fallback xmlns="">
      <p:transition spd="slow" advTm="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23ece3d3dca4d489f65bf98a9f67d589_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4355976" y="26064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Shapes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in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the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Sand</a:t>
            </a:r>
            <a:endParaRPr lang="hr-HR" sz="2800" dirty="0">
              <a:solidFill>
                <a:srgbClr val="CC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92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"/>
    </mc:Choice>
    <mc:Fallback xmlns="">
      <p:transition spd="slow" advTm="3868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http://www.photo-dictionary.com/photofiles/list/4574/6052sea_urchi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44001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467544" y="602128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92D050"/>
                </a:solidFill>
                <a:latin typeface="+mn-lt"/>
              </a:rPr>
              <a:t>Sea</a:t>
            </a:r>
            <a:r>
              <a:rPr lang="hr-HR" sz="2800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92D050"/>
                </a:solidFill>
                <a:latin typeface="+mn-lt"/>
              </a:rPr>
              <a:t>urchins</a:t>
            </a:r>
            <a:endParaRPr lang="hr-HR" sz="2800" dirty="0">
              <a:solidFill>
                <a:srgbClr val="92D05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7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4"/>
    </mc:Choice>
    <mc:Fallback xmlns="">
      <p:transition spd="slow" advTm="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6" name="Content Placeholder 3" descr="Estrella-de-mar-1920x1080-extrafondos-com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4221163"/>
          </a:xfrm>
        </p:spPr>
      </p:pic>
      <p:pic>
        <p:nvPicPr>
          <p:cNvPr id="41988" name="Content Placeholder 5" descr="sea-star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219251"/>
            <a:ext cx="4644007" cy="263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587727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Sea animals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153192"/>
      </p:ext>
    </p:extLst>
  </p:cSld>
  <p:clrMapOvr>
    <a:masterClrMapping/>
  </p:clrMapOvr>
  <p:transition spd="med" advTm="6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23ece3d3dca4d489f65bf98a9f67d589_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4355976" y="26064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Shapes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in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the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Sand</a:t>
            </a:r>
            <a:endParaRPr lang="hr-HR" sz="2800" dirty="0">
              <a:solidFill>
                <a:srgbClr val="CC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31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"/>
    </mc:Choice>
    <mc:Fallback xmlns="">
      <p:transition spd="slow" advTm="3868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3010" name="Content Placeholder 3" descr="IMG_2260-copie1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kstniOkvir 2"/>
          <p:cNvSpPr txBox="1"/>
          <p:nvPr/>
        </p:nvSpPr>
        <p:spPr>
          <a:xfrm>
            <a:off x="755576" y="525167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Medusa</a:t>
            </a:r>
            <a:r>
              <a:rPr lang="hr-HR" sz="2800" dirty="0" smtClean="0">
                <a:latin typeface="+mn-lt"/>
              </a:rPr>
              <a:t> 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5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"/>
    </mc:Choice>
    <mc:Fallback xmlns="">
      <p:transition spd="slow" advTm="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dw.datawallpaper.com/nature/the-pearl-312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" y="0"/>
            <a:ext cx="91211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755576" y="54868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Pearl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9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"/>
    </mc:Choice>
    <mc:Fallback xmlns="">
      <p:transition spd="slow" advTm="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http://24.media.tumblr.com/6a2693cd2de57e2a5aaeb74b5495bb7a/tumblr_mn23ll9mdF1qbn2boo1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260648"/>
            <a:ext cx="4104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Blue-ringed octopus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5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4"/>
    </mc:Choice>
    <mc:Fallback xmlns="">
      <p:transition spd="slow" advTm="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fractalenlightenment.com/wp/wp-content/uploads/2011/03/chambered_nautilus_cutaway_logarithmic_spi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0" y="63093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Chambered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Nautilus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6" name="Picture 4" descr="http://2muchfun.info/spira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27432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5940152" y="652534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Fibonacci</a:t>
            </a:r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Series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8"/>
    </mc:Choice>
    <mc:Fallback xmlns="">
      <p:transition spd="slow" advTm="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 descr="http://3.bp.blogspot.com/--yvoUYzfdxw/TWtTgXTYsNI/AAAAAAAAAI4/WmGN6ACohgw/s400/mapafr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8260"/>
            <a:ext cx="6120680" cy="68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1511660" y="6165304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Fibonacci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Series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Africa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1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2"/>
    </mc:Choice>
    <mc:Fallback xmlns="">
      <p:transition spd="slow" advTm="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6800" y="1406525"/>
            <a:ext cx="6172200" cy="22510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6800" y="3905250"/>
            <a:ext cx="6172200" cy="112395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/>
          </a:p>
        </p:txBody>
      </p:sp>
      <p:pic>
        <p:nvPicPr>
          <p:cNvPr id="27651" name="Picture 4" descr="http://wonderworlds.org/images/crystal_fantasy/fantasy-crystal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175" y="-24606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niOkvir 3"/>
          <p:cNvSpPr txBox="1"/>
          <p:nvPr/>
        </p:nvSpPr>
        <p:spPr>
          <a:xfrm>
            <a:off x="1259632" y="404664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Crystals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5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"/>
    </mc:Choice>
    <mc:Fallback xmlns="">
      <p:transition spd="slow" advTm="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288" y="350838"/>
            <a:ext cx="8569325" cy="19796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Which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geometrical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shapes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can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you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see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?</a:t>
            </a:r>
            <a:endParaRPr lang="hr-HR" sz="3200" b="1" dirty="0">
              <a:solidFill>
                <a:srgbClr val="FFFFCC"/>
              </a:solidFill>
              <a:latin typeface="Calibri Light" pitchFamily="34" charset="0"/>
            </a:endParaRPr>
          </a:p>
        </p:txBody>
      </p:sp>
      <p:pic>
        <p:nvPicPr>
          <p:cNvPr id="4" name="Picture 4" descr="http://us.123rf.com/400wm/400/400/apttone/apttone1104/apttone110400001/9275031-diamond-stone-on-black-space-beautiful-sparkling-diamond-on-a-light-reflective-surface-high-quality-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-34957" y="1844824"/>
            <a:ext cx="4536504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6" descr="http://www.ninaellejewels.com/media/wysiwyg/Diamond_Partsno_border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092" t="19827" r="71634" b="32733"/>
          <a:stretch/>
        </p:blipFill>
        <p:spPr bwMode="auto">
          <a:xfrm>
            <a:off x="4482148" y="1844824"/>
            <a:ext cx="4661852" cy="44856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0" name="TekstniOkvir 6"/>
          <p:cNvSpPr txBox="1">
            <a:spLocks noChangeArrowheads="1"/>
          </p:cNvSpPr>
          <p:nvPr/>
        </p:nvSpPr>
        <p:spPr bwMode="auto">
          <a:xfrm>
            <a:off x="323850" y="1069975"/>
            <a:ext cx="1439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b="1" dirty="0" err="1">
                <a:solidFill>
                  <a:srgbClr val="669900"/>
                </a:solidFill>
                <a:latin typeface="Century Gothic" pitchFamily="34" charset="0"/>
              </a:rPr>
              <a:t>circle</a:t>
            </a:r>
            <a:endParaRPr lang="hr-HR" sz="2400" b="1" dirty="0">
              <a:solidFill>
                <a:srgbClr val="669900"/>
              </a:solidFill>
              <a:latin typeface="Century Gothic" pitchFamily="34" charset="0"/>
            </a:endParaRPr>
          </a:p>
        </p:txBody>
      </p:sp>
      <p:sp>
        <p:nvSpPr>
          <p:cNvPr id="29701" name="TekstniOkvir 7"/>
          <p:cNvSpPr txBox="1">
            <a:spLocks noChangeArrowheads="1"/>
          </p:cNvSpPr>
          <p:nvPr/>
        </p:nvSpPr>
        <p:spPr bwMode="auto">
          <a:xfrm>
            <a:off x="6813550" y="733425"/>
            <a:ext cx="1719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 dirty="0" err="1">
                <a:solidFill>
                  <a:srgbClr val="00B0F0"/>
                </a:solidFill>
                <a:latin typeface="Cambria" pitchFamily="18" charset="0"/>
              </a:rPr>
              <a:t>octagon</a:t>
            </a:r>
            <a:endParaRPr lang="hr-HR" sz="3200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29702" name="TekstniOkvir 8"/>
          <p:cNvSpPr txBox="1">
            <a:spLocks noChangeArrowheads="1"/>
          </p:cNvSpPr>
          <p:nvPr/>
        </p:nvSpPr>
        <p:spPr bwMode="auto">
          <a:xfrm>
            <a:off x="1979613" y="1331913"/>
            <a:ext cx="1800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b="1" dirty="0">
                <a:solidFill>
                  <a:srgbClr val="FF3300"/>
                </a:solidFill>
                <a:latin typeface="Bodoni MT Black" pitchFamily="18" charset="0"/>
              </a:rPr>
              <a:t>triangle</a:t>
            </a:r>
          </a:p>
        </p:txBody>
      </p:sp>
      <p:sp>
        <p:nvSpPr>
          <p:cNvPr id="29703" name="TekstniOkvir 9"/>
          <p:cNvSpPr txBox="1">
            <a:spLocks noChangeArrowheads="1"/>
          </p:cNvSpPr>
          <p:nvPr/>
        </p:nvSpPr>
        <p:spPr bwMode="auto">
          <a:xfrm>
            <a:off x="4137025" y="917575"/>
            <a:ext cx="936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6000" b="1" dirty="0">
                <a:solidFill>
                  <a:srgbClr val="FFC000"/>
                </a:solidFill>
                <a:latin typeface="Candara" pitchFamily="34" charset="0"/>
              </a:rPr>
              <a:t>?</a:t>
            </a:r>
            <a:endParaRPr lang="hr-HR" b="1" dirty="0">
              <a:solidFill>
                <a:srgbClr val="FFC000"/>
              </a:solidFill>
              <a:latin typeface="Candara" pitchFamily="34" charset="0"/>
            </a:endParaRPr>
          </a:p>
        </p:txBody>
      </p:sp>
      <p:sp>
        <p:nvSpPr>
          <p:cNvPr id="29704" name="TekstniOkvir 10"/>
          <p:cNvSpPr txBox="1">
            <a:spLocks noChangeArrowheads="1"/>
          </p:cNvSpPr>
          <p:nvPr/>
        </p:nvSpPr>
        <p:spPr bwMode="auto">
          <a:xfrm>
            <a:off x="5057775" y="1300163"/>
            <a:ext cx="15843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 b="1" dirty="0">
                <a:solidFill>
                  <a:srgbClr val="993366"/>
                </a:solidFill>
                <a:latin typeface="Castellar" pitchFamily="18" charset="0"/>
              </a:rPr>
              <a:t>kite</a:t>
            </a:r>
            <a:endParaRPr lang="hr-HR" sz="2400" b="1" dirty="0">
              <a:solidFill>
                <a:srgbClr val="993366"/>
              </a:solidFill>
              <a:latin typeface="Castellar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0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1"/>
    </mc:Choice>
    <mc:Fallback xmlns="">
      <p:transition spd="slow" advTm="1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703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pic>
        <p:nvPicPr>
          <p:cNvPr id="30723" name="Picture 2" descr="http://nerd-alert.net/wp-content/uploads/2011/04/cave_crystals.jpg"/>
          <p:cNvPicPr>
            <a:picLocks noChangeAspect="1" noChangeArrowheads="1"/>
          </p:cNvPicPr>
          <p:nvPr/>
        </p:nvPicPr>
        <p:blipFill rotWithShape="1">
          <a:blip r:embed="rId3" cstate="print"/>
          <a:srcRect t="1" b="8259"/>
          <a:stretch/>
        </p:blipFill>
        <p:spPr bwMode="auto">
          <a:xfrm>
            <a:off x="6350" y="285410"/>
            <a:ext cx="9137650" cy="62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niOkvir 1"/>
          <p:cNvSpPr txBox="1"/>
          <p:nvPr/>
        </p:nvSpPr>
        <p:spPr>
          <a:xfrm>
            <a:off x="395536" y="616530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Crystal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>
                <a:latin typeface="+mn-lt"/>
              </a:rPr>
              <a:t>P</a:t>
            </a:r>
            <a:r>
              <a:rPr lang="hr-HR" sz="2800" dirty="0" err="1" smtClean="0">
                <a:latin typeface="+mn-lt"/>
              </a:rPr>
              <a:t>alace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in</a:t>
            </a:r>
            <a:r>
              <a:rPr lang="hr-HR" sz="2800" dirty="0" smtClean="0">
                <a:latin typeface="+mn-lt"/>
              </a:rPr>
              <a:t> Mexico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0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"/>
    </mc:Choice>
    <mc:Fallback xmlns="">
      <p:transition spd="slow" advTm="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1747" name="Picture 4" descr="http://3.bp.blogspot.com/_5tXNCI3P-WI/SxWa3AvAsiI/AAAAAAAADhQ/i-lsoupSiy4/s1600/06%20Carsten%20Peter,%20Speleoresearch%20and%20fil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4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"/>
    </mc:Choice>
    <mc:Fallback xmlns="">
      <p:transition spd="slow" advTm="4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203575" y="260350"/>
            <a:ext cx="5545138" cy="5832475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hr-HR" sz="2800" dirty="0"/>
              <a:t>SOLID MATERIAL WHOSE ATOMS, </a:t>
            </a:r>
            <a:r>
              <a:rPr lang="hr-HR" sz="2800" b="1" dirty="0">
                <a:solidFill>
                  <a:srgbClr val="01B799"/>
                </a:solidFill>
              </a:rPr>
              <a:t>MOLECULES</a:t>
            </a:r>
            <a:r>
              <a:rPr lang="hr-HR" sz="2800" dirty="0">
                <a:solidFill>
                  <a:srgbClr val="FFFF00"/>
                </a:solidFill>
              </a:rPr>
              <a:t> </a:t>
            </a:r>
            <a:r>
              <a:rPr lang="hr-HR" sz="2800" dirty="0"/>
              <a:t>OR IONS ARE ARRANGED IN AN </a:t>
            </a:r>
            <a:r>
              <a:rPr lang="hr-HR" sz="2800" b="1" dirty="0">
                <a:solidFill>
                  <a:srgbClr val="FFC000"/>
                </a:solidFill>
              </a:rPr>
              <a:t>ORDERED</a:t>
            </a:r>
            <a:r>
              <a:rPr lang="hr-HR" sz="2800" dirty="0"/>
              <a:t> </a:t>
            </a:r>
            <a:r>
              <a:rPr lang="hr-HR" sz="2800" dirty="0" smtClean="0"/>
              <a:t>PATTERN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2800" dirty="0" smtClean="0"/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hr-HR" sz="2800" dirty="0"/>
              <a:t>EXTENDS IN </a:t>
            </a:r>
            <a:r>
              <a:rPr lang="hr-HR" sz="2800" b="1" dirty="0">
                <a:solidFill>
                  <a:srgbClr val="C00000"/>
                </a:solidFill>
              </a:rPr>
              <a:t>ALL THREE </a:t>
            </a:r>
            <a:r>
              <a:rPr lang="hr-HR" sz="2800" dirty="0"/>
              <a:t>SPATIAL DIMENSIONS</a:t>
            </a:r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hr-HR" sz="2800" dirty="0"/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750" y="333375"/>
            <a:ext cx="2576513" cy="1978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dirty="0" err="1" smtClean="0">
                <a:solidFill>
                  <a:srgbClr val="01B799"/>
                </a:solidFill>
                <a:latin typeface="+mn-lt"/>
              </a:rPr>
              <a:t>Crystal</a:t>
            </a:r>
            <a:r>
              <a:rPr lang="hr-HR" sz="3600" b="1" dirty="0" smtClean="0">
                <a:solidFill>
                  <a:srgbClr val="01B799"/>
                </a:solidFill>
                <a:latin typeface="+mn-lt"/>
              </a:rPr>
              <a:t>?</a:t>
            </a:r>
            <a:endParaRPr lang="hr-HR" sz="3600" b="1" dirty="0">
              <a:solidFill>
                <a:srgbClr val="01B799"/>
              </a:solidFill>
              <a:latin typeface="+mn-lt"/>
            </a:endParaRPr>
          </a:p>
        </p:txBody>
      </p:sp>
      <p:pic>
        <p:nvPicPr>
          <p:cNvPr id="4098" name="Picture 2" descr="http://www.irocks.com/db_pics/new2011/Aquamarine-JaquetoMine-Brazil-46mm-1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051720" y="3585659"/>
            <a:ext cx="4897643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2772" name="TekstniOkvir 3"/>
          <p:cNvSpPr txBox="1">
            <a:spLocks noChangeArrowheads="1"/>
          </p:cNvSpPr>
          <p:nvPr/>
        </p:nvSpPr>
        <p:spPr bwMode="auto">
          <a:xfrm>
            <a:off x="2411413" y="6453188"/>
            <a:ext cx="151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aquamarine</a:t>
            </a:r>
            <a:endParaRPr lang="hr-HR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338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0"/>
    </mc:Choice>
    <mc:Fallback xmlns="">
      <p:transition spd="slow" advTm="1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7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http://www.photo-dictionary.com/photofiles/list/4574/6052sea_urchi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44001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467544" y="602128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92D050"/>
                </a:solidFill>
                <a:latin typeface="+mn-lt"/>
              </a:rPr>
              <a:t>Sea</a:t>
            </a:r>
            <a:r>
              <a:rPr lang="hr-HR" sz="2800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92D050"/>
                </a:solidFill>
                <a:latin typeface="+mn-lt"/>
              </a:rPr>
              <a:t>urchins</a:t>
            </a:r>
            <a:endParaRPr lang="hr-HR" sz="2800" dirty="0">
              <a:solidFill>
                <a:srgbClr val="92D05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76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4"/>
    </mc:Choice>
    <mc:Fallback xmlns="">
      <p:transition spd="slow" advTm="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3795" name="Picture 4" descr="http://assets.openstudy.com/updates/attachments/4eccf97ce4b04e045aed8891-churringo-1327525329213-diamondstructuregraphitestructure1.jpeg"/>
          <p:cNvPicPr>
            <a:picLocks noChangeAspect="1" noChangeArrowheads="1"/>
          </p:cNvPicPr>
          <p:nvPr/>
        </p:nvPicPr>
        <p:blipFill>
          <a:blip r:embed="rId3" cstate="print"/>
          <a:srcRect l="1511" t="2530" r="1756" b="12456"/>
          <a:stretch>
            <a:fillRect/>
          </a:stretch>
        </p:blipFill>
        <p:spPr bwMode="auto">
          <a:xfrm>
            <a:off x="696913" y="579438"/>
            <a:ext cx="727075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https://encrypted-tbn3.gstatic.com/images?q=tbn:ANd9GcSvxbnjB4RWiLpNuI8I8eScJ4r0-S_pycK6moiil-fy9HCMpUDMr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513" y="47244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http://education.mrsec.wisc.edu/nanoquest/carbon/images/penc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4724400"/>
            <a:ext cx="17272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kstniOkvir 7"/>
          <p:cNvSpPr txBox="1">
            <a:spLocks noChangeArrowheads="1"/>
          </p:cNvSpPr>
          <p:nvPr/>
        </p:nvSpPr>
        <p:spPr bwMode="auto">
          <a:xfrm>
            <a:off x="1619250" y="6572250"/>
            <a:ext cx="1439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diamond</a:t>
            </a:r>
            <a:endParaRPr lang="hr-HR" dirty="0">
              <a:latin typeface="Candara" pitchFamily="34" charset="0"/>
            </a:endParaRPr>
          </a:p>
        </p:txBody>
      </p:sp>
      <p:sp>
        <p:nvSpPr>
          <p:cNvPr id="33801" name="TekstniOkvir 8"/>
          <p:cNvSpPr txBox="1">
            <a:spLocks noChangeArrowheads="1"/>
          </p:cNvSpPr>
          <p:nvPr/>
        </p:nvSpPr>
        <p:spPr bwMode="auto">
          <a:xfrm>
            <a:off x="5508625" y="6497638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graphite</a:t>
            </a:r>
            <a:endParaRPr lang="hr-HR" dirty="0">
              <a:latin typeface="Candara" pitchFamily="34" charset="0"/>
            </a:endParaRPr>
          </a:p>
        </p:txBody>
      </p:sp>
      <p:sp>
        <p:nvSpPr>
          <p:cNvPr id="2" name="Strelica dolje 1"/>
          <p:cNvSpPr/>
          <p:nvPr/>
        </p:nvSpPr>
        <p:spPr>
          <a:xfrm>
            <a:off x="1979712" y="3717032"/>
            <a:ext cx="50405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 dolje 11"/>
          <p:cNvSpPr/>
          <p:nvPr/>
        </p:nvSpPr>
        <p:spPr>
          <a:xfrm>
            <a:off x="5939163" y="3775585"/>
            <a:ext cx="50405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6"/>
    </mc:Choice>
    <mc:Fallback xmlns="">
      <p:transition spd="slow" advTm="10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  <p:bldP spid="33801" grpId="0"/>
      <p:bldP spid="2" grpId="0" animBg="1"/>
      <p:bldP spid="12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iro\Desktop\P1090209.JPG"/>
          <p:cNvPicPr>
            <a:picLocks noChangeAspect="1" noChangeArrowheads="1"/>
          </p:cNvPicPr>
          <p:nvPr/>
        </p:nvPicPr>
        <p:blipFill rotWithShape="1">
          <a:blip r:embed="rId3" cstate="print"/>
          <a:srcRect t="8564"/>
          <a:stretch/>
        </p:blipFill>
        <p:spPr bwMode="auto">
          <a:xfrm>
            <a:off x="425450" y="482600"/>
            <a:ext cx="8394700" cy="59150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4818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4595813" y="482600"/>
            <a:ext cx="4224337" cy="3886200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hr-HR" sz="2800" b="1" dirty="0" smtClean="0">
                <a:solidFill>
                  <a:srgbClr val="669900"/>
                </a:solidFill>
              </a:rPr>
              <a:t>CARBONATE MINERAL</a:t>
            </a:r>
          </a:p>
          <a:p>
            <a:pPr>
              <a:buFont typeface="Courier New" pitchFamily="49" charset="0"/>
              <a:buChar char="o"/>
            </a:pPr>
            <a:r>
              <a:rPr lang="hr-HR" sz="2800" b="1" dirty="0" smtClean="0">
                <a:solidFill>
                  <a:srgbClr val="669900"/>
                </a:solidFill>
              </a:rPr>
              <a:t>MOST STABLE POLYMORPH OF </a:t>
            </a:r>
            <a:r>
              <a:rPr lang="hr-HR" sz="2800" b="1" dirty="0" smtClean="0">
                <a:solidFill>
                  <a:schemeClr val="bg1"/>
                </a:solidFill>
              </a:rPr>
              <a:t>CALCIUM CARBONATE </a:t>
            </a:r>
          </a:p>
          <a:p>
            <a:pPr>
              <a:buFont typeface="Courier New" pitchFamily="49" charset="0"/>
              <a:buChar char="o"/>
            </a:pPr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971550" y="765175"/>
            <a:ext cx="2073275" cy="1979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dirty="0" err="1" smtClean="0">
                <a:solidFill>
                  <a:srgbClr val="92D050"/>
                </a:solidFill>
                <a:latin typeface="+mn-lt"/>
              </a:rPr>
              <a:t>Calcite</a:t>
            </a:r>
            <a:r>
              <a:rPr lang="hr-HR" sz="3600" b="1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hr-HR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[CaCO3]</a:t>
            </a:r>
            <a:r>
              <a:rPr lang="hr-HR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hr-HR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hr-HR" sz="3600" b="1" dirty="0">
              <a:solidFill>
                <a:srgbClr val="CC3300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6094" t="27673" r="50217" b="33623"/>
          <a:stretch/>
        </p:blipFill>
        <p:spPr bwMode="auto">
          <a:xfrm>
            <a:off x="611560" y="2564904"/>
            <a:ext cx="2232248" cy="35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0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1"/>
    </mc:Choice>
    <mc:Fallback xmlns="">
      <p:transition spd="slow" advTm="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pic>
        <p:nvPicPr>
          <p:cNvPr id="35843" name="Picture 2" descr="https://fbcdn-sphotos-f-a.akamaihd.net/hphotos-ak-prn1/40369_1579993388372_745282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107950" y="188913"/>
            <a:ext cx="90360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FINDING LOCATION? </a:t>
            </a:r>
            <a:r>
              <a:rPr lang="hr-HR" dirty="0">
                <a:latin typeface="+mn-lt"/>
                <a:sym typeface="Wingdings" pitchFamily="2" charset="2"/>
              </a:rPr>
              <a:t> </a:t>
            </a:r>
            <a:r>
              <a:rPr lang="hr-HR" sz="2800" b="1" dirty="0" err="1">
                <a:solidFill>
                  <a:srgbClr val="669900"/>
                </a:solidFill>
                <a:latin typeface="+mn-lt"/>
                <a:sym typeface="Wingdings" pitchFamily="2" charset="2"/>
              </a:rPr>
              <a:t>island</a:t>
            </a:r>
            <a:r>
              <a:rPr lang="hr-HR" sz="2800" b="1" dirty="0">
                <a:solidFill>
                  <a:srgbClr val="669900"/>
                </a:solidFill>
                <a:latin typeface="+mn-lt"/>
                <a:sym typeface="Wingdings" pitchFamily="2" charset="2"/>
              </a:rPr>
              <a:t> Pag</a:t>
            </a:r>
            <a:endParaRPr lang="hr-HR" sz="2800" b="1" dirty="0">
              <a:solidFill>
                <a:srgbClr val="669900"/>
              </a:solidFill>
              <a:latin typeface="+mn-lt"/>
            </a:endParaRPr>
          </a:p>
        </p:txBody>
      </p:sp>
      <p:pic>
        <p:nvPicPr>
          <p:cNvPr id="6" name="Picture 4" descr="http://www.spavalopag.com/images/pag_hrvats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052513"/>
            <a:ext cx="2663825" cy="2487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"/>
    </mc:Choice>
    <mc:Fallback xmlns="">
      <p:transition spd="slow" advTm="4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8915" name="Picture 2" descr="I:\DCIM\109_PANA\P109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3635896" cy="431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communities.ptc.com/servlet/JiveServlet/showImage/2-163549-22258/quartz-1.jpg"/>
          <p:cNvPicPr>
            <a:picLocks noChangeAspect="1" noChangeArrowheads="1"/>
          </p:cNvPicPr>
          <p:nvPr/>
        </p:nvPicPr>
        <p:blipFill rotWithShape="1">
          <a:blip r:embed="rId4" cstate="print"/>
          <a:srcRect r="45759"/>
          <a:stretch/>
        </p:blipFill>
        <p:spPr bwMode="auto">
          <a:xfrm>
            <a:off x="5148064" y="605859"/>
            <a:ext cx="3773083" cy="564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I:\DCIM\109_PANA\P1090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42320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Ravni poveznik sa strelicom 3"/>
          <p:cNvCxnSpPr/>
          <p:nvPr/>
        </p:nvCxnSpPr>
        <p:spPr>
          <a:xfrm>
            <a:off x="3851920" y="1556792"/>
            <a:ext cx="1800200" cy="792088"/>
          </a:xfrm>
          <a:prstGeom prst="straightConnector1">
            <a:avLst/>
          </a:prstGeom>
          <a:ln>
            <a:solidFill>
              <a:srgbClr val="F23A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 flipV="1">
            <a:off x="4139952" y="3717032"/>
            <a:ext cx="1656184" cy="1008112"/>
          </a:xfrm>
          <a:prstGeom prst="straightConnector1">
            <a:avLst/>
          </a:prstGeom>
          <a:ln>
            <a:solidFill>
              <a:srgbClr val="F23A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ekstniOkvir 1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SILICON DIOXIDE AND ITS CRYSTALS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6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2"/>
    </mc:Choice>
    <mc:Fallback xmlns="">
      <p:transition spd="slow" advTm="5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19175"/>
            <a:ext cx="91440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1560" y="18864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Litla Dimun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5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"/>
    </mc:Choice>
    <mc:Fallback xmlns="">
      <p:transition spd="slow" advTm="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svijetokonas.net/wp-content/uploads/2012/10/krater-kan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4048" y="5733256"/>
            <a:ext cx="4139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+mn-lt"/>
              </a:rPr>
              <a:t>Pingualuit</a:t>
            </a:r>
            <a:r>
              <a:rPr lang="en-US" sz="2800" dirty="0" smtClean="0">
                <a:latin typeface="+mn-lt"/>
              </a:rPr>
              <a:t> crater</a:t>
            </a:r>
            <a:r>
              <a:rPr lang="hr-HR" sz="2800" dirty="0" smtClean="0">
                <a:latin typeface="+mn-lt"/>
              </a:rPr>
              <a:t>, Canada</a:t>
            </a:r>
            <a:endParaRPr lang="en-US" sz="2800" dirty="0" smtClean="0">
              <a:latin typeface="+mn-lt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82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"/>
    </mc:Choice>
    <mc:Fallback xmlns="">
      <p:transition spd="slow" advTm="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pixelizam.com/wp-content/uploads/2013/07/Pjegavo-jezer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602128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Lake </a:t>
            </a:r>
            <a:r>
              <a:rPr lang="hr-HR" sz="2800" dirty="0" err="1" smtClean="0">
                <a:latin typeface="+mn-lt"/>
              </a:rPr>
              <a:t>Kliuk</a:t>
            </a:r>
            <a:r>
              <a:rPr lang="hr-HR" sz="2800" dirty="0" smtClean="0">
                <a:latin typeface="+mn-lt"/>
              </a:rPr>
              <a:t>, Canada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9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9"/>
    </mc:Choice>
    <mc:Fallback xmlns="">
      <p:transition spd="slow" advTm="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434" name="Content Placeholder 3" descr="volcano-211089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55113" cy="6858000"/>
          </a:xfrm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6191250" y="0"/>
            <a:ext cx="29527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 sz="2800" dirty="0">
              <a:latin typeface="Candara" pitchFamily="34" charset="0"/>
            </a:endParaRPr>
          </a:p>
          <a:p>
            <a:endParaRPr lang="hr-HR" sz="2800" dirty="0">
              <a:latin typeface="Candara" pitchFamily="34" charset="0"/>
            </a:endParaRPr>
          </a:p>
          <a:p>
            <a:endParaRPr lang="hr-HR" sz="2800" dirty="0">
              <a:latin typeface="Candara" pitchFamily="34" charset="0"/>
            </a:endParaRPr>
          </a:p>
          <a:p>
            <a:r>
              <a:rPr lang="hr-HR" sz="2800" dirty="0" err="1">
                <a:latin typeface="Candara" pitchFamily="34" charset="0"/>
              </a:rPr>
              <a:t>Volcano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4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5"/>
    </mc:Choice>
    <mc:Fallback xmlns="">
      <p:transition spd="slow" advTm="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58" name="Content Placeholder 3" descr="Deserts_wallpapers_15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0" y="6088063"/>
            <a:ext cx="3600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dirty="0" smtClean="0">
                <a:latin typeface="Candara" pitchFamily="34" charset="0"/>
              </a:rPr>
              <a:t>           Desert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4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"/>
    </mc:Choice>
    <mc:Fallback xmlns="">
      <p:transition spd="slow" advTm="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Picture of grass spots called fairy circles in Namibia  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" y="188640"/>
            <a:ext cx="9131357" cy="614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0" y="6334780"/>
            <a:ext cx="9131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Grassless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spots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in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Namibia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5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7"/>
    </mc:Choice>
    <mc:Fallback xmlns="">
      <p:transition spd="slow" advTm="5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6" name="Content Placeholder 3" descr="Estrella-de-mar-1920x1080-extrafondos-com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4221163"/>
          </a:xfrm>
        </p:spPr>
      </p:pic>
      <p:pic>
        <p:nvPicPr>
          <p:cNvPr id="41988" name="Content Placeholder 5" descr="sea-star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219251"/>
            <a:ext cx="4644007" cy="263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587727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Sea animals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p:transition spd="med" advTm="6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sen Dedic - Jedrima oko svijeta (glavna tema)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2563" y="3182938"/>
            <a:ext cx="609600" cy="6096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Photo: Antelope Canyon&amp;#x27;s smooth wa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95536" y="638132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Antelope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Canyon</a:t>
            </a:r>
            <a:r>
              <a:rPr lang="hr-HR" sz="2800" dirty="0" smtClean="0">
                <a:latin typeface="+mn-lt"/>
              </a:rPr>
              <a:t> - </a:t>
            </a:r>
            <a:r>
              <a:rPr lang="hr-HR" sz="2800" dirty="0" err="1">
                <a:latin typeface="+mn-lt"/>
              </a:rPr>
              <a:t>A</a:t>
            </a:r>
            <a:r>
              <a:rPr lang="hr-HR" sz="2800" dirty="0" err="1" smtClean="0">
                <a:latin typeface="+mn-lt"/>
              </a:rPr>
              <a:t>rizona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26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"/>
    </mc:Choice>
    <mc:Fallback xmlns="">
      <p:transition spd="slow" advTm="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536" objId="5"/>
      </p14:showEvtLst>
    </p:ext>
  </p:extLs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10" descr="http://www.lindzena.com/blog/wp-content/uploads/2012/02/PamBarnhillRainbowTr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" y="188640"/>
            <a:ext cx="9142107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395536" y="476672"/>
            <a:ext cx="2687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err="1" smtClean="0"/>
              <a:t>Rainbow</a:t>
            </a:r>
            <a:endParaRPr lang="hr-HR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1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3"/>
    </mc:Choice>
    <mc:Fallback xmlns="">
      <p:transition spd="slow" advTm="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6" descr="http://img.bbs.duba.net/month_1101/110114182397454f018e8669d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222" r="349" b="8050"/>
          <a:stretch/>
        </p:blipFill>
        <p:spPr bwMode="auto">
          <a:xfrm>
            <a:off x="-88304" y="15973"/>
            <a:ext cx="9232304" cy="68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4860032" y="623731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FFCC"/>
                </a:solidFill>
                <a:latin typeface="+mn-lt"/>
              </a:rPr>
              <a:t>Strange shapes in the sky</a:t>
            </a:r>
            <a:endParaRPr lang="hr-HR" sz="2800" dirty="0">
              <a:solidFill>
                <a:srgbClr val="FFFFCC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749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7"/>
    </mc:Choice>
    <mc:Fallback xmlns="">
      <p:transition spd="slow" advTm="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http://metrouk2.files.wordpress.com/2010/06/article-1277714889821-0a38f740000005dc-639335_466x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13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39552" y="40466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latin typeface="+mn-lt"/>
              </a:rPr>
              <a:t>UFO </a:t>
            </a:r>
            <a:r>
              <a:rPr lang="hr-HR" sz="2400" b="1" dirty="0" err="1" smtClean="0">
                <a:latin typeface="+mn-lt"/>
              </a:rPr>
              <a:t>signs</a:t>
            </a:r>
            <a:r>
              <a:rPr lang="hr-HR" sz="2400" b="1" dirty="0" smtClean="0">
                <a:latin typeface="+mn-lt"/>
              </a:rPr>
              <a:t> </a:t>
            </a:r>
            <a:r>
              <a:rPr lang="hr-HR" sz="2400" b="1" dirty="0" err="1" smtClean="0">
                <a:latin typeface="+mn-lt"/>
              </a:rPr>
              <a:t>in</a:t>
            </a:r>
            <a:r>
              <a:rPr lang="hr-HR" sz="2400" b="1" dirty="0" smtClean="0">
                <a:latin typeface="+mn-lt"/>
              </a:rPr>
              <a:t> </a:t>
            </a:r>
            <a:r>
              <a:rPr lang="hr-HR" sz="2400" b="1" dirty="0" err="1" smtClean="0">
                <a:latin typeface="+mn-lt"/>
              </a:rPr>
              <a:t>Britain</a:t>
            </a:r>
            <a:endParaRPr lang="hr-HR" sz="24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2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"/>
    </mc:Choice>
    <mc:Fallback xmlns="">
      <p:transition spd="slow" advTm="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Content Placeholder 4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2531" name="Picture 4" descr="http://www.romanandwilliams.com/wp-content/uploads/2013/04/wood-rings_03_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504" y="623731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Tree rings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"/>
    </mc:Choice>
    <mc:Fallback xmlns=""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4" name="Content Placeholder 3" descr="8159220054_45a990004a_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107504" y="6251683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Agave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9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"/>
    </mc:Choice>
    <mc:Fallback xmlns="">
      <p:transition spd="slow" advTm="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 descr="http://gusgus64.files.wordpress.com/2012/11/img_6710.jpg?w=658&amp;h=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834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20072" y="188640"/>
            <a:ext cx="385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+mn-lt"/>
              </a:rPr>
              <a:t>Romanesco Cauliflower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9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9"/>
    </mc:Choice>
    <mc:Fallback xmlns="">
      <p:transition spd="slow" advTm="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Picture of a black-eyed Sus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" y="388372"/>
            <a:ext cx="9144744" cy="60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744" y="634496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black</a:t>
            </a:r>
            <a:r>
              <a:rPr lang="hr-HR" sz="2800" dirty="0">
                <a:latin typeface="+mn-lt"/>
              </a:rPr>
              <a:t>-</a:t>
            </a:r>
            <a:r>
              <a:rPr lang="hr-HR" sz="2800" dirty="0" err="1" smtClean="0">
                <a:latin typeface="+mn-lt"/>
              </a:rPr>
              <a:t>eyed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Susan</a:t>
            </a:r>
            <a:r>
              <a:rPr lang="hr-HR" sz="2800" dirty="0" smtClean="0">
                <a:latin typeface="+mn-lt"/>
              </a:rPr>
              <a:t> 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6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"/>
    </mc:Choice>
    <mc:Fallback xmlns="">
      <p:transition spd="slow" advTm="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78" name="Content Placeholder 3" descr="kockvica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467544" y="18864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Fritillaria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7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"/>
    </mc:Choice>
    <mc:Fallback xmlns="">
      <p:transition spd="slow" advTm="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5602" name="Picture 7" descr="images (3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63938"/>
            <a:ext cx="4859338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8" descr="onion-price-witnesses-sharp-increase-1365541345-74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1663"/>
            <a:ext cx="45720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9" descr="carrot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343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Content Placeholder 11" descr="images (2).jpg"/>
          <p:cNvPicPr>
            <a:picLocks noGrp="1" noChangeAspect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0"/>
            <a:ext cx="4572000" cy="3190875"/>
          </a:xfr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+mn-lt"/>
              </a:rPr>
              <a:t>Vegetable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1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"/>
    </mc:Choice>
    <mc:Fallback xmlns="">
      <p:transition spd="slow" advTm="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3010" name="Content Placeholder 3" descr="IMG_2260-copie1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kstniOkvir 2"/>
          <p:cNvSpPr txBox="1"/>
          <p:nvPr/>
        </p:nvSpPr>
        <p:spPr>
          <a:xfrm>
            <a:off x="755576" y="525167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Medusa</a:t>
            </a:r>
            <a:r>
              <a:rPr lang="hr-HR" sz="2800" dirty="0" smtClean="0">
                <a:latin typeface="+mn-lt"/>
              </a:rPr>
              <a:t> 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"/>
    </mc:Choice>
    <mc:Fallback xmlns="">
      <p:transition spd="slow" advTm="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2" name="Content Placeholder 3" descr="article-new_ehow_images_a08_2m_2u_type-diamond-outline-its-back-800x800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080000" cy="3810000"/>
          </a:xfrm>
        </p:spPr>
      </p:pic>
      <p:pic>
        <p:nvPicPr>
          <p:cNvPr id="20483" name="Content Placeholder 3" descr="coral-snak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3806825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Content Placeholder 3" descr="snakes-skin_0031086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2213"/>
            <a:ext cx="5076825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Content Placeholder 3" descr="snakesunbeamscal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000" y="0"/>
            <a:ext cx="40640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/>
          <p:cNvSpPr txBox="1"/>
          <p:nvPr/>
        </p:nvSpPr>
        <p:spPr>
          <a:xfrm>
            <a:off x="179512" y="612827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Snakes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48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7"/>
    </mc:Choice>
    <mc:Fallback xmlns="">
      <p:transition spd="slow" advTm="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http://www.symmetrymagazine.org/sites/default/files/styles/lead_image/public/images/standard/12-0272-03D.feature.jpg?itok=WWY14WK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" y="858197"/>
            <a:ext cx="9134832" cy="51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9168" y="6381328"/>
            <a:ext cx="913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>
                <a:solidFill>
                  <a:srgbClr val="E25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Beehives</a:t>
            </a:r>
            <a:endParaRPr lang="hr-HR" sz="2400" b="1" dirty="0">
              <a:solidFill>
                <a:srgbClr val="E25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63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8"/>
    </mc:Choice>
    <mc:Fallback xmlns="">
      <p:transition spd="slow" advTm="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 Close-up picture of a human ey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73" y="41156"/>
            <a:ext cx="6663655" cy="68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1240173" y="6237312"/>
            <a:ext cx="666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eye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"/>
    </mc:Choice>
    <mc:Fallback xmlns="">
      <p:transition spd="slow" advTm="5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http://hypnohub.files.wordpress.com/2011/06/da-vinci-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07"/>
            <a:ext cx="9143999" cy="63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1" y="606446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Vitruvian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Men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Leonardo da Vinci</a:t>
            </a:r>
            <a:endParaRPr lang="hr-H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0" y="5486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400" dirty="0" err="1" smtClean="0">
                <a:latin typeface="+mn-lt"/>
              </a:rPr>
              <a:t>This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err="1" smtClean="0">
                <a:latin typeface="+mn-lt"/>
              </a:rPr>
              <a:t>picture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err="1" smtClean="0">
                <a:latin typeface="+mn-lt"/>
              </a:rPr>
              <a:t>shows</a:t>
            </a:r>
            <a:r>
              <a:rPr lang="hr-HR" sz="2400" dirty="0" smtClean="0">
                <a:latin typeface="+mn-lt"/>
              </a:rPr>
              <a:t> ideal human </a:t>
            </a:r>
            <a:r>
              <a:rPr lang="hr-HR" sz="2400" dirty="0" err="1" smtClean="0">
                <a:latin typeface="+mn-lt"/>
              </a:rPr>
              <a:t>proportions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smtClean="0">
                <a:latin typeface="+mn-lt"/>
                <a:sym typeface="Wingdings" pitchFamily="2" charset="2"/>
              </a:rPr>
              <a:t> 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THE GOLDEN RATIO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27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2"/>
    </mc:Choice>
    <mc:Fallback xmlns="">
      <p:transition spd="slow" advTm="10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booking-dalmatia.com/img-izl/crveno-jezero-640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6" y="210462"/>
            <a:ext cx="8808248" cy="643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854" y="836712"/>
            <a:ext cx="80648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>
                <a:solidFill>
                  <a:srgbClr val="CCFFFF"/>
                </a:solidFill>
                <a:latin typeface="+mn-lt"/>
              </a:rPr>
              <a:t>Geometry  </a:t>
            </a:r>
            <a:r>
              <a:rPr lang="hr-HR" sz="4400" dirty="0" err="1" smtClean="0">
                <a:solidFill>
                  <a:srgbClr val="CCFFFF"/>
                </a:solidFill>
                <a:latin typeface="+mn-lt"/>
              </a:rPr>
              <a:t>in</a:t>
            </a:r>
            <a:r>
              <a:rPr lang="hr-HR" sz="4400" dirty="0" smtClean="0">
                <a:solidFill>
                  <a:srgbClr val="CCFFFF"/>
                </a:solidFill>
                <a:latin typeface="+mn-lt"/>
              </a:rPr>
              <a:t>  Croatia</a:t>
            </a:r>
          </a:p>
          <a:p>
            <a:endParaRPr lang="en-US" sz="4400" dirty="0" smtClean="0">
              <a:solidFill>
                <a:srgbClr val="CCFFFF"/>
              </a:solidFill>
              <a:latin typeface="+mn-lt"/>
            </a:endParaRPr>
          </a:p>
          <a:p>
            <a:pPr algn="just"/>
            <a:r>
              <a:rPr lang="hr-HR" sz="3600" dirty="0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3347864" y="587727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+mn-lt"/>
              </a:rPr>
              <a:t>Red Lake, Imotski</a:t>
            </a:r>
            <a:endParaRPr lang="hr-HR" sz="2000" b="1" dirty="0">
              <a:latin typeface="+mn-lt"/>
            </a:endParaRPr>
          </a:p>
        </p:txBody>
      </p:sp>
      <p:pic>
        <p:nvPicPr>
          <p:cNvPr id="2" name="Arsen Dedic - Jedrima oko svijeta (glavna tema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8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"/>
    </mc:Choice>
    <mc:Fallback xmlns="">
      <p:transition spd="slow" advTm="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>
    <p:ext uri="{E180D4A7-C9FB-4DFB-919C-405C955672EB}">
      <p14:showEvtLst xmlns:p14="http://schemas.microsoft.com/office/powerpoint/2010/main">
        <p14:playEvt time="3737" objId="2"/>
      </p14:showEvtLst>
    </p:ext>
  </p:extLs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apartmani-jelavic.com/wp/wp-content/uploads/2012/11/slide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7"/>
            <a:ext cx="9144000" cy="3645024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0" y="0"/>
            <a:ext cx="60960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44208" y="332656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Beach Golden Cape, </a:t>
            </a:r>
            <a:r>
              <a:rPr lang="hr-HR" sz="2800" dirty="0" err="1" smtClean="0">
                <a:latin typeface="+mn-lt"/>
              </a:rPr>
              <a:t>island</a:t>
            </a:r>
            <a:r>
              <a:rPr lang="hr-HR" sz="2800" dirty="0" smtClean="0">
                <a:latin typeface="+mn-lt"/>
              </a:rPr>
              <a:t> Brač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66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"/>
    </mc:Choice>
    <mc:Fallback xmlns="">
      <p:transition spd="slow" advTm="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 descr="http://1.bp.blogspot.com/_b04ad3HsVtI/TRwE_itnEAI/AAAAAAAAALc/fqD3ASaOoHs/s1600/Dalmatian+Pa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72200" y="0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chemeClr val="bg1"/>
                </a:solidFill>
                <a:latin typeface="+mn-lt"/>
              </a:rPr>
              <a:t>Dalmatians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5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"/>
    </mc:Choice>
    <mc:Fallback xmlns="">
      <p:transition spd="slow" advTm="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2" name="Picture 4" descr="http://upload.wikimedia.org/wikipedia/commons/b/b3/Danje_pau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90872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FFCC"/>
                </a:solidFill>
                <a:latin typeface="+mn-lt"/>
              </a:rPr>
              <a:t>Peacock</a:t>
            </a:r>
            <a:endParaRPr lang="en-US" sz="2800" dirty="0">
              <a:solidFill>
                <a:srgbClr val="FFFFCC"/>
              </a:solidFill>
              <a:latin typeface="+mn-lt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323528" y="40466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5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"/>
    </mc:Choice>
    <mc:Fallback xmlns="">
      <p:transition spd="slow" advTm="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491880" y="1484784"/>
            <a:ext cx="4224528" cy="3886200"/>
          </a:xfrm>
        </p:spPr>
        <p:txBody>
          <a:bodyPr/>
          <a:lstStyle/>
          <a:p>
            <a:endParaRPr lang="en-US"/>
          </a:p>
        </p:txBody>
      </p:sp>
      <p:pic>
        <p:nvPicPr>
          <p:cNvPr id="76805" name="Picture 5" descr="Datoteka:Apollo butterf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79704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    Apollo</a:t>
            </a:r>
            <a:endParaRPr lang="en-US" sz="2800" dirty="0">
              <a:latin typeface="+mn-lt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23528" y="40466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5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"/>
    </mc:Choice>
    <mc:Fallback xmlns="">
      <p:transition spd="slow" advTm="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bvo.zadweb.biz.hr/images/kukci/polukrilci%20-%20opancar/beskrilni%20opan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799288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530120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Fire colored Beetles</a:t>
            </a:r>
            <a:endParaRPr lang="en-US" sz="2800" dirty="0">
              <a:latin typeface="+mn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919104" y="99786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7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"/>
    </mc:Choice>
    <mc:Fallback xmlns="">
      <p:transition spd="slow" advTm="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dw.datawallpaper.com/nature/the-pearl-312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" y="0"/>
            <a:ext cx="91211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755576" y="54868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Pearl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"/>
    </mc:Choice>
    <mc:Fallback xmlns="">
      <p:transition spd="slow" advTm="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:\Users\Lucija\Documents\Lucija Mioc\3.razred\comenius\Ladybug-Yellow-Flow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363272" cy="3240087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hr-HR" sz="2400" b="1" cap="none" dirty="0" smtClean="0">
                <a:latin typeface="+mn-lt"/>
              </a:rPr>
              <a:t>NATURE LIKES BALANCE AND SYMMETRY, BUT PERFECT SYMMETRY IN NATURAL OBJECTS IS RARELY SEEN</a:t>
            </a:r>
            <a:endParaRPr lang="en-US" sz="2400" b="1" cap="none" dirty="0" smtClean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2"/>
    </mc:Choice>
    <mc:Fallback xmlns="">
      <p:transition spd="slow" advTm="9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925638" y="712872"/>
            <a:ext cx="5292725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 dirty="0">
                <a:solidFill>
                  <a:srgbClr val="669900"/>
                </a:solidFill>
                <a:latin typeface="+mn-lt"/>
              </a:rPr>
              <a:t>By:</a:t>
            </a:r>
            <a:r>
              <a:rPr lang="hr-HR" dirty="0">
                <a:latin typeface="+mn-lt"/>
              </a:rPr>
              <a:t> Dora Matek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Lucija Ulaga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Paola Marinović</a:t>
            </a:r>
          </a:p>
          <a:p>
            <a:pPr>
              <a:spcBef>
                <a:spcPct val="50000"/>
              </a:spcBef>
            </a:pP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sz="2000" dirty="0">
                <a:solidFill>
                  <a:srgbClr val="F23A00"/>
                </a:solidFill>
                <a:latin typeface="+mn-lt"/>
              </a:rPr>
              <a:t>Mentors:</a:t>
            </a:r>
            <a:r>
              <a:rPr lang="hr-HR" dirty="0">
                <a:latin typeface="+mn-lt"/>
              </a:rPr>
              <a:t> Buga Mikšić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           </a:t>
            </a:r>
            <a:r>
              <a:rPr lang="hr-HR" dirty="0" smtClean="0">
                <a:latin typeface="+mn-lt"/>
              </a:rPr>
              <a:t>  Marina </a:t>
            </a:r>
            <a:r>
              <a:rPr lang="hr-HR" dirty="0" err="1" smtClean="0">
                <a:latin typeface="+mn-lt"/>
              </a:rPr>
              <a:t>Ninković</a:t>
            </a:r>
            <a:endParaRPr lang="hr-HR" dirty="0" smtClean="0">
              <a:latin typeface="+mn-lt"/>
            </a:endParaRPr>
          </a:p>
          <a:p>
            <a:pPr>
              <a:spcBef>
                <a:spcPct val="50000"/>
              </a:spcBef>
            </a:pP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dirty="0" err="1" smtClean="0">
                <a:solidFill>
                  <a:srgbClr val="0070C0"/>
                </a:solidFill>
                <a:latin typeface="+mn-lt"/>
              </a:rPr>
              <a:t>Music</a:t>
            </a:r>
            <a:r>
              <a:rPr lang="hr-HR" dirty="0" smtClean="0">
                <a:solidFill>
                  <a:srgbClr val="0070C0"/>
                </a:solidFill>
                <a:latin typeface="+mn-lt"/>
              </a:rPr>
              <a:t>: </a:t>
            </a:r>
            <a:r>
              <a:rPr lang="hr-HR" dirty="0" err="1"/>
              <a:t>Thomas</a:t>
            </a:r>
            <a:r>
              <a:rPr lang="hr-HR" dirty="0"/>
              <a:t> Newman – American </a:t>
            </a:r>
            <a:r>
              <a:rPr lang="hr-HR" dirty="0" err="1"/>
              <a:t>Beauty</a:t>
            </a:r>
            <a:endParaRPr lang="hr-HR" dirty="0"/>
          </a:p>
          <a:p>
            <a:pPr>
              <a:spcBef>
                <a:spcPct val="50000"/>
              </a:spcBef>
            </a:pPr>
            <a:r>
              <a:rPr lang="hr-HR" dirty="0">
                <a:solidFill>
                  <a:srgbClr val="0070C0"/>
                </a:solidFill>
                <a:latin typeface="+mn-lt"/>
              </a:rPr>
              <a:t> </a:t>
            </a:r>
            <a:r>
              <a:rPr lang="hr-HR" dirty="0" smtClean="0">
                <a:solidFill>
                  <a:srgbClr val="0070C0"/>
                </a:solidFill>
                <a:latin typeface="+mn-lt"/>
              </a:rPr>
              <a:t>             </a:t>
            </a:r>
            <a:r>
              <a:rPr lang="hr-HR" dirty="0" smtClean="0">
                <a:latin typeface="+mn-lt"/>
              </a:rPr>
              <a:t>Arsen Dedić – Jedrima oko svijeta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</a:t>
            </a:r>
            <a:r>
              <a:rPr lang="hr-HR" dirty="0" smtClean="0">
                <a:latin typeface="+mn-lt"/>
              </a:rPr>
              <a:t>             </a:t>
            </a: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Zagreb, 2013.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XV. Gymnasium</a:t>
            </a:r>
          </a:p>
          <a:p>
            <a:pPr>
              <a:spcBef>
                <a:spcPct val="50000"/>
              </a:spcBef>
            </a:pPr>
            <a:endParaRPr lang="hr-HR" dirty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7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63">
        <p:fade/>
      </p:transition>
    </mc:Choice>
    <mc:Fallback xmlns="">
      <p:transition spd="med" advTm="11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Users\Lucija\Documents\Lucija Mioc\3.razred\comenius\Millky-Way-wallpap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250"/>
            <a:ext cx="6172200" cy="112395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88404" y="92414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7200" dirty="0" smtClean="0">
                <a:solidFill>
                  <a:srgbClr val="FFFFCC"/>
                </a:solidFill>
                <a:latin typeface="+mn-lt"/>
              </a:rPr>
              <a:t>Geometrical shapes in nature</a:t>
            </a:r>
            <a:endParaRPr lang="hr-HR" sz="7200" dirty="0">
              <a:solidFill>
                <a:srgbClr val="FFFFCC"/>
              </a:solidFill>
              <a:latin typeface="+mn-lt"/>
            </a:endParaRPr>
          </a:p>
          <a:p>
            <a:pPr algn="ctr"/>
            <a:endParaRPr lang="hr-HR" sz="2400" dirty="0">
              <a:latin typeface="Candara" pitchFamily="34" charset="0"/>
            </a:endParaRPr>
          </a:p>
          <a:p>
            <a:pPr algn="ctr"/>
            <a:endParaRPr lang="en-US" sz="2400" dirty="0">
              <a:latin typeface="Candara" pitchFamily="34" charset="0"/>
            </a:endParaRPr>
          </a:p>
        </p:txBody>
      </p:sp>
      <p:pic>
        <p:nvPicPr>
          <p:cNvPr id="4" name="American Beauty Soundtrack (American Beauty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1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2"/>
    </mc:Choice>
    <mc:Fallback xmlns="">
      <p:transition spd="slow" advTm="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40" grpId="0"/>
    </p:bldLst>
  </p:timing>
  <p:extLst>
    <p:ext uri="{E180D4A7-C9FB-4DFB-919C-405C955672EB}">
      <p14:showEvtLst xmlns:p14="http://schemas.microsoft.com/office/powerpoint/2010/main">
        <p14:playEvt time="3469" objId="4"/>
      </p14:showEvtLst>
    </p:ext>
  </p:extLs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4716016" y="764704"/>
            <a:ext cx="4296536" cy="4678288"/>
          </a:xfrm>
        </p:spPr>
        <p:txBody>
          <a:bodyPr/>
          <a:lstStyle/>
          <a:p>
            <a:r>
              <a:rPr lang="hr-HR" sz="2000" dirty="0" smtClean="0"/>
              <a:t>THE SYSTEM OF BELIEFS HELD BY PYTHAGORAS AND HIS FOLLOWERS</a:t>
            </a:r>
          </a:p>
          <a:p>
            <a:endParaRPr lang="hr-HR" sz="2000" dirty="0"/>
          </a:p>
          <a:p>
            <a:r>
              <a:rPr lang="hr-HR" sz="2000" dirty="0" smtClean="0"/>
              <a:t>FOR PYTHAGORA:</a:t>
            </a:r>
          </a:p>
          <a:p>
            <a:endParaRPr lang="hr-HR" sz="2000" dirty="0"/>
          </a:p>
          <a:p>
            <a:pPr marL="0" indent="0" algn="ctr">
              <a:buNone/>
            </a:pPr>
            <a:r>
              <a:rPr lang="hr-HR" sz="2000" dirty="0" smtClean="0"/>
              <a:t> </a:t>
            </a:r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WAS THE SUBSTANCE OF ALL THINGS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07504" y="1554163"/>
            <a:ext cx="3240359" cy="1979612"/>
          </a:xfrm>
        </p:spPr>
        <p:txBody>
          <a:bodyPr>
            <a:normAutofit/>
          </a:bodyPr>
          <a:lstStyle/>
          <a:p>
            <a:r>
              <a:rPr lang="hr-HR" sz="2800" dirty="0" err="1" smtClean="0">
                <a:solidFill>
                  <a:srgbClr val="FF9933"/>
                </a:solidFill>
                <a:latin typeface="+mn-lt"/>
              </a:rPr>
              <a:t>pYTHAGOREANISM</a:t>
            </a:r>
            <a:endParaRPr lang="hr-HR" sz="2800" dirty="0"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8196" name="Picture 4" descr="http://upload.wikimedia.org/wikipedia/commons/3/3f/Sanzio_01_Pythago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2"/>
            <a:ext cx="3715436" cy="43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2"/>
    </mc:Choice>
    <mc:Fallback xmlns="">
      <p:transition spd="slow" advTm="1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8" descr="solar-system-without-plut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24744"/>
            <a:ext cx="9144000" cy="4608512"/>
          </a:xfrm>
        </p:spPr>
      </p:pic>
      <p:sp>
        <p:nvSpPr>
          <p:cNvPr id="3" name="TekstniOkvir 2"/>
          <p:cNvSpPr txBox="1"/>
          <p:nvPr/>
        </p:nvSpPr>
        <p:spPr>
          <a:xfrm>
            <a:off x="179512" y="40466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Solar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System</a:t>
            </a:r>
            <a:endParaRPr lang="hr-HR" sz="2800" dirty="0">
              <a:latin typeface="+mn-lt"/>
            </a:endParaRPr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96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5"/>
    </mc:Choice>
    <mc:Fallback xmlns="">
      <p:transition spd="slow" advTm="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Picture of Saturn and its rin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" y="692696"/>
            <a:ext cx="9134904" cy="577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4788024" y="508505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The Rings of Saturn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1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"/>
    </mc:Choice>
    <mc:Fallback xmlns="">
      <p:transition spd="slow" advTm="5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oneminuteastronomer.com/wp-content/uploads/2010/06/Copernicus-Crate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67490"/>
            <a:ext cx="6120680" cy="4590510"/>
          </a:xfrm>
          <a:prstGeom prst="rect">
            <a:avLst/>
          </a:prstGeom>
          <a:noFill/>
        </p:spPr>
      </p:pic>
      <p:pic>
        <p:nvPicPr>
          <p:cNvPr id="77828" name="Picture 4" descr="http://thomastyrrell.files.wordpress.com/2013/03/moon_20020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5959" y="0"/>
            <a:ext cx="4658041" cy="63367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836712"/>
            <a:ext cx="540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The Moon and </a:t>
            </a:r>
          </a:p>
          <a:p>
            <a:r>
              <a:rPr lang="en-US" sz="2800" dirty="0" err="1" smtClean="0">
                <a:latin typeface="+mn-lt"/>
              </a:rPr>
              <a:t>Boscovich</a:t>
            </a:r>
            <a:r>
              <a:rPr lang="en-US" sz="2800" dirty="0" smtClean="0">
                <a:latin typeface="+mn-lt"/>
              </a:rPr>
              <a:t> crater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3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2"/>
    </mc:Choice>
    <mc:Fallback xmlns="">
      <p:transition spd="slow" advTm="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386" name="Content Placeholder 19" descr="earth_with_rising_sun_b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The Earth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46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"/>
    </mc:Choice>
    <mc:Fallback xmlns="">
      <p:transition spd="slow" advTm="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http://static.bbc.co.uk/earthscience/images/ic/640x360/surface_and_interior/inside_the_ear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49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0" y="62373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Inside</a:t>
            </a:r>
            <a:r>
              <a:rPr lang="hr-HR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the</a:t>
            </a:r>
            <a:r>
              <a:rPr lang="hr-HR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Earth</a:t>
            </a:r>
            <a:endParaRPr lang="hr-HR" sz="2800" b="1" dirty="0">
              <a:solidFill>
                <a:srgbClr val="C0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"/>
    </mc:Choice>
    <mc:Fallback xmlns="">
      <p:transition spd="slow" advTm="5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7410" name="Content Placeholder 3" descr="tornad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611188" y="549275"/>
            <a:ext cx="3816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Candara" pitchFamily="34" charset="0"/>
              </a:rPr>
              <a:t>Storm</a:t>
            </a:r>
            <a:r>
              <a:rPr lang="hr-HR" sz="2800" dirty="0" smtClean="0">
                <a:latin typeface="Candara" pitchFamily="34" charset="0"/>
              </a:rPr>
              <a:t> </a:t>
            </a:r>
            <a:r>
              <a:rPr lang="hr-HR" sz="2800" dirty="0" err="1">
                <a:latin typeface="Candara" pitchFamily="34" charset="0"/>
              </a:rPr>
              <a:t>cloud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1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"/>
    </mc:Choice>
    <mc:Fallback xmlns="">
      <p:transition spd="slow" advTm="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http://24.media.tumblr.com/6a2693cd2de57e2a5aaeb74b5495bb7a/tumblr_mn23ll9mdF1qbn2boo1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260648"/>
            <a:ext cx="4104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Blue-ringed octopus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4"/>
    </mc:Choice>
    <mc:Fallback xmlns="">
      <p:transition spd="slow" advTm="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6386" name="Picture 2" descr="Photo: Sectored plate snowfla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1" y="6093296"/>
            <a:ext cx="914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0070C0"/>
                </a:solidFill>
                <a:latin typeface="+mn-lt"/>
              </a:rPr>
              <a:t>The</a:t>
            </a:r>
            <a:r>
              <a:rPr lang="hr-HR" sz="28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0070C0"/>
                </a:solidFill>
                <a:latin typeface="+mn-lt"/>
              </a:rPr>
              <a:t>Snowflake</a:t>
            </a:r>
            <a:endParaRPr lang="hr-HR" sz="2800" dirty="0">
              <a:solidFill>
                <a:srgbClr val="0070C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66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Picture of a drop of water creating ripp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724128" y="544522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Ripple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5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8"/>
    </mc:Choice>
    <mc:Fallback xmlns="">
      <p:transition spd="slow" advTm="5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 descr="Photo: Reef-ringed blue hole in Caribbean S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1"/>
            <a:ext cx="9143999" cy="68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544108" y="34962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Blue</a:t>
            </a:r>
            <a:r>
              <a:rPr lang="hr-HR" sz="2800" dirty="0" smtClean="0">
                <a:latin typeface="+mn-lt"/>
              </a:rPr>
              <a:t> Hole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8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2"/>
    </mc:Choice>
    <mc:Fallback xmlns="">
      <p:transition spd="slow" advTm="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5362" name="Picture 2" descr="Photo: Water vort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5"/>
            <a:ext cx="9143999" cy="68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868144" y="609329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Whirlpool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6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2"/>
    </mc:Choice>
    <mc:Fallback xmlns="">
      <p:transition spd="slow" advTm="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23ece3d3dca4d489f65bf98a9f67d589_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4355976" y="26064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Shapes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in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the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Sand</a:t>
            </a:r>
            <a:endParaRPr lang="hr-HR" sz="2800" dirty="0">
              <a:solidFill>
                <a:srgbClr val="CC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92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"/>
    </mc:Choice>
    <mc:Fallback xmlns="">
      <p:transition spd="slow" advTm="3868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http://www.photo-dictionary.com/photofiles/list/4574/6052sea_urchi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44001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467544" y="602128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92D050"/>
                </a:solidFill>
                <a:latin typeface="+mn-lt"/>
              </a:rPr>
              <a:t>Sea</a:t>
            </a:r>
            <a:r>
              <a:rPr lang="hr-HR" sz="2800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92D050"/>
                </a:solidFill>
                <a:latin typeface="+mn-lt"/>
              </a:rPr>
              <a:t>urchins</a:t>
            </a:r>
            <a:endParaRPr lang="hr-HR" sz="2800" dirty="0">
              <a:solidFill>
                <a:srgbClr val="92D05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7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4"/>
    </mc:Choice>
    <mc:Fallback xmlns="">
      <p:transition spd="slow" advTm="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6" name="Content Placeholder 3" descr="Estrella-de-mar-1920x1080-extrafondos-com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4221163"/>
          </a:xfrm>
        </p:spPr>
      </p:pic>
      <p:pic>
        <p:nvPicPr>
          <p:cNvPr id="41988" name="Content Placeholder 5" descr="sea-star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219251"/>
            <a:ext cx="4644007" cy="263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587727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Sea animals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153192"/>
      </p:ext>
    </p:extLst>
  </p:cSld>
  <p:clrMapOvr>
    <a:masterClrMapping/>
  </p:clrMapOvr>
  <p:transition spd="med" advTm="6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3010" name="Content Placeholder 3" descr="IMG_2260-copie1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kstniOkvir 2"/>
          <p:cNvSpPr txBox="1"/>
          <p:nvPr/>
        </p:nvSpPr>
        <p:spPr>
          <a:xfrm>
            <a:off x="755576" y="525167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Medusa</a:t>
            </a:r>
            <a:r>
              <a:rPr lang="hr-HR" sz="2800" dirty="0" smtClean="0">
                <a:latin typeface="+mn-lt"/>
              </a:rPr>
              <a:t> 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5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"/>
    </mc:Choice>
    <mc:Fallback xmlns="">
      <p:transition spd="slow" advTm="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dw.datawallpaper.com/nature/the-pearl-312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" y="0"/>
            <a:ext cx="91211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755576" y="54868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Pearl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9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"/>
    </mc:Choice>
    <mc:Fallback xmlns="">
      <p:transition spd="slow" advTm="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http://24.media.tumblr.com/6a2693cd2de57e2a5aaeb74b5495bb7a/tumblr_mn23ll9mdF1qbn2boo1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260648"/>
            <a:ext cx="4104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Blue-ringed octopus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5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4"/>
    </mc:Choice>
    <mc:Fallback xmlns="">
      <p:transition spd="slow" advTm="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fractalenlightenment.com/wp/wp-content/uploads/2011/03/chambered_nautilus_cutaway_logarithmic_spi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0" y="63093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Chambered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Nautilus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6" name="Picture 4" descr="http://2muchfun.info/spira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27432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5940152" y="652534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Fibonacci</a:t>
            </a:r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Series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51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8"/>
    </mc:Choice>
    <mc:Fallback xmlns="">
      <p:transition spd="slow" advTm="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fractalenlightenment.com/wp/wp-content/uploads/2011/03/chambered_nautilus_cutaway_logarithmic_spi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0" y="63093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Chambered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Nautilus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6" name="Picture 4" descr="http://2muchfun.info/spira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27432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5940152" y="652534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Fibonacci</a:t>
            </a:r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Series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8"/>
    </mc:Choice>
    <mc:Fallback xmlns="">
      <p:transition spd="slow" advTm="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 descr="http://3.bp.blogspot.com/--yvoUYzfdxw/TWtTgXTYsNI/AAAAAAAAAI4/WmGN6ACohgw/s400/mapafr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8260"/>
            <a:ext cx="6120680" cy="68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1511660" y="6165304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Fibonacci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Series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Africa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1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2"/>
    </mc:Choice>
    <mc:Fallback xmlns="">
      <p:transition spd="slow" advTm="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6800" y="1406525"/>
            <a:ext cx="6172200" cy="22510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6800" y="3905250"/>
            <a:ext cx="6172200" cy="112395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/>
          </a:p>
        </p:txBody>
      </p:sp>
      <p:pic>
        <p:nvPicPr>
          <p:cNvPr id="27651" name="Picture 4" descr="http://wonderworlds.org/images/crystal_fantasy/fantasy-crystal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175" y="-24606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niOkvir 3"/>
          <p:cNvSpPr txBox="1"/>
          <p:nvPr/>
        </p:nvSpPr>
        <p:spPr>
          <a:xfrm>
            <a:off x="1259632" y="404664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Crystals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5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"/>
    </mc:Choice>
    <mc:Fallback xmlns="">
      <p:transition spd="slow" advTm="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288" y="350838"/>
            <a:ext cx="8569325" cy="19796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Which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geometrical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shapes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can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you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see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?</a:t>
            </a:r>
            <a:endParaRPr lang="hr-HR" sz="3200" b="1" dirty="0">
              <a:solidFill>
                <a:srgbClr val="FFFFCC"/>
              </a:solidFill>
              <a:latin typeface="Calibri Light" pitchFamily="34" charset="0"/>
            </a:endParaRPr>
          </a:p>
        </p:txBody>
      </p:sp>
      <p:pic>
        <p:nvPicPr>
          <p:cNvPr id="4" name="Picture 4" descr="http://us.123rf.com/400wm/400/400/apttone/apttone1104/apttone110400001/9275031-diamond-stone-on-black-space-beautiful-sparkling-diamond-on-a-light-reflective-surface-high-quality-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-34957" y="1844824"/>
            <a:ext cx="4536504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6" descr="http://www.ninaellejewels.com/media/wysiwyg/Diamond_Partsno_border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092" t="19827" r="71634" b="32733"/>
          <a:stretch/>
        </p:blipFill>
        <p:spPr bwMode="auto">
          <a:xfrm>
            <a:off x="4482148" y="1844824"/>
            <a:ext cx="4661852" cy="44856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0" name="TekstniOkvir 6"/>
          <p:cNvSpPr txBox="1">
            <a:spLocks noChangeArrowheads="1"/>
          </p:cNvSpPr>
          <p:nvPr/>
        </p:nvSpPr>
        <p:spPr bwMode="auto">
          <a:xfrm>
            <a:off x="323850" y="1069975"/>
            <a:ext cx="1439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b="1" dirty="0" err="1">
                <a:solidFill>
                  <a:srgbClr val="669900"/>
                </a:solidFill>
                <a:latin typeface="Century Gothic" pitchFamily="34" charset="0"/>
              </a:rPr>
              <a:t>circle</a:t>
            </a:r>
            <a:endParaRPr lang="hr-HR" sz="2400" b="1" dirty="0">
              <a:solidFill>
                <a:srgbClr val="669900"/>
              </a:solidFill>
              <a:latin typeface="Century Gothic" pitchFamily="34" charset="0"/>
            </a:endParaRPr>
          </a:p>
        </p:txBody>
      </p:sp>
      <p:sp>
        <p:nvSpPr>
          <p:cNvPr id="29701" name="TekstniOkvir 7"/>
          <p:cNvSpPr txBox="1">
            <a:spLocks noChangeArrowheads="1"/>
          </p:cNvSpPr>
          <p:nvPr/>
        </p:nvSpPr>
        <p:spPr bwMode="auto">
          <a:xfrm>
            <a:off x="6813550" y="733425"/>
            <a:ext cx="1719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 dirty="0" err="1">
                <a:solidFill>
                  <a:srgbClr val="00B0F0"/>
                </a:solidFill>
                <a:latin typeface="Cambria" pitchFamily="18" charset="0"/>
              </a:rPr>
              <a:t>octagon</a:t>
            </a:r>
            <a:endParaRPr lang="hr-HR" sz="3200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29702" name="TekstniOkvir 8"/>
          <p:cNvSpPr txBox="1">
            <a:spLocks noChangeArrowheads="1"/>
          </p:cNvSpPr>
          <p:nvPr/>
        </p:nvSpPr>
        <p:spPr bwMode="auto">
          <a:xfrm>
            <a:off x="1979613" y="1331913"/>
            <a:ext cx="1800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b="1" dirty="0">
                <a:solidFill>
                  <a:srgbClr val="FF3300"/>
                </a:solidFill>
                <a:latin typeface="Bodoni MT Black" pitchFamily="18" charset="0"/>
              </a:rPr>
              <a:t>triangle</a:t>
            </a:r>
          </a:p>
        </p:txBody>
      </p:sp>
      <p:sp>
        <p:nvSpPr>
          <p:cNvPr id="29703" name="TekstniOkvir 9"/>
          <p:cNvSpPr txBox="1">
            <a:spLocks noChangeArrowheads="1"/>
          </p:cNvSpPr>
          <p:nvPr/>
        </p:nvSpPr>
        <p:spPr bwMode="auto">
          <a:xfrm>
            <a:off x="4137025" y="917575"/>
            <a:ext cx="936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6000" b="1" dirty="0">
                <a:solidFill>
                  <a:srgbClr val="FFC000"/>
                </a:solidFill>
                <a:latin typeface="Candara" pitchFamily="34" charset="0"/>
              </a:rPr>
              <a:t>?</a:t>
            </a:r>
            <a:endParaRPr lang="hr-HR" b="1" dirty="0">
              <a:solidFill>
                <a:srgbClr val="FFC000"/>
              </a:solidFill>
              <a:latin typeface="Candara" pitchFamily="34" charset="0"/>
            </a:endParaRPr>
          </a:p>
        </p:txBody>
      </p:sp>
      <p:sp>
        <p:nvSpPr>
          <p:cNvPr id="29704" name="TekstniOkvir 10"/>
          <p:cNvSpPr txBox="1">
            <a:spLocks noChangeArrowheads="1"/>
          </p:cNvSpPr>
          <p:nvPr/>
        </p:nvSpPr>
        <p:spPr bwMode="auto">
          <a:xfrm>
            <a:off x="5057775" y="1300163"/>
            <a:ext cx="15843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 b="1" dirty="0">
                <a:solidFill>
                  <a:srgbClr val="993366"/>
                </a:solidFill>
                <a:latin typeface="Castellar" pitchFamily="18" charset="0"/>
              </a:rPr>
              <a:t>kite</a:t>
            </a:r>
            <a:endParaRPr lang="hr-HR" sz="2400" b="1" dirty="0">
              <a:solidFill>
                <a:srgbClr val="993366"/>
              </a:solidFill>
              <a:latin typeface="Castellar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0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1"/>
    </mc:Choice>
    <mc:Fallback xmlns="">
      <p:transition spd="slow" advTm="1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703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pic>
        <p:nvPicPr>
          <p:cNvPr id="30723" name="Picture 2" descr="http://nerd-alert.net/wp-content/uploads/2011/04/cave_crystals.jpg"/>
          <p:cNvPicPr>
            <a:picLocks noChangeAspect="1" noChangeArrowheads="1"/>
          </p:cNvPicPr>
          <p:nvPr/>
        </p:nvPicPr>
        <p:blipFill rotWithShape="1">
          <a:blip r:embed="rId3" cstate="print"/>
          <a:srcRect t="1" b="8259"/>
          <a:stretch/>
        </p:blipFill>
        <p:spPr bwMode="auto">
          <a:xfrm>
            <a:off x="6350" y="285410"/>
            <a:ext cx="9137650" cy="62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niOkvir 1"/>
          <p:cNvSpPr txBox="1"/>
          <p:nvPr/>
        </p:nvSpPr>
        <p:spPr>
          <a:xfrm>
            <a:off x="395536" y="616530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Crystal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>
                <a:latin typeface="+mn-lt"/>
              </a:rPr>
              <a:t>P</a:t>
            </a:r>
            <a:r>
              <a:rPr lang="hr-HR" sz="2800" dirty="0" err="1" smtClean="0">
                <a:latin typeface="+mn-lt"/>
              </a:rPr>
              <a:t>alace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in</a:t>
            </a:r>
            <a:r>
              <a:rPr lang="hr-HR" sz="2800" dirty="0" smtClean="0">
                <a:latin typeface="+mn-lt"/>
              </a:rPr>
              <a:t> Mexico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0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"/>
    </mc:Choice>
    <mc:Fallback xmlns="">
      <p:transition spd="slow" advTm="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1747" name="Picture 4" descr="http://3.bp.blogspot.com/_5tXNCI3P-WI/SxWa3AvAsiI/AAAAAAAADhQ/i-lsoupSiy4/s1600/06%20Carsten%20Peter,%20Speleoresearch%20and%20fil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4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"/>
    </mc:Choice>
    <mc:Fallback xmlns="">
      <p:transition spd="slow" advTm="4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203575" y="260350"/>
            <a:ext cx="5545138" cy="5832475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hr-HR" sz="2800" dirty="0"/>
              <a:t>SOLID MATERIAL WHOSE ATOMS, </a:t>
            </a:r>
            <a:r>
              <a:rPr lang="hr-HR" sz="2800" b="1" dirty="0">
                <a:solidFill>
                  <a:srgbClr val="01B799"/>
                </a:solidFill>
              </a:rPr>
              <a:t>MOLECULES</a:t>
            </a:r>
            <a:r>
              <a:rPr lang="hr-HR" sz="2800" dirty="0">
                <a:solidFill>
                  <a:srgbClr val="FFFF00"/>
                </a:solidFill>
              </a:rPr>
              <a:t> </a:t>
            </a:r>
            <a:r>
              <a:rPr lang="hr-HR" sz="2800" dirty="0"/>
              <a:t>OR IONS ARE ARRANGED IN AN </a:t>
            </a:r>
            <a:r>
              <a:rPr lang="hr-HR" sz="2800" b="1" dirty="0">
                <a:solidFill>
                  <a:srgbClr val="FFC000"/>
                </a:solidFill>
              </a:rPr>
              <a:t>ORDERED</a:t>
            </a:r>
            <a:r>
              <a:rPr lang="hr-HR" sz="2800" dirty="0"/>
              <a:t> </a:t>
            </a:r>
            <a:r>
              <a:rPr lang="hr-HR" sz="2800" dirty="0" smtClean="0"/>
              <a:t>PATTERN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2800" dirty="0" smtClean="0"/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hr-HR" sz="2800" dirty="0"/>
              <a:t>EXTENDS IN </a:t>
            </a:r>
            <a:r>
              <a:rPr lang="hr-HR" sz="2800" b="1" dirty="0">
                <a:solidFill>
                  <a:srgbClr val="C00000"/>
                </a:solidFill>
              </a:rPr>
              <a:t>ALL THREE </a:t>
            </a:r>
            <a:r>
              <a:rPr lang="hr-HR" sz="2800" dirty="0"/>
              <a:t>SPATIAL DIMENSIONS</a:t>
            </a:r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hr-HR" sz="2800" dirty="0"/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750" y="333375"/>
            <a:ext cx="2576513" cy="1978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dirty="0" err="1" smtClean="0">
                <a:solidFill>
                  <a:srgbClr val="01B799"/>
                </a:solidFill>
                <a:latin typeface="+mn-lt"/>
              </a:rPr>
              <a:t>Crystal</a:t>
            </a:r>
            <a:r>
              <a:rPr lang="hr-HR" sz="3600" b="1" dirty="0" smtClean="0">
                <a:solidFill>
                  <a:srgbClr val="01B799"/>
                </a:solidFill>
                <a:latin typeface="+mn-lt"/>
              </a:rPr>
              <a:t>?</a:t>
            </a:r>
            <a:endParaRPr lang="hr-HR" sz="3600" b="1" dirty="0">
              <a:solidFill>
                <a:srgbClr val="01B799"/>
              </a:solidFill>
              <a:latin typeface="+mn-lt"/>
            </a:endParaRPr>
          </a:p>
        </p:txBody>
      </p:sp>
      <p:pic>
        <p:nvPicPr>
          <p:cNvPr id="4098" name="Picture 2" descr="http://www.irocks.com/db_pics/new2011/Aquamarine-JaquetoMine-Brazil-46mm-1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051720" y="3585659"/>
            <a:ext cx="4897643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2772" name="TekstniOkvir 3"/>
          <p:cNvSpPr txBox="1">
            <a:spLocks noChangeArrowheads="1"/>
          </p:cNvSpPr>
          <p:nvPr/>
        </p:nvSpPr>
        <p:spPr bwMode="auto">
          <a:xfrm>
            <a:off x="2411413" y="6453188"/>
            <a:ext cx="151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aquamarine</a:t>
            </a:r>
            <a:endParaRPr lang="hr-HR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338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0"/>
    </mc:Choice>
    <mc:Fallback xmlns="">
      <p:transition spd="slow" advTm="1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772" grpId="0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3795" name="Picture 4" descr="http://assets.openstudy.com/updates/attachments/4eccf97ce4b04e045aed8891-churringo-1327525329213-diamondstructuregraphitestructure1.jpeg"/>
          <p:cNvPicPr>
            <a:picLocks noChangeAspect="1" noChangeArrowheads="1"/>
          </p:cNvPicPr>
          <p:nvPr/>
        </p:nvPicPr>
        <p:blipFill>
          <a:blip r:embed="rId3" cstate="print"/>
          <a:srcRect l="1511" t="2530" r="1756" b="12456"/>
          <a:stretch>
            <a:fillRect/>
          </a:stretch>
        </p:blipFill>
        <p:spPr bwMode="auto">
          <a:xfrm>
            <a:off x="696913" y="579438"/>
            <a:ext cx="727075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https://encrypted-tbn3.gstatic.com/images?q=tbn:ANd9GcSvxbnjB4RWiLpNuI8I8eScJ4r0-S_pycK6moiil-fy9HCMpUDMr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513" y="47244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http://education.mrsec.wisc.edu/nanoquest/carbon/images/penc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4724400"/>
            <a:ext cx="17272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kstniOkvir 7"/>
          <p:cNvSpPr txBox="1">
            <a:spLocks noChangeArrowheads="1"/>
          </p:cNvSpPr>
          <p:nvPr/>
        </p:nvSpPr>
        <p:spPr bwMode="auto">
          <a:xfrm>
            <a:off x="1619250" y="6572250"/>
            <a:ext cx="1439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diamond</a:t>
            </a:r>
            <a:endParaRPr lang="hr-HR" dirty="0">
              <a:latin typeface="Candara" pitchFamily="34" charset="0"/>
            </a:endParaRPr>
          </a:p>
        </p:txBody>
      </p:sp>
      <p:sp>
        <p:nvSpPr>
          <p:cNvPr id="33801" name="TekstniOkvir 8"/>
          <p:cNvSpPr txBox="1">
            <a:spLocks noChangeArrowheads="1"/>
          </p:cNvSpPr>
          <p:nvPr/>
        </p:nvSpPr>
        <p:spPr bwMode="auto">
          <a:xfrm>
            <a:off x="5508625" y="6497638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graphite</a:t>
            </a:r>
            <a:endParaRPr lang="hr-HR" dirty="0">
              <a:latin typeface="Candara" pitchFamily="34" charset="0"/>
            </a:endParaRPr>
          </a:p>
        </p:txBody>
      </p:sp>
      <p:sp>
        <p:nvSpPr>
          <p:cNvPr id="2" name="Strelica dolje 1"/>
          <p:cNvSpPr/>
          <p:nvPr/>
        </p:nvSpPr>
        <p:spPr>
          <a:xfrm>
            <a:off x="1979712" y="3717032"/>
            <a:ext cx="50405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 dolje 11"/>
          <p:cNvSpPr/>
          <p:nvPr/>
        </p:nvSpPr>
        <p:spPr>
          <a:xfrm>
            <a:off x="5939163" y="3775585"/>
            <a:ext cx="50405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6"/>
    </mc:Choice>
    <mc:Fallback xmlns="">
      <p:transition spd="slow" advTm="10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  <p:bldP spid="33801" grpId="0"/>
      <p:bldP spid="2" grpId="0" animBg="1"/>
      <p:bldP spid="12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iro\Desktop\P1090209.JPG"/>
          <p:cNvPicPr>
            <a:picLocks noChangeAspect="1" noChangeArrowheads="1"/>
          </p:cNvPicPr>
          <p:nvPr/>
        </p:nvPicPr>
        <p:blipFill rotWithShape="1">
          <a:blip r:embed="rId3" cstate="print"/>
          <a:srcRect t="8564"/>
          <a:stretch/>
        </p:blipFill>
        <p:spPr bwMode="auto">
          <a:xfrm>
            <a:off x="425450" y="482600"/>
            <a:ext cx="8394700" cy="59150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4818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4595813" y="482600"/>
            <a:ext cx="4224337" cy="3886200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hr-HR" sz="2800" b="1" dirty="0" smtClean="0">
                <a:solidFill>
                  <a:srgbClr val="669900"/>
                </a:solidFill>
              </a:rPr>
              <a:t>CARBONATE MINERAL</a:t>
            </a:r>
          </a:p>
          <a:p>
            <a:pPr>
              <a:buFont typeface="Courier New" pitchFamily="49" charset="0"/>
              <a:buChar char="o"/>
            </a:pPr>
            <a:r>
              <a:rPr lang="hr-HR" sz="2800" b="1" dirty="0" smtClean="0">
                <a:solidFill>
                  <a:srgbClr val="669900"/>
                </a:solidFill>
              </a:rPr>
              <a:t>MOST STABLE POLYMORPH OF </a:t>
            </a:r>
            <a:r>
              <a:rPr lang="hr-HR" sz="2800" b="1" dirty="0" smtClean="0">
                <a:solidFill>
                  <a:schemeClr val="bg1"/>
                </a:solidFill>
              </a:rPr>
              <a:t>CALCIUM CARBONATE </a:t>
            </a:r>
          </a:p>
          <a:p>
            <a:pPr>
              <a:buFont typeface="Courier New" pitchFamily="49" charset="0"/>
              <a:buChar char="o"/>
            </a:pPr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971550" y="765175"/>
            <a:ext cx="2073275" cy="1979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dirty="0" err="1" smtClean="0">
                <a:solidFill>
                  <a:srgbClr val="92D050"/>
                </a:solidFill>
                <a:latin typeface="+mn-lt"/>
              </a:rPr>
              <a:t>Calcite</a:t>
            </a:r>
            <a:r>
              <a:rPr lang="hr-HR" sz="3600" b="1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hr-HR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[CaCO3]</a:t>
            </a:r>
            <a:r>
              <a:rPr lang="hr-HR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hr-HR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hr-HR" sz="3600" b="1" dirty="0">
              <a:solidFill>
                <a:srgbClr val="CC3300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6094" t="27673" r="50217" b="33623"/>
          <a:stretch/>
        </p:blipFill>
        <p:spPr bwMode="auto">
          <a:xfrm>
            <a:off x="611560" y="2564904"/>
            <a:ext cx="2232248" cy="35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0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1"/>
    </mc:Choice>
    <mc:Fallback xmlns="">
      <p:transition spd="slow" advTm="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pic>
        <p:nvPicPr>
          <p:cNvPr id="35843" name="Picture 2" descr="https://fbcdn-sphotos-f-a.akamaihd.net/hphotos-ak-prn1/40369_1579993388372_745282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107950" y="188913"/>
            <a:ext cx="90360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FINDING LOCATION? </a:t>
            </a:r>
            <a:r>
              <a:rPr lang="hr-HR" dirty="0">
                <a:latin typeface="+mn-lt"/>
                <a:sym typeface="Wingdings" pitchFamily="2" charset="2"/>
              </a:rPr>
              <a:t> </a:t>
            </a:r>
            <a:r>
              <a:rPr lang="hr-HR" sz="2800" b="1" dirty="0" err="1">
                <a:solidFill>
                  <a:srgbClr val="669900"/>
                </a:solidFill>
                <a:latin typeface="+mn-lt"/>
                <a:sym typeface="Wingdings" pitchFamily="2" charset="2"/>
              </a:rPr>
              <a:t>island</a:t>
            </a:r>
            <a:r>
              <a:rPr lang="hr-HR" sz="2800" b="1" dirty="0">
                <a:solidFill>
                  <a:srgbClr val="669900"/>
                </a:solidFill>
                <a:latin typeface="+mn-lt"/>
                <a:sym typeface="Wingdings" pitchFamily="2" charset="2"/>
              </a:rPr>
              <a:t> Pag</a:t>
            </a:r>
            <a:endParaRPr lang="hr-HR" sz="2800" b="1" dirty="0">
              <a:solidFill>
                <a:srgbClr val="669900"/>
              </a:solidFill>
              <a:latin typeface="+mn-lt"/>
            </a:endParaRPr>
          </a:p>
        </p:txBody>
      </p:sp>
      <p:pic>
        <p:nvPicPr>
          <p:cNvPr id="6" name="Picture 4" descr="http://www.spavalopag.com/images/pag_hrvats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052513"/>
            <a:ext cx="2663825" cy="2487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"/>
    </mc:Choice>
    <mc:Fallback xmlns="">
      <p:transition spd="slow" advTm="4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4716016" y="764704"/>
            <a:ext cx="4296536" cy="4678288"/>
          </a:xfrm>
        </p:spPr>
        <p:txBody>
          <a:bodyPr/>
          <a:lstStyle/>
          <a:p>
            <a:r>
              <a:rPr lang="hr-HR" sz="2000" dirty="0" smtClean="0"/>
              <a:t>THE SYSTEM OF BELIEFS HELD BY PYTHAGORAS AND HIS FOLLOWERS</a:t>
            </a:r>
          </a:p>
          <a:p>
            <a:endParaRPr lang="hr-HR" sz="2000" dirty="0"/>
          </a:p>
          <a:p>
            <a:r>
              <a:rPr lang="hr-HR" sz="2000" dirty="0" smtClean="0"/>
              <a:t>FOR PYTHAGORA:</a:t>
            </a:r>
          </a:p>
          <a:p>
            <a:endParaRPr lang="hr-HR" sz="2000" dirty="0"/>
          </a:p>
          <a:p>
            <a:pPr marL="0" indent="0" algn="ctr">
              <a:buNone/>
            </a:pPr>
            <a:r>
              <a:rPr lang="hr-HR" sz="2000" dirty="0" smtClean="0"/>
              <a:t> </a:t>
            </a:r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WAS THE SUBSTANCE OF ALL THINGS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07504" y="1554163"/>
            <a:ext cx="3240359" cy="1979612"/>
          </a:xfrm>
        </p:spPr>
        <p:txBody>
          <a:bodyPr>
            <a:normAutofit/>
          </a:bodyPr>
          <a:lstStyle/>
          <a:p>
            <a:r>
              <a:rPr lang="hr-HR" sz="2800" dirty="0" err="1" smtClean="0">
                <a:solidFill>
                  <a:srgbClr val="FF9933"/>
                </a:solidFill>
                <a:latin typeface="+mn-lt"/>
              </a:rPr>
              <a:t>pYTHAGOREANISM</a:t>
            </a:r>
            <a:endParaRPr lang="hr-HR" sz="2800" dirty="0"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8196" name="Picture 4" descr="http://upload.wikimedia.org/wikipedia/commons/3/3f/Sanzio_01_Pythago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2"/>
            <a:ext cx="3715436" cy="43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2"/>
    </mc:Choice>
    <mc:Fallback xmlns="">
      <p:transition spd="slow" advTm="1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 descr="http://3.bp.blogspot.com/--yvoUYzfdxw/TWtTgXTYsNI/AAAAAAAAAI4/WmGN6ACohgw/s400/mapafr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8260"/>
            <a:ext cx="6120680" cy="68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1511660" y="6165304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Fibonacci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Series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Africa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2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2"/>
    </mc:Choice>
    <mc:Fallback xmlns="">
      <p:transition spd="slow" advTm="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8915" name="Picture 2" descr="I:\DCIM\109_PANA\P109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3635896" cy="431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communities.ptc.com/servlet/JiveServlet/showImage/2-163549-22258/quartz-1.jpg"/>
          <p:cNvPicPr>
            <a:picLocks noChangeAspect="1" noChangeArrowheads="1"/>
          </p:cNvPicPr>
          <p:nvPr/>
        </p:nvPicPr>
        <p:blipFill rotWithShape="1">
          <a:blip r:embed="rId4" cstate="print"/>
          <a:srcRect r="45759"/>
          <a:stretch/>
        </p:blipFill>
        <p:spPr bwMode="auto">
          <a:xfrm>
            <a:off x="5148064" y="605859"/>
            <a:ext cx="3773083" cy="564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I:\DCIM\109_PANA\P1090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42320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Ravni poveznik sa strelicom 3"/>
          <p:cNvCxnSpPr/>
          <p:nvPr/>
        </p:nvCxnSpPr>
        <p:spPr>
          <a:xfrm>
            <a:off x="3851920" y="1556792"/>
            <a:ext cx="1800200" cy="792088"/>
          </a:xfrm>
          <a:prstGeom prst="straightConnector1">
            <a:avLst/>
          </a:prstGeom>
          <a:ln>
            <a:solidFill>
              <a:srgbClr val="F23A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 flipV="1">
            <a:off x="4139952" y="3717032"/>
            <a:ext cx="1656184" cy="1008112"/>
          </a:xfrm>
          <a:prstGeom prst="straightConnector1">
            <a:avLst/>
          </a:prstGeom>
          <a:ln>
            <a:solidFill>
              <a:srgbClr val="F23A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ekstniOkvir 1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SILICON DIOXIDE AND ITS CRYSTALS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6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2"/>
    </mc:Choice>
    <mc:Fallback xmlns="">
      <p:transition spd="slow" advTm="5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19175"/>
            <a:ext cx="91440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1560" y="18864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Litla Dimun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5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"/>
    </mc:Choice>
    <mc:Fallback xmlns="">
      <p:transition spd="slow" advTm="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svijetokonas.net/wp-content/uploads/2012/10/krater-kan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4048" y="5733256"/>
            <a:ext cx="4139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+mn-lt"/>
              </a:rPr>
              <a:t>Pingualuit</a:t>
            </a:r>
            <a:r>
              <a:rPr lang="en-US" sz="2800" dirty="0" smtClean="0">
                <a:latin typeface="+mn-lt"/>
              </a:rPr>
              <a:t> crater</a:t>
            </a:r>
            <a:r>
              <a:rPr lang="hr-HR" sz="2800" dirty="0" smtClean="0">
                <a:latin typeface="+mn-lt"/>
              </a:rPr>
              <a:t>, Canada</a:t>
            </a:r>
            <a:endParaRPr lang="en-US" sz="2800" dirty="0" smtClean="0">
              <a:latin typeface="+mn-lt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82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"/>
    </mc:Choice>
    <mc:Fallback xmlns="">
      <p:transition spd="slow" advTm="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pixelizam.com/wp-content/uploads/2013/07/Pjegavo-jezer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602128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Lake </a:t>
            </a:r>
            <a:r>
              <a:rPr lang="hr-HR" sz="2800" dirty="0" err="1" smtClean="0">
                <a:latin typeface="+mn-lt"/>
              </a:rPr>
              <a:t>Kliuk</a:t>
            </a:r>
            <a:r>
              <a:rPr lang="hr-HR" sz="2800" dirty="0" smtClean="0">
                <a:latin typeface="+mn-lt"/>
              </a:rPr>
              <a:t>, Canada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9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9"/>
    </mc:Choice>
    <mc:Fallback xmlns="">
      <p:transition spd="slow" advTm="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434" name="Content Placeholder 3" descr="volcano-211089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55113" cy="6858000"/>
          </a:xfrm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6191250" y="0"/>
            <a:ext cx="29527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 sz="2800" dirty="0">
              <a:latin typeface="Candara" pitchFamily="34" charset="0"/>
            </a:endParaRPr>
          </a:p>
          <a:p>
            <a:endParaRPr lang="hr-HR" sz="2800" dirty="0">
              <a:latin typeface="Candara" pitchFamily="34" charset="0"/>
            </a:endParaRPr>
          </a:p>
          <a:p>
            <a:endParaRPr lang="hr-HR" sz="2800" dirty="0">
              <a:latin typeface="Candara" pitchFamily="34" charset="0"/>
            </a:endParaRPr>
          </a:p>
          <a:p>
            <a:r>
              <a:rPr lang="hr-HR" sz="2800" dirty="0" err="1">
                <a:latin typeface="Candara" pitchFamily="34" charset="0"/>
              </a:rPr>
              <a:t>Volcano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4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5"/>
    </mc:Choice>
    <mc:Fallback xmlns="">
      <p:transition spd="slow" advTm="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58" name="Content Placeholder 3" descr="Deserts_wallpapers_15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0" y="6088063"/>
            <a:ext cx="3600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dirty="0" smtClean="0">
                <a:latin typeface="Candara" pitchFamily="34" charset="0"/>
              </a:rPr>
              <a:t>           Desert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4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"/>
    </mc:Choice>
    <mc:Fallback xmlns="">
      <p:transition spd="slow" advTm="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Picture of grass spots called fairy circles in Namibia  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" y="188640"/>
            <a:ext cx="9131357" cy="614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0" y="6334780"/>
            <a:ext cx="9131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Grassless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spots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in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Namibia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5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7"/>
    </mc:Choice>
    <mc:Fallback xmlns="">
      <p:transition spd="slow" advTm="5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sen Dedic - Jedrima oko svijeta (glavna tema)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2563" y="3182938"/>
            <a:ext cx="609600" cy="6096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Photo: Antelope Canyon&amp;#x27;s smooth wa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95536" y="638132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Antelope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Canyon</a:t>
            </a:r>
            <a:r>
              <a:rPr lang="hr-HR" sz="2800" dirty="0" smtClean="0">
                <a:latin typeface="+mn-lt"/>
              </a:rPr>
              <a:t> - </a:t>
            </a:r>
            <a:r>
              <a:rPr lang="hr-HR" sz="2800" dirty="0" err="1">
                <a:latin typeface="+mn-lt"/>
              </a:rPr>
              <a:t>A</a:t>
            </a:r>
            <a:r>
              <a:rPr lang="hr-HR" sz="2800" dirty="0" err="1" smtClean="0">
                <a:latin typeface="+mn-lt"/>
              </a:rPr>
              <a:t>rizona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26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"/>
    </mc:Choice>
    <mc:Fallback xmlns="">
      <p:transition spd="slow" advTm="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536" objId="5"/>
      </p14:showEvtLst>
    </p:ext>
  </p:extLs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10" descr="http://www.lindzena.com/blog/wp-content/uploads/2012/02/PamBarnhillRainbowTr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" y="188640"/>
            <a:ext cx="9142107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395536" y="476672"/>
            <a:ext cx="2687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err="1" smtClean="0"/>
              <a:t>Rainbow</a:t>
            </a:r>
            <a:endParaRPr lang="hr-HR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1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3"/>
    </mc:Choice>
    <mc:Fallback xmlns="">
      <p:transition spd="slow" advTm="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6" descr="http://img.bbs.duba.net/month_1101/110114182397454f018e8669d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222" r="349" b="8050"/>
          <a:stretch/>
        </p:blipFill>
        <p:spPr bwMode="auto">
          <a:xfrm>
            <a:off x="-88304" y="15973"/>
            <a:ext cx="9232304" cy="68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4860032" y="623731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FFCC"/>
                </a:solidFill>
                <a:latin typeface="+mn-lt"/>
              </a:rPr>
              <a:t>Strange shapes in the sky</a:t>
            </a:r>
            <a:endParaRPr lang="hr-HR" sz="2800" dirty="0">
              <a:solidFill>
                <a:srgbClr val="FFFFCC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749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7"/>
    </mc:Choice>
    <mc:Fallback xmlns="">
      <p:transition spd="slow" advTm="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6800" y="1406525"/>
            <a:ext cx="6172200" cy="22510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6800" y="3905250"/>
            <a:ext cx="6172200" cy="112395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/>
          </a:p>
        </p:txBody>
      </p:sp>
      <p:pic>
        <p:nvPicPr>
          <p:cNvPr id="27651" name="Picture 4" descr="http://wonderworlds.org/images/crystal_fantasy/fantasy-crystal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175" y="-24606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niOkvir 3"/>
          <p:cNvSpPr txBox="1"/>
          <p:nvPr/>
        </p:nvSpPr>
        <p:spPr>
          <a:xfrm>
            <a:off x="1259632" y="404664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Crystals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90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"/>
    </mc:Choice>
    <mc:Fallback xmlns="">
      <p:transition spd="slow" advTm="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http://metrouk2.files.wordpress.com/2010/06/article-1277714889821-0a38f740000005dc-639335_466x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13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39552" y="40466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latin typeface="+mn-lt"/>
              </a:rPr>
              <a:t>UFO </a:t>
            </a:r>
            <a:r>
              <a:rPr lang="hr-HR" sz="2400" b="1" dirty="0" err="1" smtClean="0">
                <a:latin typeface="+mn-lt"/>
              </a:rPr>
              <a:t>signs</a:t>
            </a:r>
            <a:r>
              <a:rPr lang="hr-HR" sz="2400" b="1" dirty="0" smtClean="0">
                <a:latin typeface="+mn-lt"/>
              </a:rPr>
              <a:t> </a:t>
            </a:r>
            <a:r>
              <a:rPr lang="hr-HR" sz="2400" b="1" dirty="0" err="1" smtClean="0">
                <a:latin typeface="+mn-lt"/>
              </a:rPr>
              <a:t>in</a:t>
            </a:r>
            <a:r>
              <a:rPr lang="hr-HR" sz="2400" b="1" dirty="0" smtClean="0">
                <a:latin typeface="+mn-lt"/>
              </a:rPr>
              <a:t> </a:t>
            </a:r>
            <a:r>
              <a:rPr lang="hr-HR" sz="2400" b="1" dirty="0" err="1" smtClean="0">
                <a:latin typeface="+mn-lt"/>
              </a:rPr>
              <a:t>Britain</a:t>
            </a:r>
            <a:endParaRPr lang="hr-HR" sz="24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2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"/>
    </mc:Choice>
    <mc:Fallback xmlns="">
      <p:transition spd="slow" advTm="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Content Placeholder 4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2531" name="Picture 4" descr="http://www.romanandwilliams.com/wp-content/uploads/2013/04/wood-rings_03_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504" y="623731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Tree rings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"/>
    </mc:Choice>
    <mc:Fallback xmlns=""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4" name="Content Placeholder 3" descr="8159220054_45a990004a_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107504" y="6251683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Agave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9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"/>
    </mc:Choice>
    <mc:Fallback xmlns="">
      <p:transition spd="slow" advTm="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 descr="http://gusgus64.files.wordpress.com/2012/11/img_6710.jpg?w=658&amp;h=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834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20072" y="188640"/>
            <a:ext cx="385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+mn-lt"/>
              </a:rPr>
              <a:t>Romanesco Cauliflower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9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9"/>
    </mc:Choice>
    <mc:Fallback xmlns="">
      <p:transition spd="slow" advTm="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Picture of a black-eyed Sus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" y="388372"/>
            <a:ext cx="9144744" cy="60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744" y="634496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black</a:t>
            </a:r>
            <a:r>
              <a:rPr lang="hr-HR" sz="2800" dirty="0">
                <a:latin typeface="+mn-lt"/>
              </a:rPr>
              <a:t>-</a:t>
            </a:r>
            <a:r>
              <a:rPr lang="hr-HR" sz="2800" dirty="0" err="1" smtClean="0">
                <a:latin typeface="+mn-lt"/>
              </a:rPr>
              <a:t>eyed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Susan</a:t>
            </a:r>
            <a:r>
              <a:rPr lang="hr-HR" sz="2800" dirty="0" smtClean="0">
                <a:latin typeface="+mn-lt"/>
              </a:rPr>
              <a:t> 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6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"/>
    </mc:Choice>
    <mc:Fallback xmlns="">
      <p:transition spd="slow" advTm="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78" name="Content Placeholder 3" descr="kockvica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467544" y="18864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Fritillaria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7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"/>
    </mc:Choice>
    <mc:Fallback xmlns="">
      <p:transition spd="slow" advTm="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5602" name="Picture 7" descr="images (3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63938"/>
            <a:ext cx="4859338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8" descr="onion-price-witnesses-sharp-increase-1365541345-74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1663"/>
            <a:ext cx="45720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9" descr="carrot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343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Content Placeholder 11" descr="images (2).jpg"/>
          <p:cNvPicPr>
            <a:picLocks noGrp="1" noChangeAspect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0"/>
            <a:ext cx="4572000" cy="3190875"/>
          </a:xfr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+mn-lt"/>
              </a:rPr>
              <a:t>Vegetable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71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"/>
    </mc:Choice>
    <mc:Fallback xmlns="">
      <p:transition spd="slow" advTm="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2" name="Content Placeholder 3" descr="article-new_ehow_images_a08_2m_2u_type-diamond-outline-its-back-800x800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080000" cy="3810000"/>
          </a:xfrm>
        </p:spPr>
      </p:pic>
      <p:pic>
        <p:nvPicPr>
          <p:cNvPr id="20483" name="Content Placeholder 3" descr="coral-snak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3806825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Content Placeholder 3" descr="snakes-skin_0031086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2213"/>
            <a:ext cx="5076825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Content Placeholder 3" descr="snakesunbeamscal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000" y="0"/>
            <a:ext cx="40640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/>
          <p:cNvSpPr txBox="1"/>
          <p:nvPr/>
        </p:nvSpPr>
        <p:spPr>
          <a:xfrm>
            <a:off x="179512" y="612827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Snakes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48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7"/>
    </mc:Choice>
    <mc:Fallback xmlns="">
      <p:transition spd="slow" advTm="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http://www.symmetrymagazine.org/sites/default/files/styles/lead_image/public/images/standard/12-0272-03D.feature.jpg?itok=WWY14WK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" y="858197"/>
            <a:ext cx="9134832" cy="51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9168" y="6381328"/>
            <a:ext cx="913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>
                <a:solidFill>
                  <a:srgbClr val="E25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Beehives</a:t>
            </a:r>
            <a:endParaRPr lang="hr-HR" sz="2400" b="1" dirty="0">
              <a:solidFill>
                <a:srgbClr val="E25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63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8"/>
    </mc:Choice>
    <mc:Fallback xmlns="">
      <p:transition spd="slow" advTm="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 Close-up picture of a human ey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73" y="41156"/>
            <a:ext cx="6663655" cy="68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1240173" y="6237312"/>
            <a:ext cx="666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eye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"/>
    </mc:Choice>
    <mc:Fallback xmlns="">
      <p:transition spd="slow" advTm="5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288" y="350838"/>
            <a:ext cx="8569325" cy="19796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Which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geometrical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shapes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can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you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see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?</a:t>
            </a:r>
            <a:endParaRPr lang="hr-HR" sz="3200" b="1" dirty="0">
              <a:solidFill>
                <a:srgbClr val="FFFFCC"/>
              </a:solidFill>
              <a:latin typeface="Calibri Light" pitchFamily="34" charset="0"/>
            </a:endParaRPr>
          </a:p>
        </p:txBody>
      </p:sp>
      <p:pic>
        <p:nvPicPr>
          <p:cNvPr id="4" name="Picture 4" descr="http://us.123rf.com/400wm/400/400/apttone/apttone1104/apttone110400001/9275031-diamond-stone-on-black-space-beautiful-sparkling-diamond-on-a-light-reflective-surface-high-quality-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-34957" y="1844824"/>
            <a:ext cx="4536504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6" descr="http://www.ninaellejewels.com/media/wysiwyg/Diamond_Partsno_border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092" t="19827" r="71634" b="32733"/>
          <a:stretch/>
        </p:blipFill>
        <p:spPr bwMode="auto">
          <a:xfrm>
            <a:off x="4482148" y="1844824"/>
            <a:ext cx="4661852" cy="44856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0" name="TekstniOkvir 6"/>
          <p:cNvSpPr txBox="1">
            <a:spLocks noChangeArrowheads="1"/>
          </p:cNvSpPr>
          <p:nvPr/>
        </p:nvSpPr>
        <p:spPr bwMode="auto">
          <a:xfrm>
            <a:off x="323850" y="1069975"/>
            <a:ext cx="1439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b="1" dirty="0" err="1">
                <a:solidFill>
                  <a:srgbClr val="669900"/>
                </a:solidFill>
                <a:latin typeface="Century Gothic" pitchFamily="34" charset="0"/>
              </a:rPr>
              <a:t>circle</a:t>
            </a:r>
            <a:endParaRPr lang="hr-HR" sz="2400" b="1" dirty="0">
              <a:solidFill>
                <a:srgbClr val="669900"/>
              </a:solidFill>
              <a:latin typeface="Century Gothic" pitchFamily="34" charset="0"/>
            </a:endParaRPr>
          </a:p>
        </p:txBody>
      </p:sp>
      <p:sp>
        <p:nvSpPr>
          <p:cNvPr id="29701" name="TekstniOkvir 7"/>
          <p:cNvSpPr txBox="1">
            <a:spLocks noChangeArrowheads="1"/>
          </p:cNvSpPr>
          <p:nvPr/>
        </p:nvSpPr>
        <p:spPr bwMode="auto">
          <a:xfrm>
            <a:off x="6813550" y="733425"/>
            <a:ext cx="1719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 dirty="0" err="1">
                <a:solidFill>
                  <a:srgbClr val="00B0F0"/>
                </a:solidFill>
                <a:latin typeface="Cambria" pitchFamily="18" charset="0"/>
              </a:rPr>
              <a:t>octagon</a:t>
            </a:r>
            <a:endParaRPr lang="hr-HR" sz="3200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29702" name="TekstniOkvir 8"/>
          <p:cNvSpPr txBox="1">
            <a:spLocks noChangeArrowheads="1"/>
          </p:cNvSpPr>
          <p:nvPr/>
        </p:nvSpPr>
        <p:spPr bwMode="auto">
          <a:xfrm>
            <a:off x="1979613" y="1331913"/>
            <a:ext cx="1800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b="1" dirty="0">
                <a:solidFill>
                  <a:srgbClr val="FF3300"/>
                </a:solidFill>
                <a:latin typeface="Bodoni MT Black" pitchFamily="18" charset="0"/>
              </a:rPr>
              <a:t>triangle</a:t>
            </a:r>
          </a:p>
        </p:txBody>
      </p:sp>
      <p:sp>
        <p:nvSpPr>
          <p:cNvPr id="29703" name="TekstniOkvir 9"/>
          <p:cNvSpPr txBox="1">
            <a:spLocks noChangeArrowheads="1"/>
          </p:cNvSpPr>
          <p:nvPr/>
        </p:nvSpPr>
        <p:spPr bwMode="auto">
          <a:xfrm>
            <a:off x="4137025" y="917575"/>
            <a:ext cx="936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6000" b="1" dirty="0">
                <a:solidFill>
                  <a:srgbClr val="FFC000"/>
                </a:solidFill>
                <a:latin typeface="Candara" pitchFamily="34" charset="0"/>
              </a:rPr>
              <a:t>?</a:t>
            </a:r>
            <a:endParaRPr lang="hr-HR" b="1" dirty="0">
              <a:solidFill>
                <a:srgbClr val="FFC000"/>
              </a:solidFill>
              <a:latin typeface="Candara" pitchFamily="34" charset="0"/>
            </a:endParaRPr>
          </a:p>
        </p:txBody>
      </p:sp>
      <p:sp>
        <p:nvSpPr>
          <p:cNvPr id="29704" name="TekstniOkvir 10"/>
          <p:cNvSpPr txBox="1">
            <a:spLocks noChangeArrowheads="1"/>
          </p:cNvSpPr>
          <p:nvPr/>
        </p:nvSpPr>
        <p:spPr bwMode="auto">
          <a:xfrm>
            <a:off x="5057775" y="1300163"/>
            <a:ext cx="15843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 b="1" dirty="0">
                <a:solidFill>
                  <a:srgbClr val="993366"/>
                </a:solidFill>
                <a:latin typeface="Castellar" pitchFamily="18" charset="0"/>
              </a:rPr>
              <a:t>kite</a:t>
            </a:r>
            <a:endParaRPr lang="hr-HR" sz="2400" b="1" dirty="0">
              <a:solidFill>
                <a:srgbClr val="993366"/>
              </a:solidFill>
              <a:latin typeface="Castellar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53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1"/>
    </mc:Choice>
    <mc:Fallback xmlns="">
      <p:transition spd="slow" advTm="1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703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http://hypnohub.files.wordpress.com/2011/06/da-vinci-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07"/>
            <a:ext cx="9143999" cy="63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1" y="606446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Vitruvian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Men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Leonardo da Vinci</a:t>
            </a:r>
            <a:endParaRPr lang="hr-H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0" y="5486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400" dirty="0" err="1" smtClean="0">
                <a:latin typeface="+mn-lt"/>
              </a:rPr>
              <a:t>This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err="1" smtClean="0">
                <a:latin typeface="+mn-lt"/>
              </a:rPr>
              <a:t>picture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err="1" smtClean="0">
                <a:latin typeface="+mn-lt"/>
              </a:rPr>
              <a:t>shows</a:t>
            </a:r>
            <a:r>
              <a:rPr lang="hr-HR" sz="2400" dirty="0" smtClean="0">
                <a:latin typeface="+mn-lt"/>
              </a:rPr>
              <a:t> ideal human </a:t>
            </a:r>
            <a:r>
              <a:rPr lang="hr-HR" sz="2400" dirty="0" err="1" smtClean="0">
                <a:latin typeface="+mn-lt"/>
              </a:rPr>
              <a:t>proportions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smtClean="0">
                <a:latin typeface="+mn-lt"/>
                <a:sym typeface="Wingdings" pitchFamily="2" charset="2"/>
              </a:rPr>
              <a:t> 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THE GOLDEN RATIO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27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2"/>
    </mc:Choice>
    <mc:Fallback xmlns="">
      <p:transition spd="slow" advTm="10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booking-dalmatia.com/img-izl/crveno-jezero-640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6" y="210462"/>
            <a:ext cx="8808248" cy="643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854" y="836712"/>
            <a:ext cx="80648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>
                <a:solidFill>
                  <a:srgbClr val="CCFFFF"/>
                </a:solidFill>
                <a:latin typeface="+mn-lt"/>
              </a:rPr>
              <a:t>Geometry  </a:t>
            </a:r>
            <a:r>
              <a:rPr lang="hr-HR" sz="4400" dirty="0" err="1" smtClean="0">
                <a:solidFill>
                  <a:srgbClr val="CCFFFF"/>
                </a:solidFill>
                <a:latin typeface="+mn-lt"/>
              </a:rPr>
              <a:t>in</a:t>
            </a:r>
            <a:r>
              <a:rPr lang="hr-HR" sz="4400" dirty="0" smtClean="0">
                <a:solidFill>
                  <a:srgbClr val="CCFFFF"/>
                </a:solidFill>
                <a:latin typeface="+mn-lt"/>
              </a:rPr>
              <a:t>  Croatia</a:t>
            </a:r>
          </a:p>
          <a:p>
            <a:endParaRPr lang="en-US" sz="4400" dirty="0" smtClean="0">
              <a:solidFill>
                <a:srgbClr val="CCFFFF"/>
              </a:solidFill>
              <a:latin typeface="+mn-lt"/>
            </a:endParaRPr>
          </a:p>
          <a:p>
            <a:pPr algn="just"/>
            <a:r>
              <a:rPr lang="hr-HR" sz="3600" dirty="0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3347864" y="587727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+mn-lt"/>
              </a:rPr>
              <a:t>Red Lake, Imotski</a:t>
            </a:r>
            <a:endParaRPr lang="hr-HR" sz="2000" b="1" dirty="0">
              <a:latin typeface="+mn-lt"/>
            </a:endParaRPr>
          </a:p>
        </p:txBody>
      </p:sp>
      <p:pic>
        <p:nvPicPr>
          <p:cNvPr id="2" name="Arsen Dedic - Jedrima oko svijeta (glavna tema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8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"/>
    </mc:Choice>
    <mc:Fallback xmlns="">
      <p:transition spd="slow" advTm="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>
    <p:ext uri="{E180D4A7-C9FB-4DFB-919C-405C955672EB}">
      <p14:showEvtLst xmlns:p14="http://schemas.microsoft.com/office/powerpoint/2010/main">
        <p14:playEvt time="3737" objId="2"/>
      </p14:showEvtLst>
    </p:ext>
  </p:extLs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apartmani-jelavic.com/wp/wp-content/uploads/2012/11/slide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7"/>
            <a:ext cx="9144000" cy="3645024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0" y="0"/>
            <a:ext cx="60960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44208" y="332656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Beach Golden Cape, </a:t>
            </a:r>
            <a:r>
              <a:rPr lang="hr-HR" sz="2800" dirty="0" err="1" smtClean="0">
                <a:latin typeface="+mn-lt"/>
              </a:rPr>
              <a:t>island</a:t>
            </a:r>
            <a:r>
              <a:rPr lang="hr-HR" sz="2800" dirty="0" smtClean="0">
                <a:latin typeface="+mn-lt"/>
              </a:rPr>
              <a:t> Brač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66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"/>
    </mc:Choice>
    <mc:Fallback xmlns="">
      <p:transition spd="slow" advTm="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 descr="http://1.bp.blogspot.com/_b04ad3HsVtI/TRwE_itnEAI/AAAAAAAAALc/fqD3ASaOoHs/s1600/Dalmatian+Pa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72200" y="0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chemeClr val="bg1"/>
                </a:solidFill>
                <a:latin typeface="+mn-lt"/>
              </a:rPr>
              <a:t>Dalmatians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552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"/>
    </mc:Choice>
    <mc:Fallback xmlns="">
      <p:transition spd="slow" advTm="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2" name="Picture 4" descr="http://upload.wikimedia.org/wikipedia/commons/b/b3/Danje_pau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90872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FFCC"/>
                </a:solidFill>
                <a:latin typeface="+mn-lt"/>
              </a:rPr>
              <a:t>Peacock</a:t>
            </a:r>
            <a:endParaRPr lang="en-US" sz="2800" dirty="0">
              <a:solidFill>
                <a:srgbClr val="FFFFCC"/>
              </a:solidFill>
              <a:latin typeface="+mn-lt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323528" y="40466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653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"/>
    </mc:Choice>
    <mc:Fallback xmlns="">
      <p:transition spd="slow" advTm="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491880" y="1484784"/>
            <a:ext cx="4224528" cy="3886200"/>
          </a:xfrm>
        </p:spPr>
        <p:txBody>
          <a:bodyPr/>
          <a:lstStyle/>
          <a:p>
            <a:endParaRPr lang="en-US"/>
          </a:p>
        </p:txBody>
      </p:sp>
      <p:pic>
        <p:nvPicPr>
          <p:cNvPr id="76805" name="Picture 5" descr="Datoteka:Apollo butterf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79704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    Apollo</a:t>
            </a:r>
            <a:endParaRPr lang="en-US" sz="2800" dirty="0">
              <a:latin typeface="+mn-lt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23528" y="40466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350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"/>
    </mc:Choice>
    <mc:Fallback xmlns="">
      <p:transition spd="slow" advTm="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bvo.zadweb.biz.hr/images/kukci/polukrilci%20-%20opancar/beskrilni%20opan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799288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530120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Fire colored Beetles</a:t>
            </a:r>
            <a:endParaRPr lang="en-US" sz="2800" dirty="0">
              <a:latin typeface="+mn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919104" y="99786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973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"/>
    </mc:Choice>
    <mc:Fallback xmlns="">
      <p:transition spd="slow" advTm="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:\Users\Lucija\Documents\Lucija Mioc\3.razred\comenius\Ladybug-Yellow-Flow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363272" cy="3240087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hr-HR" sz="2400" b="1" cap="none" dirty="0" smtClean="0">
                <a:latin typeface="+mn-lt"/>
              </a:rPr>
              <a:t>NATURE LIKES BALANCE AND SYMMETRY, BUT PERFECT SYMMETRY IN NATURAL OBJECTS IS RARELY SEEN</a:t>
            </a:r>
            <a:endParaRPr lang="en-US" sz="2400" b="1" cap="none" dirty="0" smtClean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9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2"/>
    </mc:Choice>
    <mc:Fallback xmlns="">
      <p:transition spd="slow" advTm="9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925638" y="712872"/>
            <a:ext cx="5292725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 dirty="0">
                <a:solidFill>
                  <a:srgbClr val="669900"/>
                </a:solidFill>
                <a:latin typeface="+mn-lt"/>
              </a:rPr>
              <a:t>By:</a:t>
            </a:r>
            <a:r>
              <a:rPr lang="hr-HR" dirty="0">
                <a:latin typeface="+mn-lt"/>
              </a:rPr>
              <a:t> Dora Matek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Lucija Ulaga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Paola Marinović</a:t>
            </a:r>
          </a:p>
          <a:p>
            <a:pPr>
              <a:spcBef>
                <a:spcPct val="50000"/>
              </a:spcBef>
            </a:pP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sz="2000" dirty="0">
                <a:solidFill>
                  <a:srgbClr val="F23A00"/>
                </a:solidFill>
                <a:latin typeface="+mn-lt"/>
              </a:rPr>
              <a:t>Mentors:</a:t>
            </a:r>
            <a:r>
              <a:rPr lang="hr-HR" dirty="0">
                <a:latin typeface="+mn-lt"/>
              </a:rPr>
              <a:t> Buga Mikšić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           </a:t>
            </a:r>
            <a:r>
              <a:rPr lang="hr-HR" dirty="0" smtClean="0">
                <a:latin typeface="+mn-lt"/>
              </a:rPr>
              <a:t>  Marina </a:t>
            </a:r>
            <a:r>
              <a:rPr lang="hr-HR" dirty="0" err="1" smtClean="0">
                <a:latin typeface="+mn-lt"/>
              </a:rPr>
              <a:t>Ninković</a:t>
            </a:r>
            <a:endParaRPr lang="hr-HR" dirty="0" smtClean="0">
              <a:latin typeface="+mn-lt"/>
            </a:endParaRPr>
          </a:p>
          <a:p>
            <a:pPr>
              <a:spcBef>
                <a:spcPct val="50000"/>
              </a:spcBef>
            </a:pP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dirty="0" err="1" smtClean="0">
                <a:solidFill>
                  <a:srgbClr val="0070C0"/>
                </a:solidFill>
                <a:latin typeface="+mn-lt"/>
              </a:rPr>
              <a:t>Music</a:t>
            </a:r>
            <a:r>
              <a:rPr lang="hr-HR" dirty="0" smtClean="0">
                <a:solidFill>
                  <a:srgbClr val="0070C0"/>
                </a:solidFill>
                <a:latin typeface="+mn-lt"/>
              </a:rPr>
              <a:t>: </a:t>
            </a:r>
            <a:r>
              <a:rPr lang="hr-HR" dirty="0" err="1"/>
              <a:t>Thomas</a:t>
            </a:r>
            <a:r>
              <a:rPr lang="hr-HR" dirty="0"/>
              <a:t> Newman – American </a:t>
            </a:r>
            <a:r>
              <a:rPr lang="hr-HR" dirty="0" err="1"/>
              <a:t>Beauty</a:t>
            </a:r>
            <a:endParaRPr lang="hr-HR" dirty="0"/>
          </a:p>
          <a:p>
            <a:pPr>
              <a:spcBef>
                <a:spcPct val="50000"/>
              </a:spcBef>
            </a:pPr>
            <a:r>
              <a:rPr lang="hr-HR" dirty="0">
                <a:solidFill>
                  <a:srgbClr val="0070C0"/>
                </a:solidFill>
                <a:latin typeface="+mn-lt"/>
              </a:rPr>
              <a:t> </a:t>
            </a:r>
            <a:r>
              <a:rPr lang="hr-HR" dirty="0" smtClean="0">
                <a:solidFill>
                  <a:srgbClr val="0070C0"/>
                </a:solidFill>
                <a:latin typeface="+mn-lt"/>
              </a:rPr>
              <a:t>             </a:t>
            </a:r>
            <a:r>
              <a:rPr lang="hr-HR" dirty="0" smtClean="0">
                <a:latin typeface="+mn-lt"/>
              </a:rPr>
              <a:t>Arsen Dedić – Jedrima oko svijeta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</a:t>
            </a:r>
            <a:r>
              <a:rPr lang="hr-HR" dirty="0" smtClean="0">
                <a:latin typeface="+mn-lt"/>
              </a:rPr>
              <a:t>             </a:t>
            </a: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Zagreb, 2013.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XV. Gymnasium</a:t>
            </a:r>
          </a:p>
          <a:p>
            <a:pPr>
              <a:spcBef>
                <a:spcPct val="50000"/>
              </a:spcBef>
            </a:pPr>
            <a:endParaRPr lang="hr-HR" dirty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7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63">
        <p:fade/>
      </p:transition>
    </mc:Choice>
    <mc:Fallback xmlns="">
      <p:transition spd="med" advTm="11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pic>
        <p:nvPicPr>
          <p:cNvPr id="30723" name="Picture 2" descr="http://nerd-alert.net/wp-content/uploads/2011/04/cave_crystals.jpg"/>
          <p:cNvPicPr>
            <a:picLocks noChangeAspect="1" noChangeArrowheads="1"/>
          </p:cNvPicPr>
          <p:nvPr/>
        </p:nvPicPr>
        <p:blipFill rotWithShape="1">
          <a:blip r:embed="rId3" cstate="print"/>
          <a:srcRect t="1" b="8259"/>
          <a:stretch/>
        </p:blipFill>
        <p:spPr bwMode="auto">
          <a:xfrm>
            <a:off x="6350" y="285410"/>
            <a:ext cx="9137650" cy="62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niOkvir 1"/>
          <p:cNvSpPr txBox="1"/>
          <p:nvPr/>
        </p:nvSpPr>
        <p:spPr>
          <a:xfrm>
            <a:off x="395536" y="616530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Crystal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>
                <a:latin typeface="+mn-lt"/>
              </a:rPr>
              <a:t>P</a:t>
            </a:r>
            <a:r>
              <a:rPr lang="hr-HR" sz="2800" dirty="0" err="1" smtClean="0">
                <a:latin typeface="+mn-lt"/>
              </a:rPr>
              <a:t>alace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in</a:t>
            </a:r>
            <a:r>
              <a:rPr lang="hr-HR" sz="2800" dirty="0" smtClean="0">
                <a:latin typeface="+mn-lt"/>
              </a:rPr>
              <a:t> Mexico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87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"/>
    </mc:Choice>
    <mc:Fallback xmlns="">
      <p:transition spd="slow" advTm="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1747" name="Picture 4" descr="http://3.bp.blogspot.com/_5tXNCI3P-WI/SxWa3AvAsiI/AAAAAAAADhQ/i-lsoupSiy4/s1600/06%20Carsten%20Peter,%20Speleoresearch%20and%20fil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33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"/>
    </mc:Choice>
    <mc:Fallback xmlns="">
      <p:transition spd="slow" advTm="4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203575" y="260350"/>
            <a:ext cx="5545138" cy="5832475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hr-HR" sz="2800" dirty="0"/>
              <a:t>SOLID MATERIAL WHOSE ATOMS, </a:t>
            </a:r>
            <a:r>
              <a:rPr lang="hr-HR" sz="2800" b="1" dirty="0">
                <a:solidFill>
                  <a:srgbClr val="01B799"/>
                </a:solidFill>
              </a:rPr>
              <a:t>MOLECULES</a:t>
            </a:r>
            <a:r>
              <a:rPr lang="hr-HR" sz="2800" dirty="0">
                <a:solidFill>
                  <a:srgbClr val="FFFF00"/>
                </a:solidFill>
              </a:rPr>
              <a:t> </a:t>
            </a:r>
            <a:r>
              <a:rPr lang="hr-HR" sz="2800" dirty="0"/>
              <a:t>OR IONS ARE ARRANGED IN AN </a:t>
            </a:r>
            <a:r>
              <a:rPr lang="hr-HR" sz="2800" b="1" dirty="0">
                <a:solidFill>
                  <a:srgbClr val="FFC000"/>
                </a:solidFill>
              </a:rPr>
              <a:t>ORDERED</a:t>
            </a:r>
            <a:r>
              <a:rPr lang="hr-HR" sz="2800" dirty="0"/>
              <a:t> </a:t>
            </a:r>
            <a:r>
              <a:rPr lang="hr-HR" sz="2800" dirty="0" smtClean="0"/>
              <a:t>PATTERN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2800" dirty="0" smtClean="0"/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hr-HR" sz="2800" dirty="0"/>
              <a:t>EXTENDS IN </a:t>
            </a:r>
            <a:r>
              <a:rPr lang="hr-HR" sz="2800" b="1" dirty="0">
                <a:solidFill>
                  <a:srgbClr val="C00000"/>
                </a:solidFill>
              </a:rPr>
              <a:t>ALL THREE </a:t>
            </a:r>
            <a:r>
              <a:rPr lang="hr-HR" sz="2800" dirty="0"/>
              <a:t>SPATIAL DIMENSIONS</a:t>
            </a:r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hr-HR" sz="2800" dirty="0"/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750" y="333375"/>
            <a:ext cx="2576513" cy="1978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dirty="0" err="1" smtClean="0">
                <a:solidFill>
                  <a:srgbClr val="01B799"/>
                </a:solidFill>
                <a:latin typeface="+mn-lt"/>
              </a:rPr>
              <a:t>Crystal</a:t>
            </a:r>
            <a:r>
              <a:rPr lang="hr-HR" sz="3600" b="1" dirty="0" smtClean="0">
                <a:solidFill>
                  <a:srgbClr val="01B799"/>
                </a:solidFill>
                <a:latin typeface="+mn-lt"/>
              </a:rPr>
              <a:t>?</a:t>
            </a:r>
            <a:endParaRPr lang="hr-HR" sz="3600" b="1" dirty="0">
              <a:solidFill>
                <a:srgbClr val="01B799"/>
              </a:solidFill>
              <a:latin typeface="+mn-lt"/>
            </a:endParaRPr>
          </a:p>
        </p:txBody>
      </p:sp>
      <p:pic>
        <p:nvPicPr>
          <p:cNvPr id="4098" name="Picture 2" descr="http://www.irocks.com/db_pics/new2011/Aquamarine-JaquetoMine-Brazil-46mm-1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051720" y="3585659"/>
            <a:ext cx="4897643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2772" name="TekstniOkvir 3"/>
          <p:cNvSpPr txBox="1">
            <a:spLocks noChangeArrowheads="1"/>
          </p:cNvSpPr>
          <p:nvPr/>
        </p:nvSpPr>
        <p:spPr bwMode="auto">
          <a:xfrm>
            <a:off x="2411413" y="6453188"/>
            <a:ext cx="151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aquamarine</a:t>
            </a:r>
            <a:endParaRPr lang="hr-HR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489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0"/>
    </mc:Choice>
    <mc:Fallback xmlns="">
      <p:transition spd="slow" advTm="1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77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3795" name="Picture 4" descr="http://assets.openstudy.com/updates/attachments/4eccf97ce4b04e045aed8891-churringo-1327525329213-diamondstructuregraphitestructure1.jpeg"/>
          <p:cNvPicPr>
            <a:picLocks noChangeAspect="1" noChangeArrowheads="1"/>
          </p:cNvPicPr>
          <p:nvPr/>
        </p:nvPicPr>
        <p:blipFill>
          <a:blip r:embed="rId3" cstate="print"/>
          <a:srcRect l="1511" t="2530" r="1756" b="12456"/>
          <a:stretch>
            <a:fillRect/>
          </a:stretch>
        </p:blipFill>
        <p:spPr bwMode="auto">
          <a:xfrm>
            <a:off x="696913" y="579438"/>
            <a:ext cx="727075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https://encrypted-tbn3.gstatic.com/images?q=tbn:ANd9GcSvxbnjB4RWiLpNuI8I8eScJ4r0-S_pycK6moiil-fy9HCMpUDMr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513" y="47244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http://education.mrsec.wisc.edu/nanoquest/carbon/images/penc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4724400"/>
            <a:ext cx="17272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kstniOkvir 7"/>
          <p:cNvSpPr txBox="1">
            <a:spLocks noChangeArrowheads="1"/>
          </p:cNvSpPr>
          <p:nvPr/>
        </p:nvSpPr>
        <p:spPr bwMode="auto">
          <a:xfrm>
            <a:off x="1619250" y="6572250"/>
            <a:ext cx="1439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diamond</a:t>
            </a:r>
            <a:endParaRPr lang="hr-HR" dirty="0">
              <a:latin typeface="Candara" pitchFamily="34" charset="0"/>
            </a:endParaRPr>
          </a:p>
        </p:txBody>
      </p:sp>
      <p:sp>
        <p:nvSpPr>
          <p:cNvPr id="33801" name="TekstniOkvir 8"/>
          <p:cNvSpPr txBox="1">
            <a:spLocks noChangeArrowheads="1"/>
          </p:cNvSpPr>
          <p:nvPr/>
        </p:nvSpPr>
        <p:spPr bwMode="auto">
          <a:xfrm>
            <a:off x="5508625" y="6497638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graphite</a:t>
            </a:r>
            <a:endParaRPr lang="hr-HR" dirty="0">
              <a:latin typeface="Candara" pitchFamily="34" charset="0"/>
            </a:endParaRPr>
          </a:p>
        </p:txBody>
      </p:sp>
      <p:sp>
        <p:nvSpPr>
          <p:cNvPr id="2" name="Strelica dolje 1"/>
          <p:cNvSpPr/>
          <p:nvPr/>
        </p:nvSpPr>
        <p:spPr>
          <a:xfrm>
            <a:off x="1979712" y="3717032"/>
            <a:ext cx="50405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 dolje 11"/>
          <p:cNvSpPr/>
          <p:nvPr/>
        </p:nvSpPr>
        <p:spPr>
          <a:xfrm>
            <a:off x="5939163" y="3775585"/>
            <a:ext cx="50405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1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6"/>
    </mc:Choice>
    <mc:Fallback xmlns="">
      <p:transition spd="slow" advTm="10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  <p:bldP spid="33801" grpId="0"/>
      <p:bldP spid="2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iro\Desktop\P1090209.JPG"/>
          <p:cNvPicPr>
            <a:picLocks noChangeAspect="1" noChangeArrowheads="1"/>
          </p:cNvPicPr>
          <p:nvPr/>
        </p:nvPicPr>
        <p:blipFill rotWithShape="1">
          <a:blip r:embed="rId3" cstate="print"/>
          <a:srcRect t="8564"/>
          <a:stretch/>
        </p:blipFill>
        <p:spPr bwMode="auto">
          <a:xfrm>
            <a:off x="425450" y="482600"/>
            <a:ext cx="8394700" cy="59150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4818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4595813" y="482600"/>
            <a:ext cx="4224337" cy="3886200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hr-HR" sz="2800" b="1" dirty="0" smtClean="0">
                <a:solidFill>
                  <a:srgbClr val="669900"/>
                </a:solidFill>
              </a:rPr>
              <a:t>CARBONATE MINERAL</a:t>
            </a:r>
          </a:p>
          <a:p>
            <a:pPr>
              <a:buFont typeface="Courier New" pitchFamily="49" charset="0"/>
              <a:buChar char="o"/>
            </a:pPr>
            <a:r>
              <a:rPr lang="hr-HR" sz="2800" b="1" dirty="0" smtClean="0">
                <a:solidFill>
                  <a:srgbClr val="669900"/>
                </a:solidFill>
              </a:rPr>
              <a:t>MOST STABLE POLYMORPH OF </a:t>
            </a:r>
            <a:r>
              <a:rPr lang="hr-HR" sz="2800" b="1" dirty="0" smtClean="0">
                <a:solidFill>
                  <a:schemeClr val="bg1"/>
                </a:solidFill>
              </a:rPr>
              <a:t>CALCIUM CARBONATE </a:t>
            </a:r>
          </a:p>
          <a:p>
            <a:pPr>
              <a:buFont typeface="Courier New" pitchFamily="49" charset="0"/>
              <a:buChar char="o"/>
            </a:pPr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971550" y="765175"/>
            <a:ext cx="2073275" cy="1979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dirty="0" err="1" smtClean="0">
                <a:solidFill>
                  <a:srgbClr val="92D050"/>
                </a:solidFill>
                <a:latin typeface="+mn-lt"/>
              </a:rPr>
              <a:t>Calcite</a:t>
            </a:r>
            <a:r>
              <a:rPr lang="hr-HR" sz="3600" b="1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hr-HR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[CaCO3]</a:t>
            </a:r>
            <a:r>
              <a:rPr lang="hr-HR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hr-HR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hr-HR" sz="3600" b="1" dirty="0">
              <a:solidFill>
                <a:srgbClr val="CC3300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6094" t="27673" r="50217" b="33623"/>
          <a:stretch/>
        </p:blipFill>
        <p:spPr bwMode="auto">
          <a:xfrm>
            <a:off x="611560" y="2564904"/>
            <a:ext cx="2232248" cy="35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25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1"/>
    </mc:Choice>
    <mc:Fallback xmlns="">
      <p:transition spd="slow" advTm="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pic>
        <p:nvPicPr>
          <p:cNvPr id="35843" name="Picture 2" descr="https://fbcdn-sphotos-f-a.akamaihd.net/hphotos-ak-prn1/40369_1579993388372_745282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107950" y="188913"/>
            <a:ext cx="90360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FINDING LOCATION? </a:t>
            </a:r>
            <a:r>
              <a:rPr lang="hr-HR" dirty="0">
                <a:latin typeface="+mn-lt"/>
                <a:sym typeface="Wingdings" pitchFamily="2" charset="2"/>
              </a:rPr>
              <a:t> </a:t>
            </a:r>
            <a:r>
              <a:rPr lang="hr-HR" sz="2800" b="1" dirty="0" err="1">
                <a:solidFill>
                  <a:srgbClr val="669900"/>
                </a:solidFill>
                <a:latin typeface="+mn-lt"/>
                <a:sym typeface="Wingdings" pitchFamily="2" charset="2"/>
              </a:rPr>
              <a:t>island</a:t>
            </a:r>
            <a:r>
              <a:rPr lang="hr-HR" sz="2800" b="1" dirty="0">
                <a:solidFill>
                  <a:srgbClr val="669900"/>
                </a:solidFill>
                <a:latin typeface="+mn-lt"/>
                <a:sym typeface="Wingdings" pitchFamily="2" charset="2"/>
              </a:rPr>
              <a:t> Pag</a:t>
            </a:r>
            <a:endParaRPr lang="hr-HR" sz="2800" b="1" dirty="0">
              <a:solidFill>
                <a:srgbClr val="669900"/>
              </a:solidFill>
              <a:latin typeface="+mn-lt"/>
            </a:endParaRPr>
          </a:p>
        </p:txBody>
      </p:sp>
      <p:pic>
        <p:nvPicPr>
          <p:cNvPr id="6" name="Picture 4" descr="http://www.spavalopag.com/images/pag_hrvats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052513"/>
            <a:ext cx="2663825" cy="2487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53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"/>
    </mc:Choice>
    <mc:Fallback xmlns="">
      <p:transition spd="slow" advTm="4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8915" name="Picture 2" descr="I:\DCIM\109_PANA\P109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3635896" cy="431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communities.ptc.com/servlet/JiveServlet/showImage/2-163549-22258/quartz-1.jpg"/>
          <p:cNvPicPr>
            <a:picLocks noChangeAspect="1" noChangeArrowheads="1"/>
          </p:cNvPicPr>
          <p:nvPr/>
        </p:nvPicPr>
        <p:blipFill rotWithShape="1">
          <a:blip r:embed="rId4" cstate="print"/>
          <a:srcRect r="45759"/>
          <a:stretch/>
        </p:blipFill>
        <p:spPr bwMode="auto">
          <a:xfrm>
            <a:off x="5148064" y="605859"/>
            <a:ext cx="3773083" cy="564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I:\DCIM\109_PANA\P1090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42320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Ravni poveznik sa strelicom 3"/>
          <p:cNvCxnSpPr/>
          <p:nvPr/>
        </p:nvCxnSpPr>
        <p:spPr>
          <a:xfrm>
            <a:off x="3851920" y="1556792"/>
            <a:ext cx="1800200" cy="792088"/>
          </a:xfrm>
          <a:prstGeom prst="straightConnector1">
            <a:avLst/>
          </a:prstGeom>
          <a:ln>
            <a:solidFill>
              <a:srgbClr val="F23A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 flipV="1">
            <a:off x="4139952" y="3717032"/>
            <a:ext cx="1656184" cy="1008112"/>
          </a:xfrm>
          <a:prstGeom prst="straightConnector1">
            <a:avLst/>
          </a:prstGeom>
          <a:ln>
            <a:solidFill>
              <a:srgbClr val="F23A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ekstniOkvir 1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SILICON DIOXIDE AND ITS CRYSTALS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77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2"/>
    </mc:Choice>
    <mc:Fallback xmlns="">
      <p:transition spd="slow" advTm="5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8" descr="solar-system-without-plut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24744"/>
            <a:ext cx="9144000" cy="4608512"/>
          </a:xfrm>
        </p:spPr>
      </p:pic>
      <p:sp>
        <p:nvSpPr>
          <p:cNvPr id="3" name="TekstniOkvir 2"/>
          <p:cNvSpPr txBox="1"/>
          <p:nvPr/>
        </p:nvSpPr>
        <p:spPr>
          <a:xfrm>
            <a:off x="179512" y="40466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Solar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System</a:t>
            </a:r>
            <a:endParaRPr lang="hr-HR" sz="2800" dirty="0">
              <a:latin typeface="+mn-lt"/>
            </a:endParaRPr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5"/>
    </mc:Choice>
    <mc:Fallback xmlns="">
      <p:transition spd="slow" advTm="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19175"/>
            <a:ext cx="91440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1560" y="18864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Litla Dimun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"/>
    </mc:Choice>
    <mc:Fallback xmlns="">
      <p:transition spd="slow" advTm="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svijetokonas.net/wp-content/uploads/2012/10/krater-kan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4048" y="5733256"/>
            <a:ext cx="4139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+mn-lt"/>
              </a:rPr>
              <a:t>Pingualuit</a:t>
            </a:r>
            <a:r>
              <a:rPr lang="en-US" sz="2800" dirty="0" smtClean="0">
                <a:latin typeface="+mn-lt"/>
              </a:rPr>
              <a:t> crater</a:t>
            </a:r>
            <a:r>
              <a:rPr lang="hr-HR" sz="2800" dirty="0" smtClean="0">
                <a:latin typeface="+mn-lt"/>
              </a:rPr>
              <a:t>, Canada</a:t>
            </a:r>
            <a:endParaRPr lang="en-US" sz="2800" dirty="0" smtClean="0">
              <a:latin typeface="+mn-lt"/>
            </a:endParaRP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"/>
    </mc:Choice>
    <mc:Fallback xmlns="">
      <p:transition spd="slow" advTm="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pixelizam.com/wp-content/uploads/2013/07/Pjegavo-jezer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602128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Lake </a:t>
            </a:r>
            <a:r>
              <a:rPr lang="hr-HR" sz="2800" dirty="0" err="1" smtClean="0">
                <a:latin typeface="+mn-lt"/>
              </a:rPr>
              <a:t>Kliuk</a:t>
            </a:r>
            <a:r>
              <a:rPr lang="hr-HR" sz="2800" dirty="0" smtClean="0">
                <a:latin typeface="+mn-lt"/>
              </a:rPr>
              <a:t>, Canada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9"/>
    </mc:Choice>
    <mc:Fallback xmlns="">
      <p:transition spd="slow" advTm="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434" name="Content Placeholder 3" descr="volcano-211089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55113" cy="6858000"/>
          </a:xfrm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6191250" y="0"/>
            <a:ext cx="29527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 sz="2800" dirty="0">
              <a:latin typeface="Candara" pitchFamily="34" charset="0"/>
            </a:endParaRPr>
          </a:p>
          <a:p>
            <a:endParaRPr lang="hr-HR" sz="2800" dirty="0">
              <a:latin typeface="Candara" pitchFamily="34" charset="0"/>
            </a:endParaRPr>
          </a:p>
          <a:p>
            <a:endParaRPr lang="hr-HR" sz="2800" dirty="0">
              <a:latin typeface="Candara" pitchFamily="34" charset="0"/>
            </a:endParaRPr>
          </a:p>
          <a:p>
            <a:r>
              <a:rPr lang="hr-HR" sz="2800" dirty="0" err="1">
                <a:latin typeface="Candara" pitchFamily="34" charset="0"/>
              </a:rPr>
              <a:t>Volcano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5"/>
    </mc:Choice>
    <mc:Fallback xmlns="">
      <p:transition spd="slow" advTm="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58" name="Content Placeholder 3" descr="Deserts_wallpapers_15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0" y="6088063"/>
            <a:ext cx="3600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dirty="0" smtClean="0">
                <a:latin typeface="Candara" pitchFamily="34" charset="0"/>
              </a:rPr>
              <a:t>           Desert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"/>
    </mc:Choice>
    <mc:Fallback xmlns="">
      <p:transition spd="slow" advTm="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Picture of grass spots called fairy circles in Namibia  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" y="188640"/>
            <a:ext cx="9131357" cy="614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0" y="6334780"/>
            <a:ext cx="9131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Grassless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spots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in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Namibia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98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7"/>
    </mc:Choice>
    <mc:Fallback xmlns="">
      <p:transition spd="slow" advTm="5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sen Dedic - Jedrima oko svijeta (glavna tema)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2563" y="3182938"/>
            <a:ext cx="609600" cy="6096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Photo: Antelope Canyon&amp;#x27;s smooth wa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95536" y="638132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Antelope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Canyon</a:t>
            </a:r>
            <a:r>
              <a:rPr lang="hr-HR" sz="2800" dirty="0" smtClean="0">
                <a:latin typeface="+mn-lt"/>
              </a:rPr>
              <a:t> - </a:t>
            </a:r>
            <a:r>
              <a:rPr lang="hr-HR" sz="2800" dirty="0" err="1">
                <a:latin typeface="+mn-lt"/>
              </a:rPr>
              <a:t>A</a:t>
            </a:r>
            <a:r>
              <a:rPr lang="hr-HR" sz="2800" dirty="0" err="1" smtClean="0">
                <a:latin typeface="+mn-lt"/>
              </a:rPr>
              <a:t>rizona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01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"/>
    </mc:Choice>
    <mc:Fallback xmlns="">
      <p:transition spd="slow" advTm="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536" objId="5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10" descr="http://www.lindzena.com/blog/wp-content/uploads/2012/02/PamBarnhillRainbowTr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" y="188640"/>
            <a:ext cx="9142107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395536" y="476672"/>
            <a:ext cx="2687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err="1" smtClean="0"/>
              <a:t>Rainbow</a:t>
            </a:r>
            <a:endParaRPr lang="hr-HR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893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3"/>
    </mc:Choice>
    <mc:Fallback xmlns="">
      <p:transition spd="slow" advTm="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6" descr="http://img.bbs.duba.net/month_1101/110114182397454f018e8669d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222" r="349" b="8050"/>
          <a:stretch/>
        </p:blipFill>
        <p:spPr bwMode="auto">
          <a:xfrm>
            <a:off x="-88304" y="15973"/>
            <a:ext cx="9232304" cy="68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4860032" y="623731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FFCC"/>
                </a:solidFill>
                <a:latin typeface="+mn-lt"/>
              </a:rPr>
              <a:t>Strange shapes in the sky</a:t>
            </a:r>
            <a:endParaRPr lang="hr-HR" sz="2800" dirty="0">
              <a:solidFill>
                <a:srgbClr val="FFFFCC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904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7"/>
    </mc:Choice>
    <mc:Fallback xmlns="">
      <p:transition spd="slow" advTm="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http://metrouk2.files.wordpress.com/2010/06/article-1277714889821-0a38f740000005dc-639335_466x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13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39552" y="40466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latin typeface="+mn-lt"/>
              </a:rPr>
              <a:t>UFO </a:t>
            </a:r>
            <a:r>
              <a:rPr lang="hr-HR" sz="2400" b="1" dirty="0" err="1" smtClean="0">
                <a:latin typeface="+mn-lt"/>
              </a:rPr>
              <a:t>signs</a:t>
            </a:r>
            <a:r>
              <a:rPr lang="hr-HR" sz="2400" b="1" dirty="0" smtClean="0">
                <a:latin typeface="+mn-lt"/>
              </a:rPr>
              <a:t> </a:t>
            </a:r>
            <a:r>
              <a:rPr lang="hr-HR" sz="2400" b="1" dirty="0" err="1" smtClean="0">
                <a:latin typeface="+mn-lt"/>
              </a:rPr>
              <a:t>in</a:t>
            </a:r>
            <a:r>
              <a:rPr lang="hr-HR" sz="2400" b="1" dirty="0" smtClean="0">
                <a:latin typeface="+mn-lt"/>
              </a:rPr>
              <a:t> </a:t>
            </a:r>
            <a:r>
              <a:rPr lang="hr-HR" sz="2400" b="1" dirty="0" err="1" smtClean="0">
                <a:latin typeface="+mn-lt"/>
              </a:rPr>
              <a:t>Britain</a:t>
            </a:r>
            <a:endParaRPr lang="hr-HR" sz="24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04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"/>
    </mc:Choice>
    <mc:Fallback xmlns="">
      <p:transition spd="slow" advTm="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Picture of Saturn and its rin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" y="692696"/>
            <a:ext cx="9134904" cy="577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4788024" y="508505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The Rings of Saturn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5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"/>
    </mc:Choice>
    <mc:Fallback xmlns="">
      <p:transition spd="slow" advTm="5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Content Placeholder 4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2531" name="Picture 4" descr="http://www.romanandwilliams.com/wp-content/uploads/2013/04/wood-rings_03_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504" y="623731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Tree rings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"/>
    </mc:Choice>
    <mc:Fallback xmlns=""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4" name="Content Placeholder 3" descr="8159220054_45a990004a_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107504" y="6251683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Agave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"/>
    </mc:Choice>
    <mc:Fallback xmlns="">
      <p:transition spd="slow" advTm="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 descr="http://gusgus64.files.wordpress.com/2012/11/img_6710.jpg?w=658&amp;h=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834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20072" y="188640"/>
            <a:ext cx="385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+mn-lt"/>
              </a:rPr>
              <a:t>Romanesco Cauliflower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9"/>
    </mc:Choice>
    <mc:Fallback xmlns="">
      <p:transition spd="slow" advTm="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Picture of a black-eyed Sus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" y="388372"/>
            <a:ext cx="9144744" cy="60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744" y="634496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black</a:t>
            </a:r>
            <a:r>
              <a:rPr lang="hr-HR" sz="2800" dirty="0">
                <a:latin typeface="+mn-lt"/>
              </a:rPr>
              <a:t>-</a:t>
            </a:r>
            <a:r>
              <a:rPr lang="hr-HR" sz="2800" dirty="0" err="1" smtClean="0">
                <a:latin typeface="+mn-lt"/>
              </a:rPr>
              <a:t>eyed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Susan</a:t>
            </a:r>
            <a:r>
              <a:rPr lang="hr-HR" sz="2800" dirty="0" smtClean="0">
                <a:latin typeface="+mn-lt"/>
              </a:rPr>
              <a:t> 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05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5"/>
    </mc:Choice>
    <mc:Fallback xmlns="">
      <p:transition spd="slow" advTm="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4578" name="Content Placeholder 3" descr="kockvica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467544" y="18864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Fritillaria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4"/>
    </mc:Choice>
    <mc:Fallback xmlns="">
      <p:transition spd="slow" advTm="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25602" name="Picture 7" descr="images (3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63938"/>
            <a:ext cx="4859338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8" descr="onion-price-witnesses-sharp-increase-1365541345-74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1663"/>
            <a:ext cx="45720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9" descr="carrot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4343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Content Placeholder 11" descr="images (2).jpg"/>
          <p:cNvPicPr>
            <a:picLocks noGrp="1" noChangeAspect="1"/>
          </p:cNvPicPr>
          <p:nvPr>
            <p:ph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0"/>
            <a:ext cx="4572000" cy="3190875"/>
          </a:xfrm>
        </p:spPr>
      </p:pic>
      <p:sp>
        <p:nvSpPr>
          <p:cNvPr id="7" name="TextBox 6"/>
          <p:cNvSpPr txBox="1"/>
          <p:nvPr/>
        </p:nvSpPr>
        <p:spPr>
          <a:xfrm>
            <a:off x="179512" y="18864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chemeClr val="bg1"/>
                </a:solidFill>
                <a:latin typeface="+mn-lt"/>
              </a:rPr>
              <a:t>Vegetable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7"/>
    </mc:Choice>
    <mc:Fallback xmlns="">
      <p:transition spd="slow" advTm="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482" name="Content Placeholder 3" descr="article-new_ehow_images_a08_2m_2u_type-diamond-outline-its-back-800x800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5080000" cy="3810000"/>
          </a:xfrm>
        </p:spPr>
      </p:pic>
      <p:pic>
        <p:nvPicPr>
          <p:cNvPr id="20483" name="Content Placeholder 3" descr="coral-snak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3806825"/>
            <a:ext cx="406717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Content Placeholder 3" descr="snakes-skin_0031086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32213"/>
            <a:ext cx="5076825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Content Placeholder 3" descr="snakesunbeamscale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000" y="0"/>
            <a:ext cx="4064000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niOkvir 2"/>
          <p:cNvSpPr txBox="1"/>
          <p:nvPr/>
        </p:nvSpPr>
        <p:spPr>
          <a:xfrm>
            <a:off x="179512" y="612827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Snakes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7"/>
    </mc:Choice>
    <mc:Fallback xmlns="">
      <p:transition spd="slow" advTm="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http://www.symmetrymagazine.org/sites/default/files/styles/lead_image/public/images/standard/12-0272-03D.feature.jpg?itok=WWY14WK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" y="858197"/>
            <a:ext cx="9134832" cy="51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9168" y="6381328"/>
            <a:ext cx="913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err="1" smtClean="0">
                <a:solidFill>
                  <a:srgbClr val="E25E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Beehives</a:t>
            </a:r>
            <a:endParaRPr lang="hr-HR" sz="2400" b="1" dirty="0">
              <a:solidFill>
                <a:srgbClr val="E25E0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92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8"/>
    </mc:Choice>
    <mc:Fallback xmlns="">
      <p:transition spd="slow" advTm="6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8" name="Picture 2" descr=" Close-up picture of a human ey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73" y="41156"/>
            <a:ext cx="6663655" cy="681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1240173" y="6237312"/>
            <a:ext cx="666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eye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837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7"/>
    </mc:Choice>
    <mc:Fallback xmlns="">
      <p:transition spd="slow" advTm="5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170" name="Picture 2" descr="http://hypnohub.files.wordpress.com/2011/06/da-vinci-m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07"/>
            <a:ext cx="9143999" cy="63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1" y="606446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Vitruvian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Men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by</a:t>
            </a:r>
            <a:r>
              <a:rPr lang="hr-H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Leonardo da Vinci</a:t>
            </a:r>
            <a:endParaRPr lang="hr-H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0" y="5486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400" dirty="0" err="1" smtClean="0">
                <a:latin typeface="+mn-lt"/>
              </a:rPr>
              <a:t>This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err="1" smtClean="0">
                <a:latin typeface="+mn-lt"/>
              </a:rPr>
              <a:t>picture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err="1" smtClean="0">
                <a:latin typeface="+mn-lt"/>
              </a:rPr>
              <a:t>shows</a:t>
            </a:r>
            <a:r>
              <a:rPr lang="hr-HR" sz="2400" dirty="0" smtClean="0">
                <a:latin typeface="+mn-lt"/>
              </a:rPr>
              <a:t> ideal human </a:t>
            </a:r>
            <a:r>
              <a:rPr lang="hr-HR" sz="2400" dirty="0" err="1" smtClean="0">
                <a:latin typeface="+mn-lt"/>
              </a:rPr>
              <a:t>proportions</a:t>
            </a:r>
            <a:r>
              <a:rPr lang="hr-HR" sz="2400" dirty="0" smtClean="0">
                <a:latin typeface="+mn-lt"/>
              </a:rPr>
              <a:t> </a:t>
            </a:r>
            <a:r>
              <a:rPr lang="hr-HR" sz="2400" dirty="0" smtClean="0">
                <a:latin typeface="+mn-lt"/>
                <a:sym typeface="Wingdings" pitchFamily="2" charset="2"/>
              </a:rPr>
              <a:t> </a:t>
            </a:r>
            <a:r>
              <a:rPr lang="hr-H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THE GOLDEN RATIO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34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2"/>
    </mc:Choice>
    <mc:Fallback xmlns="">
      <p:transition spd="slow" advTm="10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oneminuteastronomer.com/wp-content/uploads/2010/06/Copernicus-Crate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67490"/>
            <a:ext cx="6120680" cy="4590510"/>
          </a:xfrm>
          <a:prstGeom prst="rect">
            <a:avLst/>
          </a:prstGeom>
          <a:noFill/>
        </p:spPr>
      </p:pic>
      <p:pic>
        <p:nvPicPr>
          <p:cNvPr id="77828" name="Picture 4" descr="http://thomastyrrell.files.wordpress.com/2013/03/moon_20020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5959" y="0"/>
            <a:ext cx="4658041" cy="63367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836712"/>
            <a:ext cx="540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The Moon and </a:t>
            </a:r>
          </a:p>
          <a:p>
            <a:r>
              <a:rPr lang="en-US" sz="2800" dirty="0" err="1" smtClean="0">
                <a:latin typeface="+mn-lt"/>
              </a:rPr>
              <a:t>Boscovich</a:t>
            </a:r>
            <a:r>
              <a:rPr lang="en-US" sz="2800" dirty="0" smtClean="0">
                <a:latin typeface="+mn-lt"/>
              </a:rPr>
              <a:t> crater</a:t>
            </a: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2"/>
    </mc:Choice>
    <mc:Fallback xmlns="">
      <p:transition spd="slow" advTm="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booking-dalmatia.com/img-izl/crveno-jezero-640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6" y="210462"/>
            <a:ext cx="8808248" cy="643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854" y="836712"/>
            <a:ext cx="80648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 smtClean="0">
                <a:solidFill>
                  <a:srgbClr val="CCFFFF"/>
                </a:solidFill>
                <a:latin typeface="+mn-lt"/>
              </a:rPr>
              <a:t>Geometry  </a:t>
            </a:r>
            <a:r>
              <a:rPr lang="hr-HR" sz="4400" dirty="0" err="1" smtClean="0">
                <a:solidFill>
                  <a:srgbClr val="CCFFFF"/>
                </a:solidFill>
                <a:latin typeface="+mn-lt"/>
              </a:rPr>
              <a:t>in</a:t>
            </a:r>
            <a:r>
              <a:rPr lang="hr-HR" sz="4400" dirty="0" smtClean="0">
                <a:solidFill>
                  <a:srgbClr val="CCFFFF"/>
                </a:solidFill>
                <a:latin typeface="+mn-lt"/>
              </a:rPr>
              <a:t>  Croatia</a:t>
            </a:r>
          </a:p>
          <a:p>
            <a:endParaRPr lang="en-US" sz="4400" dirty="0" smtClean="0">
              <a:solidFill>
                <a:srgbClr val="CCFFFF"/>
              </a:solidFill>
              <a:latin typeface="+mn-lt"/>
            </a:endParaRPr>
          </a:p>
          <a:p>
            <a:pPr algn="just"/>
            <a:r>
              <a:rPr lang="hr-HR" sz="3600" dirty="0" smtClean="0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3347864" y="587727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 smtClean="0">
                <a:latin typeface="+mn-lt"/>
              </a:rPr>
              <a:t>Red Lake, Imotski</a:t>
            </a:r>
            <a:endParaRPr lang="hr-HR" sz="2000" b="1" dirty="0">
              <a:latin typeface="+mn-lt"/>
            </a:endParaRPr>
          </a:p>
        </p:txBody>
      </p:sp>
      <p:pic>
        <p:nvPicPr>
          <p:cNvPr id="2" name="Arsen Dedic - Jedrima oko svijeta (glavna tema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"/>
    </mc:Choice>
    <mc:Fallback xmlns="">
      <p:transition spd="slow" advTm="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  <p:extLst>
    <p:ext uri="{E180D4A7-C9FB-4DFB-919C-405C955672EB}">
      <p14:showEvtLst xmlns:p14="http://schemas.microsoft.com/office/powerpoint/2010/main">
        <p14:playEvt time="3737" objId="2"/>
      </p14:showEvt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apartmani-jelavic.com/wp/wp-content/uploads/2012/11/slide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7"/>
            <a:ext cx="9144000" cy="3645024"/>
          </a:xfrm>
          <a:prstGeom prst="rect">
            <a:avLst/>
          </a:prstGeom>
          <a:noFill/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4" cstate="print"/>
          <a:srcRect/>
          <a:stretch/>
        </p:blipFill>
        <p:spPr bwMode="auto">
          <a:xfrm>
            <a:off x="0" y="0"/>
            <a:ext cx="6096000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44208" y="332656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Beach Golden Cape, </a:t>
            </a:r>
            <a:r>
              <a:rPr lang="hr-HR" sz="2800" dirty="0" err="1" smtClean="0">
                <a:latin typeface="+mn-lt"/>
              </a:rPr>
              <a:t>island</a:t>
            </a:r>
            <a:r>
              <a:rPr lang="hr-HR" sz="2800" dirty="0" smtClean="0">
                <a:latin typeface="+mn-lt"/>
              </a:rPr>
              <a:t> Brač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"/>
    </mc:Choice>
    <mc:Fallback xmlns="">
      <p:transition spd="slow" advTm="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 descr="http://1.bp.blogspot.com/_b04ad3HsVtI/TRwE_itnEAI/AAAAAAAAALc/fqD3ASaOoHs/s1600/Dalmatian+Pa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1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372200" y="0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>
                <a:solidFill>
                  <a:schemeClr val="bg1"/>
                </a:solidFill>
                <a:latin typeface="+mn-lt"/>
              </a:rPr>
              <a:t>Dalmatians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0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4"/>
    </mc:Choice>
    <mc:Fallback xmlns="">
      <p:transition spd="slow" advTm="3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2" name="Picture 4" descr="http://upload.wikimedia.org/wikipedia/commons/b/b3/Danje_pau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00192" y="90872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FFCC"/>
                </a:solidFill>
                <a:latin typeface="+mn-lt"/>
              </a:rPr>
              <a:t>Peacock</a:t>
            </a:r>
            <a:endParaRPr lang="en-US" sz="2800" dirty="0">
              <a:solidFill>
                <a:srgbClr val="FFFFCC"/>
              </a:solidFill>
              <a:latin typeface="+mn-lt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323528" y="40466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"/>
    </mc:Choice>
    <mc:Fallback xmlns="">
      <p:transition spd="slow" advTm="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491880" y="1484784"/>
            <a:ext cx="4224528" cy="3886200"/>
          </a:xfrm>
        </p:spPr>
        <p:txBody>
          <a:bodyPr/>
          <a:lstStyle/>
          <a:p>
            <a:endParaRPr lang="en-US"/>
          </a:p>
        </p:txBody>
      </p:sp>
      <p:pic>
        <p:nvPicPr>
          <p:cNvPr id="76805" name="Picture 5" descr="Datoteka:Apollo butterf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479704" y="18864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    Apollo</a:t>
            </a:r>
            <a:endParaRPr lang="en-US" sz="2800" dirty="0">
              <a:latin typeface="+mn-lt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323528" y="404664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"/>
    </mc:Choice>
    <mc:Fallback xmlns="">
      <p:transition spd="slow" advTm="4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bvo.zadweb.biz.hr/images/kukci/polukrilci%20-%20opancar/beskrilni%20opanc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799288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5301208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Fire colored Beetles</a:t>
            </a:r>
            <a:endParaRPr lang="en-US" sz="2800" dirty="0">
              <a:latin typeface="+mn-lt"/>
            </a:endParaRPr>
          </a:p>
        </p:txBody>
      </p:sp>
      <p:sp>
        <p:nvSpPr>
          <p:cNvPr id="6" name="TekstniOkvir 5"/>
          <p:cNvSpPr txBox="1"/>
          <p:nvPr/>
        </p:nvSpPr>
        <p:spPr>
          <a:xfrm>
            <a:off x="919104" y="99786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latin typeface="+mn-lt"/>
              </a:rPr>
              <a:t>SYMMETRY</a:t>
            </a:r>
            <a:endParaRPr lang="hr-HR" sz="3200" b="1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7"/>
    </mc:Choice>
    <mc:Fallback xmlns="">
      <p:transition spd="slow" advTm="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C:\Users\Lucija\Documents\Lucija Mioc\3.razred\comenius\Ladybug-Yellow-Flow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363272" cy="3240087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hr-HR" sz="2400" b="1" cap="none" dirty="0" smtClean="0">
                <a:latin typeface="+mn-lt"/>
              </a:rPr>
              <a:t>NATURE LIKES BALANCE AND SYMMETRY, BUT PERFECT SYMMETRY IN NATURAL OBJECTS IS RARELY SEEN</a:t>
            </a:r>
            <a:endParaRPr lang="en-US" sz="2400" b="1" cap="none" dirty="0" smtClean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2"/>
    </mc:Choice>
    <mc:Fallback xmlns="">
      <p:transition spd="slow" advTm="9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1925638" y="712872"/>
            <a:ext cx="5292725" cy="543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r-HR" sz="2000" dirty="0">
                <a:solidFill>
                  <a:srgbClr val="669900"/>
                </a:solidFill>
                <a:latin typeface="+mn-lt"/>
              </a:rPr>
              <a:t>By:</a:t>
            </a:r>
            <a:r>
              <a:rPr lang="hr-HR" dirty="0">
                <a:latin typeface="+mn-lt"/>
              </a:rPr>
              <a:t> Dora Matek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Lucija Ulaga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Paola Marinović</a:t>
            </a:r>
          </a:p>
          <a:p>
            <a:pPr>
              <a:spcBef>
                <a:spcPct val="50000"/>
              </a:spcBef>
            </a:pP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sz="2000" dirty="0">
                <a:solidFill>
                  <a:srgbClr val="F23A00"/>
                </a:solidFill>
                <a:latin typeface="+mn-lt"/>
              </a:rPr>
              <a:t>Mentors:</a:t>
            </a:r>
            <a:r>
              <a:rPr lang="hr-HR" dirty="0">
                <a:latin typeface="+mn-lt"/>
              </a:rPr>
              <a:t> Buga Mikšić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                  </a:t>
            </a:r>
            <a:r>
              <a:rPr lang="hr-HR" dirty="0" smtClean="0">
                <a:latin typeface="+mn-lt"/>
              </a:rPr>
              <a:t>  Marina </a:t>
            </a:r>
            <a:r>
              <a:rPr lang="hr-HR" dirty="0" err="1" smtClean="0">
                <a:latin typeface="+mn-lt"/>
              </a:rPr>
              <a:t>Ninković</a:t>
            </a:r>
            <a:endParaRPr lang="hr-HR" dirty="0" smtClean="0">
              <a:latin typeface="+mn-lt"/>
            </a:endParaRPr>
          </a:p>
          <a:p>
            <a:pPr>
              <a:spcBef>
                <a:spcPct val="50000"/>
              </a:spcBef>
            </a:pP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dirty="0" err="1" smtClean="0">
                <a:solidFill>
                  <a:srgbClr val="0070C0"/>
                </a:solidFill>
                <a:latin typeface="+mn-lt"/>
              </a:rPr>
              <a:t>Music</a:t>
            </a:r>
            <a:r>
              <a:rPr lang="hr-HR" dirty="0" smtClean="0">
                <a:solidFill>
                  <a:srgbClr val="0070C0"/>
                </a:solidFill>
                <a:latin typeface="+mn-lt"/>
              </a:rPr>
              <a:t>: </a:t>
            </a:r>
            <a:r>
              <a:rPr lang="hr-HR" dirty="0" err="1"/>
              <a:t>Thomas</a:t>
            </a:r>
            <a:r>
              <a:rPr lang="hr-HR" dirty="0"/>
              <a:t> Newman – American </a:t>
            </a:r>
            <a:r>
              <a:rPr lang="hr-HR" dirty="0" err="1"/>
              <a:t>Beauty</a:t>
            </a:r>
            <a:endParaRPr lang="hr-HR" dirty="0"/>
          </a:p>
          <a:p>
            <a:pPr>
              <a:spcBef>
                <a:spcPct val="50000"/>
              </a:spcBef>
            </a:pPr>
            <a:r>
              <a:rPr lang="hr-HR" dirty="0">
                <a:solidFill>
                  <a:srgbClr val="0070C0"/>
                </a:solidFill>
                <a:latin typeface="+mn-lt"/>
              </a:rPr>
              <a:t> </a:t>
            </a:r>
            <a:r>
              <a:rPr lang="hr-HR" dirty="0" smtClean="0">
                <a:solidFill>
                  <a:srgbClr val="0070C0"/>
                </a:solidFill>
                <a:latin typeface="+mn-lt"/>
              </a:rPr>
              <a:t>             </a:t>
            </a:r>
            <a:r>
              <a:rPr lang="hr-HR" dirty="0" smtClean="0">
                <a:latin typeface="+mn-lt"/>
              </a:rPr>
              <a:t>Arsen Dedić – Jedrima oko svijeta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 </a:t>
            </a:r>
            <a:r>
              <a:rPr lang="hr-HR" dirty="0" smtClean="0">
                <a:latin typeface="+mn-lt"/>
              </a:rPr>
              <a:t>             </a:t>
            </a:r>
            <a:endParaRPr lang="hr-HR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Zagreb, 2013.</a:t>
            </a:r>
          </a:p>
          <a:p>
            <a:pPr>
              <a:spcBef>
                <a:spcPct val="50000"/>
              </a:spcBef>
            </a:pPr>
            <a:r>
              <a:rPr lang="hr-HR" dirty="0">
                <a:latin typeface="+mn-lt"/>
              </a:rPr>
              <a:t>XV. Gymnasium</a:t>
            </a:r>
          </a:p>
          <a:p>
            <a:pPr>
              <a:spcBef>
                <a:spcPct val="50000"/>
              </a:spcBef>
            </a:pPr>
            <a:endParaRPr lang="hr-HR" dirty="0"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63">
        <p:fade/>
      </p:transition>
    </mc:Choice>
    <mc:Fallback xmlns="">
      <p:transition spd="med" advTm="11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1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1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1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Users\Lucija\Documents\Lucija Mioc\3.razred\comenius\Millky-Way-wallpap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250"/>
            <a:ext cx="6172200" cy="112395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88404" y="92414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hr-HR" sz="7200" dirty="0" smtClean="0">
                <a:solidFill>
                  <a:srgbClr val="FFFFCC"/>
                </a:solidFill>
                <a:latin typeface="+mn-lt"/>
              </a:rPr>
              <a:t>Geometrical shapes in nature</a:t>
            </a:r>
            <a:endParaRPr lang="hr-HR" sz="7200" dirty="0">
              <a:solidFill>
                <a:srgbClr val="FFFFCC"/>
              </a:solidFill>
              <a:latin typeface="+mn-lt"/>
            </a:endParaRPr>
          </a:p>
          <a:p>
            <a:pPr algn="ctr"/>
            <a:endParaRPr lang="hr-HR" sz="2400" dirty="0">
              <a:latin typeface="Candara" pitchFamily="34" charset="0"/>
            </a:endParaRPr>
          </a:p>
          <a:p>
            <a:pPr algn="ctr"/>
            <a:endParaRPr lang="en-US" sz="2400" dirty="0">
              <a:latin typeface="Candara" pitchFamily="34" charset="0"/>
            </a:endParaRPr>
          </a:p>
        </p:txBody>
      </p:sp>
      <p:pic>
        <p:nvPicPr>
          <p:cNvPr id="4" name="American Beauty Soundtrack (American Beauty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51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2"/>
    </mc:Choice>
    <mc:Fallback xmlns="">
      <p:transition spd="slow" advTm="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340" grpId="0"/>
    </p:bldLst>
  </p:timing>
  <p:extLst>
    <p:ext uri="{E180D4A7-C9FB-4DFB-919C-405C955672EB}">
      <p14:showEvtLst xmlns:p14="http://schemas.microsoft.com/office/powerpoint/2010/main">
        <p14:playEvt time="3469" objId="4"/>
      </p14:showEvt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4716016" y="764704"/>
            <a:ext cx="4296536" cy="4678288"/>
          </a:xfrm>
        </p:spPr>
        <p:txBody>
          <a:bodyPr/>
          <a:lstStyle/>
          <a:p>
            <a:r>
              <a:rPr lang="hr-HR" sz="2000" dirty="0" smtClean="0"/>
              <a:t>THE SYSTEM OF BELIEFS HELD BY PYTHAGORAS AND HIS FOLLOWERS</a:t>
            </a:r>
          </a:p>
          <a:p>
            <a:endParaRPr lang="hr-HR" sz="2000" dirty="0"/>
          </a:p>
          <a:p>
            <a:r>
              <a:rPr lang="hr-HR" sz="2000" dirty="0" smtClean="0"/>
              <a:t>FOR PYTHAGORA:</a:t>
            </a:r>
          </a:p>
          <a:p>
            <a:endParaRPr lang="hr-HR" sz="2000" dirty="0"/>
          </a:p>
          <a:p>
            <a:pPr marL="0" indent="0" algn="ctr">
              <a:buNone/>
            </a:pPr>
            <a:r>
              <a:rPr lang="hr-HR" sz="2000" dirty="0" smtClean="0"/>
              <a:t> </a:t>
            </a:r>
            <a:r>
              <a:rPr lang="hr-H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WAS THE SUBSTANCE OF ALL THINGS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07504" y="1554163"/>
            <a:ext cx="3240359" cy="1979612"/>
          </a:xfrm>
        </p:spPr>
        <p:txBody>
          <a:bodyPr>
            <a:normAutofit/>
          </a:bodyPr>
          <a:lstStyle/>
          <a:p>
            <a:r>
              <a:rPr lang="hr-HR" sz="2800" dirty="0" err="1" smtClean="0">
                <a:solidFill>
                  <a:srgbClr val="FF9933"/>
                </a:solidFill>
                <a:latin typeface="+mn-lt"/>
              </a:rPr>
              <a:t>pYTHAGOREANISM</a:t>
            </a:r>
            <a:endParaRPr lang="hr-HR" sz="2800" dirty="0">
              <a:solidFill>
                <a:srgbClr val="FF9933"/>
              </a:solidFill>
              <a:latin typeface="+mn-lt"/>
            </a:endParaRPr>
          </a:p>
        </p:txBody>
      </p:sp>
      <p:pic>
        <p:nvPicPr>
          <p:cNvPr id="8196" name="Picture 4" descr="http://upload.wikimedia.org/wikipedia/commons/3/3f/Sanzio_01_Pythagor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2"/>
            <a:ext cx="3715436" cy="435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3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22"/>
    </mc:Choice>
    <mc:Fallback xmlns="">
      <p:transition spd="slow" advTm="1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386" name="Content Placeholder 19" descr="earth_with_rising_sun_b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The Earth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"/>
    </mc:Choice>
    <mc:Fallback xmlns="">
      <p:transition spd="slow" advTm="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8" descr="solar-system-without-plut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124744"/>
            <a:ext cx="9144000" cy="4608512"/>
          </a:xfrm>
        </p:spPr>
      </p:pic>
      <p:sp>
        <p:nvSpPr>
          <p:cNvPr id="3" name="TekstniOkvir 2"/>
          <p:cNvSpPr txBox="1"/>
          <p:nvPr/>
        </p:nvSpPr>
        <p:spPr>
          <a:xfrm>
            <a:off x="179512" y="40466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Solar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System</a:t>
            </a:r>
            <a:endParaRPr lang="hr-HR" sz="2800" dirty="0">
              <a:latin typeface="+mn-lt"/>
            </a:endParaRPr>
          </a:p>
        </p:txBody>
      </p:sp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96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5"/>
    </mc:Choice>
    <mc:Fallback xmlns="">
      <p:transition spd="slow" advTm="5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Picture of Saturn and its ring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" y="692696"/>
            <a:ext cx="9134904" cy="577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4788024" y="508505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The Rings of Saturn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519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"/>
    </mc:Choice>
    <mc:Fallback xmlns="">
      <p:transition spd="slow" advTm="5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oneminuteastronomer.com/wp-content/uploads/2010/06/Copernicus-Crater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67490"/>
            <a:ext cx="6120680" cy="4590510"/>
          </a:xfrm>
          <a:prstGeom prst="rect">
            <a:avLst/>
          </a:prstGeom>
          <a:noFill/>
        </p:spPr>
      </p:pic>
      <p:pic>
        <p:nvPicPr>
          <p:cNvPr id="77828" name="Picture 4" descr="http://thomastyrrell.files.wordpress.com/2013/03/moon_200205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5959" y="0"/>
            <a:ext cx="4658041" cy="63367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836712"/>
            <a:ext cx="5400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The Moon and </a:t>
            </a:r>
          </a:p>
          <a:p>
            <a:r>
              <a:rPr lang="en-US" sz="2800" dirty="0" err="1" smtClean="0">
                <a:latin typeface="+mn-lt"/>
              </a:rPr>
              <a:t>Boscovich</a:t>
            </a:r>
            <a:r>
              <a:rPr lang="en-US" sz="2800" dirty="0" smtClean="0">
                <a:latin typeface="+mn-lt"/>
              </a:rPr>
              <a:t> crater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36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2"/>
    </mc:Choice>
    <mc:Fallback xmlns="">
      <p:transition spd="slow" advTm="7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6386" name="Content Placeholder 19" descr="earth_with_rising_sun_b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395536" y="404664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The Earth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46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"/>
    </mc:Choice>
    <mc:Fallback xmlns="">
      <p:transition spd="slow" advTm="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http://static.bbc.co.uk/earthscience/images/ic/640x360/surface_and_interior/inside_the_ear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49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0" y="62373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Inside</a:t>
            </a:r>
            <a:r>
              <a:rPr lang="hr-HR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the</a:t>
            </a:r>
            <a:r>
              <a:rPr lang="hr-HR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Earth</a:t>
            </a:r>
            <a:endParaRPr lang="hr-HR" sz="2800" b="1" dirty="0">
              <a:solidFill>
                <a:srgbClr val="C0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0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"/>
    </mc:Choice>
    <mc:Fallback xmlns="">
      <p:transition spd="slow" advTm="5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7410" name="Content Placeholder 3" descr="tornad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611188" y="549275"/>
            <a:ext cx="3816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Candara" pitchFamily="34" charset="0"/>
              </a:rPr>
              <a:t>Storm</a:t>
            </a:r>
            <a:r>
              <a:rPr lang="hr-HR" sz="2800" dirty="0" smtClean="0">
                <a:latin typeface="Candara" pitchFamily="34" charset="0"/>
              </a:rPr>
              <a:t> </a:t>
            </a:r>
            <a:r>
              <a:rPr lang="hr-HR" sz="2800" dirty="0" err="1">
                <a:latin typeface="Candara" pitchFamily="34" charset="0"/>
              </a:rPr>
              <a:t>cloud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1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"/>
    </mc:Choice>
    <mc:Fallback xmlns="">
      <p:transition spd="slow" advTm="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6386" name="Picture 2" descr="Photo: Sectored plate snowfla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1" y="6093296"/>
            <a:ext cx="914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0070C0"/>
                </a:solidFill>
                <a:latin typeface="+mn-lt"/>
              </a:rPr>
              <a:t>The</a:t>
            </a:r>
            <a:r>
              <a:rPr lang="hr-HR" sz="28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0070C0"/>
                </a:solidFill>
                <a:latin typeface="+mn-lt"/>
              </a:rPr>
              <a:t>Snowflake</a:t>
            </a:r>
            <a:endParaRPr lang="hr-HR" sz="2800" dirty="0">
              <a:solidFill>
                <a:srgbClr val="0070C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566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Picture of a drop of water creating ripp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724128" y="544522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Ripple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5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8"/>
    </mc:Choice>
    <mc:Fallback xmlns="">
      <p:transition spd="slow" advTm="5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4338" name="Picture 2" descr="Photo: Reef-ringed blue hole in Caribbean S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1"/>
            <a:ext cx="9143999" cy="68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544108" y="34962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Blue</a:t>
            </a:r>
            <a:r>
              <a:rPr lang="hr-HR" sz="2800" dirty="0" smtClean="0">
                <a:latin typeface="+mn-lt"/>
              </a:rPr>
              <a:t> Hole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85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2"/>
    </mc:Choice>
    <mc:Fallback xmlns="">
      <p:transition spd="slow" advTm="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5362" name="Picture 2" descr="Photo: Water vort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5"/>
            <a:ext cx="9143999" cy="68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868144" y="609329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Whirlpool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6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2"/>
    </mc:Choice>
    <mc:Fallback xmlns="">
      <p:transition spd="slow" advTm="5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http://static.bbc.co.uk/earthscience/images/ic/640x360/surface_and_interior/inside_the_ear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49"/>
            <a:ext cx="9144000" cy="514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0" y="62373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Inside</a:t>
            </a:r>
            <a:r>
              <a:rPr lang="hr-HR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the</a:t>
            </a:r>
            <a:r>
              <a:rPr lang="hr-HR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C00000"/>
                </a:solidFill>
                <a:latin typeface="+mn-lt"/>
              </a:rPr>
              <a:t>Earth</a:t>
            </a:r>
            <a:endParaRPr lang="hr-HR" sz="2800" b="1" dirty="0">
              <a:solidFill>
                <a:srgbClr val="C0000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496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1"/>
    </mc:Choice>
    <mc:Fallback xmlns="">
      <p:transition spd="slow" advTm="5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23ece3d3dca4d489f65bf98a9f67d589_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4355976" y="260648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Shapes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in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the</a:t>
            </a:r>
            <a:r>
              <a:rPr lang="hr-HR" sz="2800" dirty="0" smtClean="0">
                <a:solidFill>
                  <a:srgbClr val="CCFFFF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CCFFFF"/>
                </a:solidFill>
                <a:latin typeface="+mn-lt"/>
              </a:rPr>
              <a:t>Sand</a:t>
            </a:r>
            <a:endParaRPr lang="hr-HR" sz="2800" dirty="0">
              <a:solidFill>
                <a:srgbClr val="CC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92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8"/>
    </mc:Choice>
    <mc:Fallback xmlns="">
      <p:transition spd="slow" advTm="3868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http://www.photo-dictionary.com/photofiles/list/4574/6052sea_urchi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632"/>
            <a:ext cx="9144001" cy="674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467544" y="6021288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92D050"/>
                </a:solidFill>
                <a:latin typeface="+mn-lt"/>
              </a:rPr>
              <a:t>Sea</a:t>
            </a:r>
            <a:r>
              <a:rPr lang="hr-HR" sz="2800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92D050"/>
                </a:solidFill>
                <a:latin typeface="+mn-lt"/>
              </a:rPr>
              <a:t>urchins</a:t>
            </a:r>
            <a:endParaRPr lang="hr-HR" sz="2800" dirty="0">
              <a:solidFill>
                <a:srgbClr val="92D05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74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4"/>
    </mc:Choice>
    <mc:Fallback xmlns="">
      <p:transition spd="slow" advTm="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986" name="Content Placeholder 3" descr="Estrella-de-mar-1920x1080-extrafondos-com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4221163"/>
          </a:xfrm>
        </p:spPr>
      </p:pic>
      <p:pic>
        <p:nvPicPr>
          <p:cNvPr id="41988" name="Content Placeholder 5" descr="sea-star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219251"/>
            <a:ext cx="4644007" cy="263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5877272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Sea animals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153192"/>
      </p:ext>
    </p:extLst>
  </p:cSld>
  <p:clrMapOvr>
    <a:masterClrMapping/>
  </p:clrMapOvr>
  <p:transition spd="med" advTm="61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3010" name="Content Placeholder 3" descr="IMG_2260-copie1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kstniOkvir 2"/>
          <p:cNvSpPr txBox="1"/>
          <p:nvPr/>
        </p:nvSpPr>
        <p:spPr>
          <a:xfrm>
            <a:off x="755576" y="525167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Medusa</a:t>
            </a:r>
            <a:r>
              <a:rPr lang="hr-HR" sz="2800" dirty="0" smtClean="0">
                <a:latin typeface="+mn-lt"/>
              </a:rPr>
              <a:t> 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55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"/>
    </mc:Choice>
    <mc:Fallback xmlns="">
      <p:transition spd="slow" advTm="3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dw.datawallpaper.com/nature/the-pearl-3126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1" y="0"/>
            <a:ext cx="91211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755576" y="54868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Pearl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9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"/>
    </mc:Choice>
    <mc:Fallback xmlns="">
      <p:transition spd="slow" advTm="5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http://24.media.tumblr.com/6a2693cd2de57e2a5aaeb74b5495bb7a/tumblr_mn23ll9mdF1qbn2boo1_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260648"/>
            <a:ext cx="41044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Blue-ringed octopus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52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4"/>
    </mc:Choice>
    <mc:Fallback xmlns="">
      <p:transition spd="slow" advTm="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fractalenlightenment.com/wp/wp-content/uploads/2011/03/chambered_nautilus_cutaway_logarithmic_spir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0" y="630932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Chambered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Nautilus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6" name="Picture 4" descr="http://2muchfun.info/spira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27432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5940152" y="652534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Fibonacci</a:t>
            </a:r>
            <a:r>
              <a:rPr lang="hr-H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Series</a:t>
            </a:r>
            <a:endParaRPr lang="hr-H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3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8"/>
    </mc:Choice>
    <mc:Fallback xmlns="">
      <p:transition spd="slow" advTm="8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 descr="http://3.bp.blogspot.com/--yvoUYzfdxw/TWtTgXTYsNI/AAAAAAAAAI4/WmGN6ACohgw/s400/mapafr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8260"/>
            <a:ext cx="6120680" cy="684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1511660" y="6165304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Fibonacci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Series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</a:t>
            </a:r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Africa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18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2"/>
    </mc:Choice>
    <mc:Fallback xmlns="">
      <p:transition spd="slow" advTm="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66800" y="1406525"/>
            <a:ext cx="6172200" cy="22510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66800" y="3905250"/>
            <a:ext cx="6172200" cy="112395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/>
          </a:p>
        </p:txBody>
      </p:sp>
      <p:pic>
        <p:nvPicPr>
          <p:cNvPr id="27651" name="Picture 4" descr="http://wonderworlds.org/images/crystal_fantasy/fantasy-crystal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175" y="-246063"/>
            <a:ext cx="9144000" cy="710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niOkvir 3"/>
          <p:cNvSpPr txBox="1"/>
          <p:nvPr/>
        </p:nvSpPr>
        <p:spPr>
          <a:xfrm>
            <a:off x="1259632" y="404664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Crystals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55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"/>
    </mc:Choice>
    <mc:Fallback xmlns="">
      <p:transition spd="slow" advTm="5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288" y="350838"/>
            <a:ext cx="8569325" cy="19796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Which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geometrical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shapes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can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you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 </a:t>
            </a:r>
            <a:r>
              <a:rPr lang="hr-HR" sz="3200" b="1" dirty="0" err="1" smtClean="0">
                <a:solidFill>
                  <a:srgbClr val="FFFFCC"/>
                </a:solidFill>
                <a:latin typeface="Calibri Light" pitchFamily="34" charset="0"/>
              </a:rPr>
              <a:t>see</a:t>
            </a:r>
            <a:r>
              <a:rPr lang="hr-HR" sz="3200" b="1" dirty="0" smtClean="0">
                <a:solidFill>
                  <a:srgbClr val="FFFFCC"/>
                </a:solidFill>
                <a:latin typeface="Calibri Light" pitchFamily="34" charset="0"/>
              </a:rPr>
              <a:t>?</a:t>
            </a:r>
            <a:endParaRPr lang="hr-HR" sz="3200" b="1" dirty="0">
              <a:solidFill>
                <a:srgbClr val="FFFFCC"/>
              </a:solidFill>
              <a:latin typeface="Calibri Light" pitchFamily="34" charset="0"/>
            </a:endParaRPr>
          </a:p>
        </p:txBody>
      </p:sp>
      <p:pic>
        <p:nvPicPr>
          <p:cNvPr id="4" name="Picture 4" descr="http://us.123rf.com/400wm/400/400/apttone/apttone1104/apttone110400001/9275031-diamond-stone-on-black-space-beautiful-sparkling-diamond-on-a-light-reflective-surface-high-quality-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-34957" y="1844824"/>
            <a:ext cx="4536504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6" descr="http://www.ninaellejewels.com/media/wysiwyg/Diamond_Partsno_border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3092" t="19827" r="71634" b="32733"/>
          <a:stretch/>
        </p:blipFill>
        <p:spPr bwMode="auto">
          <a:xfrm>
            <a:off x="4482148" y="1844824"/>
            <a:ext cx="4661852" cy="448560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0" name="TekstniOkvir 6"/>
          <p:cNvSpPr txBox="1">
            <a:spLocks noChangeArrowheads="1"/>
          </p:cNvSpPr>
          <p:nvPr/>
        </p:nvSpPr>
        <p:spPr bwMode="auto">
          <a:xfrm>
            <a:off x="323850" y="1069975"/>
            <a:ext cx="14398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b="1" dirty="0" err="1">
                <a:solidFill>
                  <a:srgbClr val="669900"/>
                </a:solidFill>
                <a:latin typeface="Century Gothic" pitchFamily="34" charset="0"/>
              </a:rPr>
              <a:t>circle</a:t>
            </a:r>
            <a:endParaRPr lang="hr-HR" sz="2400" b="1" dirty="0">
              <a:solidFill>
                <a:srgbClr val="669900"/>
              </a:solidFill>
              <a:latin typeface="Century Gothic" pitchFamily="34" charset="0"/>
            </a:endParaRPr>
          </a:p>
        </p:txBody>
      </p:sp>
      <p:sp>
        <p:nvSpPr>
          <p:cNvPr id="29701" name="TekstniOkvir 7"/>
          <p:cNvSpPr txBox="1">
            <a:spLocks noChangeArrowheads="1"/>
          </p:cNvSpPr>
          <p:nvPr/>
        </p:nvSpPr>
        <p:spPr bwMode="auto">
          <a:xfrm>
            <a:off x="6813550" y="733425"/>
            <a:ext cx="1719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 dirty="0" err="1">
                <a:solidFill>
                  <a:srgbClr val="00B0F0"/>
                </a:solidFill>
                <a:latin typeface="Cambria" pitchFamily="18" charset="0"/>
              </a:rPr>
              <a:t>octagon</a:t>
            </a:r>
            <a:endParaRPr lang="hr-HR" sz="3200" dirty="0">
              <a:solidFill>
                <a:srgbClr val="00B0F0"/>
              </a:solidFill>
              <a:latin typeface="Cambria" pitchFamily="18" charset="0"/>
            </a:endParaRPr>
          </a:p>
        </p:txBody>
      </p:sp>
      <p:sp>
        <p:nvSpPr>
          <p:cNvPr id="29702" name="TekstniOkvir 8"/>
          <p:cNvSpPr txBox="1">
            <a:spLocks noChangeArrowheads="1"/>
          </p:cNvSpPr>
          <p:nvPr/>
        </p:nvSpPr>
        <p:spPr bwMode="auto">
          <a:xfrm>
            <a:off x="1979613" y="1331913"/>
            <a:ext cx="1800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b="1" dirty="0">
                <a:solidFill>
                  <a:srgbClr val="FF3300"/>
                </a:solidFill>
                <a:latin typeface="Bodoni MT Black" pitchFamily="18" charset="0"/>
              </a:rPr>
              <a:t>triangle</a:t>
            </a:r>
          </a:p>
        </p:txBody>
      </p:sp>
      <p:sp>
        <p:nvSpPr>
          <p:cNvPr id="29703" name="TekstniOkvir 9"/>
          <p:cNvSpPr txBox="1">
            <a:spLocks noChangeArrowheads="1"/>
          </p:cNvSpPr>
          <p:nvPr/>
        </p:nvSpPr>
        <p:spPr bwMode="auto">
          <a:xfrm>
            <a:off x="4137025" y="917575"/>
            <a:ext cx="936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6000" b="1" dirty="0">
                <a:solidFill>
                  <a:srgbClr val="FFC000"/>
                </a:solidFill>
                <a:latin typeface="Candara" pitchFamily="34" charset="0"/>
              </a:rPr>
              <a:t>?</a:t>
            </a:r>
            <a:endParaRPr lang="hr-HR" b="1" dirty="0">
              <a:solidFill>
                <a:srgbClr val="FFC000"/>
              </a:solidFill>
              <a:latin typeface="Candara" pitchFamily="34" charset="0"/>
            </a:endParaRPr>
          </a:p>
        </p:txBody>
      </p:sp>
      <p:sp>
        <p:nvSpPr>
          <p:cNvPr id="29704" name="TekstniOkvir 10"/>
          <p:cNvSpPr txBox="1">
            <a:spLocks noChangeArrowheads="1"/>
          </p:cNvSpPr>
          <p:nvPr/>
        </p:nvSpPr>
        <p:spPr bwMode="auto">
          <a:xfrm>
            <a:off x="5057775" y="1300163"/>
            <a:ext cx="15843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3200" b="1" dirty="0">
                <a:solidFill>
                  <a:srgbClr val="993366"/>
                </a:solidFill>
                <a:latin typeface="Castellar" pitchFamily="18" charset="0"/>
              </a:rPr>
              <a:t>kite</a:t>
            </a:r>
            <a:endParaRPr lang="hr-HR" sz="2400" b="1" dirty="0">
              <a:solidFill>
                <a:srgbClr val="993366"/>
              </a:solidFill>
              <a:latin typeface="Castellar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07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01"/>
    </mc:Choice>
    <mc:Fallback xmlns="">
      <p:transition spd="slow" advTm="1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7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7410" name="Content Placeholder 3" descr="tornad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611188" y="549275"/>
            <a:ext cx="3816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Candara" pitchFamily="34" charset="0"/>
              </a:rPr>
              <a:t>Storm</a:t>
            </a:r>
            <a:r>
              <a:rPr lang="hr-HR" sz="2800" dirty="0" smtClean="0">
                <a:latin typeface="Candara" pitchFamily="34" charset="0"/>
              </a:rPr>
              <a:t> </a:t>
            </a:r>
            <a:r>
              <a:rPr lang="hr-HR" sz="2800" dirty="0" err="1">
                <a:latin typeface="Candara" pitchFamily="34" charset="0"/>
              </a:rPr>
              <a:t>cloud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2"/>
    </mc:Choice>
    <mc:Fallback xmlns="">
      <p:transition spd="slow" advTm="5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pic>
        <p:nvPicPr>
          <p:cNvPr id="30723" name="Picture 2" descr="http://nerd-alert.net/wp-content/uploads/2011/04/cave_crystals.jpg"/>
          <p:cNvPicPr>
            <a:picLocks noChangeAspect="1" noChangeArrowheads="1"/>
          </p:cNvPicPr>
          <p:nvPr/>
        </p:nvPicPr>
        <p:blipFill rotWithShape="1">
          <a:blip r:embed="rId3" cstate="print"/>
          <a:srcRect t="1" b="8259"/>
          <a:stretch/>
        </p:blipFill>
        <p:spPr bwMode="auto">
          <a:xfrm>
            <a:off x="6350" y="285410"/>
            <a:ext cx="9137650" cy="628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kstniOkvir 1"/>
          <p:cNvSpPr txBox="1"/>
          <p:nvPr/>
        </p:nvSpPr>
        <p:spPr>
          <a:xfrm>
            <a:off x="395536" y="616530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Crystal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>
                <a:latin typeface="+mn-lt"/>
              </a:rPr>
              <a:t>P</a:t>
            </a:r>
            <a:r>
              <a:rPr lang="hr-HR" sz="2800" dirty="0" err="1" smtClean="0">
                <a:latin typeface="+mn-lt"/>
              </a:rPr>
              <a:t>alace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in</a:t>
            </a:r>
            <a:r>
              <a:rPr lang="hr-HR" sz="2800" dirty="0" smtClean="0">
                <a:latin typeface="+mn-lt"/>
              </a:rPr>
              <a:t> Mexico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70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2"/>
    </mc:Choice>
    <mc:Fallback xmlns="">
      <p:transition spd="slow" advTm="4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1747" name="Picture 4" descr="http://3.bp.blogspot.com/_5tXNCI3P-WI/SxWa3AvAsiI/AAAAAAAADhQ/i-lsoupSiy4/s1600/06%20Carsten%20Peter,%20Speleoresearch%20and%20fil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42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"/>
    </mc:Choice>
    <mc:Fallback xmlns="">
      <p:transition spd="slow" advTm="4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203575" y="260350"/>
            <a:ext cx="5545138" cy="5832475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hr-HR" sz="2800" dirty="0"/>
              <a:t>SOLID MATERIAL WHOSE ATOMS, </a:t>
            </a:r>
            <a:r>
              <a:rPr lang="hr-HR" sz="2800" b="1" dirty="0">
                <a:solidFill>
                  <a:srgbClr val="01B799"/>
                </a:solidFill>
              </a:rPr>
              <a:t>MOLECULES</a:t>
            </a:r>
            <a:r>
              <a:rPr lang="hr-HR" sz="2800" dirty="0">
                <a:solidFill>
                  <a:srgbClr val="FFFF00"/>
                </a:solidFill>
              </a:rPr>
              <a:t> </a:t>
            </a:r>
            <a:r>
              <a:rPr lang="hr-HR" sz="2800" dirty="0"/>
              <a:t>OR IONS ARE ARRANGED IN AN </a:t>
            </a:r>
            <a:r>
              <a:rPr lang="hr-HR" sz="2800" b="1" dirty="0">
                <a:solidFill>
                  <a:srgbClr val="FFC000"/>
                </a:solidFill>
              </a:rPr>
              <a:t>ORDERED</a:t>
            </a:r>
            <a:r>
              <a:rPr lang="hr-HR" sz="2800" dirty="0"/>
              <a:t> </a:t>
            </a:r>
            <a:r>
              <a:rPr lang="hr-HR" sz="2800" dirty="0" smtClean="0"/>
              <a:t>PATTERN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hr-HR" sz="2800" dirty="0" smtClean="0"/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hr-HR" sz="2800" dirty="0"/>
              <a:t>EXTENDS IN </a:t>
            </a:r>
            <a:r>
              <a:rPr lang="hr-HR" sz="2800" b="1" dirty="0">
                <a:solidFill>
                  <a:srgbClr val="C00000"/>
                </a:solidFill>
              </a:rPr>
              <a:t>ALL THREE </a:t>
            </a:r>
            <a:r>
              <a:rPr lang="hr-HR" sz="2800" dirty="0"/>
              <a:t>SPATIAL DIMENSIONS</a:t>
            </a:r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hr-HR" sz="2800" dirty="0"/>
          </a:p>
          <a:p>
            <a:pPr marL="274320" indent="-274320" fontAlgn="auto">
              <a:spcAft>
                <a:spcPts val="0"/>
              </a:spcAft>
              <a:buFont typeface="Courier New" pitchFamily="49" charset="0"/>
              <a:buChar char="o"/>
              <a:defRPr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539750" y="333375"/>
            <a:ext cx="2576513" cy="1978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dirty="0" err="1" smtClean="0">
                <a:solidFill>
                  <a:srgbClr val="01B799"/>
                </a:solidFill>
                <a:latin typeface="+mn-lt"/>
              </a:rPr>
              <a:t>Crystal</a:t>
            </a:r>
            <a:r>
              <a:rPr lang="hr-HR" sz="3600" b="1" dirty="0" smtClean="0">
                <a:solidFill>
                  <a:srgbClr val="01B799"/>
                </a:solidFill>
                <a:latin typeface="+mn-lt"/>
              </a:rPr>
              <a:t>?</a:t>
            </a:r>
            <a:endParaRPr lang="hr-HR" sz="3600" b="1" dirty="0">
              <a:solidFill>
                <a:srgbClr val="01B799"/>
              </a:solidFill>
              <a:latin typeface="+mn-lt"/>
            </a:endParaRPr>
          </a:p>
        </p:txBody>
      </p:sp>
      <p:pic>
        <p:nvPicPr>
          <p:cNvPr id="4098" name="Picture 2" descr="http://www.irocks.com/db_pics/new2011/Aquamarine-JaquetoMine-Brazil-46mm-12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051720" y="3585659"/>
            <a:ext cx="4897643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2772" name="TekstniOkvir 3"/>
          <p:cNvSpPr txBox="1">
            <a:spLocks noChangeArrowheads="1"/>
          </p:cNvSpPr>
          <p:nvPr/>
        </p:nvSpPr>
        <p:spPr bwMode="auto">
          <a:xfrm>
            <a:off x="2411413" y="6453188"/>
            <a:ext cx="151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aquamarine</a:t>
            </a:r>
            <a:endParaRPr lang="hr-HR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338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0"/>
    </mc:Choice>
    <mc:Fallback xmlns="">
      <p:transition spd="slow" advTm="1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77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3795" name="Picture 4" descr="http://assets.openstudy.com/updates/attachments/4eccf97ce4b04e045aed8891-churringo-1327525329213-diamondstructuregraphitestructure1.jpeg"/>
          <p:cNvPicPr>
            <a:picLocks noChangeAspect="1" noChangeArrowheads="1"/>
          </p:cNvPicPr>
          <p:nvPr/>
        </p:nvPicPr>
        <p:blipFill>
          <a:blip r:embed="rId3" cstate="print"/>
          <a:srcRect l="1511" t="2530" r="1756" b="12456"/>
          <a:stretch>
            <a:fillRect/>
          </a:stretch>
        </p:blipFill>
        <p:spPr bwMode="auto">
          <a:xfrm>
            <a:off x="696913" y="579438"/>
            <a:ext cx="7270750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https://encrypted-tbn3.gstatic.com/images?q=tbn:ANd9GcSvxbnjB4RWiLpNuI8I8eScJ4r0-S_pycK6moiil-fy9HCMpUDMr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513" y="47244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http://education.mrsec.wisc.edu/nanoquest/carbon/images/penci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4724400"/>
            <a:ext cx="17272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kstniOkvir 7"/>
          <p:cNvSpPr txBox="1">
            <a:spLocks noChangeArrowheads="1"/>
          </p:cNvSpPr>
          <p:nvPr/>
        </p:nvSpPr>
        <p:spPr bwMode="auto">
          <a:xfrm>
            <a:off x="1619250" y="6572250"/>
            <a:ext cx="1439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diamond</a:t>
            </a:r>
            <a:endParaRPr lang="hr-HR" dirty="0">
              <a:latin typeface="Candara" pitchFamily="34" charset="0"/>
            </a:endParaRPr>
          </a:p>
        </p:txBody>
      </p:sp>
      <p:sp>
        <p:nvSpPr>
          <p:cNvPr id="33801" name="TekstniOkvir 8"/>
          <p:cNvSpPr txBox="1">
            <a:spLocks noChangeArrowheads="1"/>
          </p:cNvSpPr>
          <p:nvPr/>
        </p:nvSpPr>
        <p:spPr bwMode="auto">
          <a:xfrm>
            <a:off x="5508625" y="6497638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 err="1">
                <a:latin typeface="Candara" pitchFamily="34" charset="0"/>
              </a:rPr>
              <a:t>graphite</a:t>
            </a:r>
            <a:endParaRPr lang="hr-HR" dirty="0">
              <a:latin typeface="Candara" pitchFamily="34" charset="0"/>
            </a:endParaRPr>
          </a:p>
        </p:txBody>
      </p:sp>
      <p:sp>
        <p:nvSpPr>
          <p:cNvPr id="2" name="Strelica dolje 1"/>
          <p:cNvSpPr/>
          <p:nvPr/>
        </p:nvSpPr>
        <p:spPr>
          <a:xfrm>
            <a:off x="1979712" y="3717032"/>
            <a:ext cx="50405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Strelica dolje 11"/>
          <p:cNvSpPr/>
          <p:nvPr/>
        </p:nvSpPr>
        <p:spPr>
          <a:xfrm>
            <a:off x="5939163" y="3775585"/>
            <a:ext cx="504056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76"/>
    </mc:Choice>
    <mc:Fallback xmlns="">
      <p:transition spd="slow" advTm="10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/>
      <p:bldP spid="33801" grpId="0"/>
      <p:bldP spid="2" grpId="0" animBg="1"/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iro\Desktop\P1090209.JPG"/>
          <p:cNvPicPr>
            <a:picLocks noChangeAspect="1" noChangeArrowheads="1"/>
          </p:cNvPicPr>
          <p:nvPr/>
        </p:nvPicPr>
        <p:blipFill rotWithShape="1">
          <a:blip r:embed="rId3" cstate="print"/>
          <a:srcRect t="8564"/>
          <a:stretch/>
        </p:blipFill>
        <p:spPr bwMode="auto">
          <a:xfrm>
            <a:off x="425450" y="482600"/>
            <a:ext cx="8394700" cy="591502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4818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4595813" y="482600"/>
            <a:ext cx="4224337" cy="3886200"/>
          </a:xfrm>
        </p:spPr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hr-HR" sz="2800" b="1" dirty="0" smtClean="0">
                <a:solidFill>
                  <a:srgbClr val="669900"/>
                </a:solidFill>
              </a:rPr>
              <a:t>CARBONATE MINERAL</a:t>
            </a:r>
          </a:p>
          <a:p>
            <a:pPr>
              <a:buFont typeface="Courier New" pitchFamily="49" charset="0"/>
              <a:buChar char="o"/>
            </a:pPr>
            <a:r>
              <a:rPr lang="hr-HR" sz="2800" b="1" dirty="0" smtClean="0">
                <a:solidFill>
                  <a:srgbClr val="669900"/>
                </a:solidFill>
              </a:rPr>
              <a:t>MOST STABLE POLYMORPH OF </a:t>
            </a:r>
            <a:r>
              <a:rPr lang="hr-HR" sz="2800" b="1" dirty="0" smtClean="0">
                <a:solidFill>
                  <a:schemeClr val="bg1"/>
                </a:solidFill>
              </a:rPr>
              <a:t>CALCIUM CARBONATE </a:t>
            </a:r>
          </a:p>
          <a:p>
            <a:pPr>
              <a:buFont typeface="Courier New" pitchFamily="49" charset="0"/>
              <a:buChar char="o"/>
            </a:pPr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971550" y="765175"/>
            <a:ext cx="2073275" cy="19796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dirty="0" err="1" smtClean="0">
                <a:solidFill>
                  <a:srgbClr val="92D050"/>
                </a:solidFill>
                <a:latin typeface="+mn-lt"/>
              </a:rPr>
              <a:t>Calcite</a:t>
            </a:r>
            <a:r>
              <a:rPr lang="hr-HR" sz="3600" b="1" dirty="0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hr-HR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[CaCO3]</a:t>
            </a:r>
            <a:r>
              <a:rPr lang="hr-HR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hr-HR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hr-HR" sz="3600" b="1" dirty="0">
              <a:solidFill>
                <a:srgbClr val="CC3300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36094" t="27673" r="50217" b="33623"/>
          <a:stretch/>
        </p:blipFill>
        <p:spPr bwMode="auto">
          <a:xfrm>
            <a:off x="611560" y="2564904"/>
            <a:ext cx="2232248" cy="355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20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1"/>
    </mc:Choice>
    <mc:Fallback xmlns="">
      <p:transition spd="slow" advTm="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 dirty="0"/>
          </a:p>
        </p:txBody>
      </p:sp>
      <p:pic>
        <p:nvPicPr>
          <p:cNvPr id="35843" name="Picture 2" descr="https://fbcdn-sphotos-f-a.akamaihd.net/hphotos-ak-prn1/40369_1579993388372_745282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/>
          <p:cNvSpPr txBox="1"/>
          <p:nvPr/>
        </p:nvSpPr>
        <p:spPr>
          <a:xfrm>
            <a:off x="107950" y="188913"/>
            <a:ext cx="903605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FINDING LOCATION? </a:t>
            </a:r>
            <a:r>
              <a:rPr lang="hr-HR" dirty="0">
                <a:latin typeface="+mn-lt"/>
                <a:sym typeface="Wingdings" pitchFamily="2" charset="2"/>
              </a:rPr>
              <a:t> </a:t>
            </a:r>
            <a:r>
              <a:rPr lang="hr-HR" sz="2800" b="1" dirty="0" err="1">
                <a:solidFill>
                  <a:srgbClr val="669900"/>
                </a:solidFill>
                <a:latin typeface="+mn-lt"/>
                <a:sym typeface="Wingdings" pitchFamily="2" charset="2"/>
              </a:rPr>
              <a:t>island</a:t>
            </a:r>
            <a:r>
              <a:rPr lang="hr-HR" sz="2800" b="1" dirty="0">
                <a:solidFill>
                  <a:srgbClr val="669900"/>
                </a:solidFill>
                <a:latin typeface="+mn-lt"/>
                <a:sym typeface="Wingdings" pitchFamily="2" charset="2"/>
              </a:rPr>
              <a:t> Pag</a:t>
            </a:r>
            <a:endParaRPr lang="hr-HR" sz="2800" b="1" dirty="0">
              <a:solidFill>
                <a:srgbClr val="669900"/>
              </a:solidFill>
              <a:latin typeface="+mn-lt"/>
            </a:endParaRPr>
          </a:p>
        </p:txBody>
      </p:sp>
      <p:pic>
        <p:nvPicPr>
          <p:cNvPr id="6" name="Picture 4" descr="http://www.spavalopag.com/images/pag_hrvats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052513"/>
            <a:ext cx="2663825" cy="2487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8"/>
    </mc:Choice>
    <mc:Fallback xmlns="">
      <p:transition spd="slow" advTm="4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zervirano mjesto sadržaja 1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38915" name="Picture 2" descr="I:\DCIM\109_PANA\P1090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3635896" cy="4315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http://communities.ptc.com/servlet/JiveServlet/showImage/2-163549-22258/quartz-1.jpg"/>
          <p:cNvPicPr>
            <a:picLocks noChangeAspect="1" noChangeArrowheads="1"/>
          </p:cNvPicPr>
          <p:nvPr/>
        </p:nvPicPr>
        <p:blipFill rotWithShape="1">
          <a:blip r:embed="rId4" cstate="print"/>
          <a:srcRect r="45759"/>
          <a:stretch/>
        </p:blipFill>
        <p:spPr bwMode="auto">
          <a:xfrm>
            <a:off x="5148064" y="605859"/>
            <a:ext cx="3773083" cy="564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I:\DCIM\109_PANA\P1090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42320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Ravni poveznik sa strelicom 3"/>
          <p:cNvCxnSpPr/>
          <p:nvPr/>
        </p:nvCxnSpPr>
        <p:spPr>
          <a:xfrm>
            <a:off x="3851920" y="1556792"/>
            <a:ext cx="1800200" cy="792088"/>
          </a:xfrm>
          <a:prstGeom prst="straightConnector1">
            <a:avLst/>
          </a:prstGeom>
          <a:ln>
            <a:solidFill>
              <a:srgbClr val="F23A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Ravni poveznik sa strelicom 7"/>
          <p:cNvCxnSpPr/>
          <p:nvPr/>
        </p:nvCxnSpPr>
        <p:spPr>
          <a:xfrm flipV="1">
            <a:off x="4139952" y="3717032"/>
            <a:ext cx="1656184" cy="1008112"/>
          </a:xfrm>
          <a:prstGeom prst="straightConnector1">
            <a:avLst/>
          </a:prstGeom>
          <a:ln>
            <a:solidFill>
              <a:srgbClr val="F23A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ekstniOkvir 1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SILICON DIOXIDE AND ITS CRYSTALS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68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2"/>
    </mc:Choice>
    <mc:Fallback xmlns="">
      <p:transition spd="slow" advTm="5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19175"/>
            <a:ext cx="91440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11560" y="18864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Litla Dimun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5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8"/>
    </mc:Choice>
    <mc:Fallback xmlns="">
      <p:transition spd="slow" advTm="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www.svijetokonas.net/wp-content/uploads/2012/10/krater-kan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4048" y="5733256"/>
            <a:ext cx="41399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+mn-lt"/>
              </a:rPr>
              <a:t>Pingualuit</a:t>
            </a:r>
            <a:r>
              <a:rPr lang="en-US" sz="2800" dirty="0" smtClean="0">
                <a:latin typeface="+mn-lt"/>
              </a:rPr>
              <a:t> crater</a:t>
            </a:r>
            <a:r>
              <a:rPr lang="hr-HR" sz="2800" dirty="0" smtClean="0">
                <a:latin typeface="+mn-lt"/>
              </a:rPr>
              <a:t>, Canada</a:t>
            </a:r>
            <a:endParaRPr lang="en-US" sz="2800" dirty="0" smtClean="0">
              <a:latin typeface="+mn-lt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082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"/>
    </mc:Choice>
    <mc:Fallback xmlns="">
      <p:transition spd="slow" advTm="5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://pixelizam.com/wp-content/uploads/2013/07/Pjegavo-jezero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71600" y="6021288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Lake </a:t>
            </a:r>
            <a:r>
              <a:rPr lang="hr-HR" sz="2800" dirty="0" err="1" smtClean="0">
                <a:latin typeface="+mn-lt"/>
              </a:rPr>
              <a:t>Kliuk</a:t>
            </a:r>
            <a:r>
              <a:rPr lang="hr-HR" sz="2800" dirty="0" smtClean="0">
                <a:latin typeface="+mn-lt"/>
              </a:rPr>
              <a:t>, Canada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99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9"/>
    </mc:Choice>
    <mc:Fallback xmlns="">
      <p:transition spd="slow" advTm="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6386" name="Picture 2" descr="Photo: Sectored plate snowfla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9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-1" y="6093296"/>
            <a:ext cx="914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solidFill>
                  <a:srgbClr val="0070C0"/>
                </a:solidFill>
                <a:latin typeface="+mn-lt"/>
              </a:rPr>
              <a:t>The</a:t>
            </a:r>
            <a:r>
              <a:rPr lang="hr-HR" sz="28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hr-HR" sz="2800" dirty="0" err="1" smtClean="0">
                <a:solidFill>
                  <a:srgbClr val="0070C0"/>
                </a:solidFill>
                <a:latin typeface="+mn-lt"/>
              </a:rPr>
              <a:t>Snowflake</a:t>
            </a:r>
            <a:endParaRPr lang="hr-HR" sz="2800" dirty="0">
              <a:solidFill>
                <a:srgbClr val="0070C0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51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2"/>
    </mc:Choice>
    <mc:Fallback xmlns="">
      <p:transition spd="slow" advTm="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434" name="Content Placeholder 3" descr="volcano-211089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55113" cy="6858000"/>
          </a:xfrm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6191250" y="0"/>
            <a:ext cx="29527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r-HR" sz="2800" dirty="0">
              <a:latin typeface="Candara" pitchFamily="34" charset="0"/>
            </a:endParaRPr>
          </a:p>
          <a:p>
            <a:endParaRPr lang="hr-HR" sz="2800" dirty="0">
              <a:latin typeface="Candara" pitchFamily="34" charset="0"/>
            </a:endParaRPr>
          </a:p>
          <a:p>
            <a:endParaRPr lang="hr-HR" sz="2800" dirty="0">
              <a:latin typeface="Candara" pitchFamily="34" charset="0"/>
            </a:endParaRPr>
          </a:p>
          <a:p>
            <a:r>
              <a:rPr lang="hr-HR" sz="2800" dirty="0" err="1">
                <a:latin typeface="Candara" pitchFamily="34" charset="0"/>
              </a:rPr>
              <a:t>Volcano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4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5"/>
    </mc:Choice>
    <mc:Fallback xmlns="">
      <p:transition spd="slow" advTm="3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58" name="Content Placeholder 3" descr="Deserts_wallpapers_157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0" y="6088063"/>
            <a:ext cx="3600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dirty="0" smtClean="0">
                <a:latin typeface="Candara" pitchFamily="34" charset="0"/>
              </a:rPr>
              <a:t>           Desert</a:t>
            </a:r>
            <a:endParaRPr lang="en-US" sz="2800" dirty="0">
              <a:latin typeface="Candar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144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1"/>
    </mc:Choice>
    <mc:Fallback xmlns="">
      <p:transition spd="slow" advTm="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Picture of grass spots called fairy circles in Namibia  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3" y="188640"/>
            <a:ext cx="9131357" cy="614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0" y="6334780"/>
            <a:ext cx="9131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Grassless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spots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in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Namibia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15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7"/>
    </mc:Choice>
    <mc:Fallback xmlns="">
      <p:transition spd="slow" advTm="5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rsen Dedic - Jedrima oko svijeta (glavna tema).mp3">
            <a:hlinkClick r:id="" action="ppaction://media"/>
          </p:cNvPr>
          <p:cNvPicPr>
            <a:picLocks noGrp="1" noChangeAspect="1"/>
          </p:cNvPicPr>
          <p:nvPr>
            <p:ph sz="quarter" idx="13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2563" y="3182938"/>
            <a:ext cx="609600" cy="609600"/>
          </a:xfrm>
        </p:spPr>
      </p:pic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Photo: Antelope Canyon&amp;#x27;s smooth wa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395536" y="6381328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 smtClean="0">
                <a:latin typeface="+mn-lt"/>
              </a:rPr>
              <a:t>The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Antelope</a:t>
            </a:r>
            <a:r>
              <a:rPr lang="hr-HR" sz="2800" dirty="0" smtClean="0">
                <a:latin typeface="+mn-lt"/>
              </a:rPr>
              <a:t> </a:t>
            </a:r>
            <a:r>
              <a:rPr lang="hr-HR" sz="2800" dirty="0" err="1" smtClean="0">
                <a:latin typeface="+mn-lt"/>
              </a:rPr>
              <a:t>Canyon</a:t>
            </a:r>
            <a:r>
              <a:rPr lang="hr-HR" sz="2800" dirty="0" smtClean="0">
                <a:latin typeface="+mn-lt"/>
              </a:rPr>
              <a:t> - </a:t>
            </a:r>
            <a:r>
              <a:rPr lang="hr-HR" sz="2800" dirty="0" err="1">
                <a:latin typeface="+mn-lt"/>
              </a:rPr>
              <a:t>A</a:t>
            </a:r>
            <a:r>
              <a:rPr lang="hr-HR" sz="2800" dirty="0" err="1" smtClean="0">
                <a:latin typeface="+mn-lt"/>
              </a:rPr>
              <a:t>rizona</a:t>
            </a:r>
            <a:endParaRPr lang="hr-HR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526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4"/>
    </mc:Choice>
    <mc:Fallback xmlns="">
      <p:transition spd="slow" advTm="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2536" objId="5"/>
      </p14:showEvtLst>
    </p:ext>
  </p:extLs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10" descr="http://www.lindzena.com/blog/wp-content/uploads/2012/02/PamBarnhillRainbowTr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" y="188640"/>
            <a:ext cx="9142107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395536" y="476672"/>
            <a:ext cx="2687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 err="1" smtClean="0"/>
              <a:t>Rainbow</a:t>
            </a:r>
            <a:endParaRPr lang="hr-HR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21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3"/>
    </mc:Choice>
    <mc:Fallback xmlns="">
      <p:transition spd="slow" advTm="5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6" descr="http://img.bbs.duba.net/month_1101/110114182397454f018e8669d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" t="222" r="349" b="8050"/>
          <a:stretch/>
        </p:blipFill>
        <p:spPr bwMode="auto">
          <a:xfrm>
            <a:off x="-88304" y="15973"/>
            <a:ext cx="9232304" cy="684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4860032" y="623731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solidFill>
                  <a:srgbClr val="FFFFCC"/>
                </a:solidFill>
                <a:latin typeface="+mn-lt"/>
              </a:rPr>
              <a:t>Strange shapes in the sky</a:t>
            </a:r>
            <a:endParaRPr lang="hr-HR" sz="2800" dirty="0">
              <a:solidFill>
                <a:srgbClr val="FFFFCC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749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7"/>
    </mc:Choice>
    <mc:Fallback xmlns="">
      <p:transition spd="slow" advTm="4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http://metrouk2.files.wordpress.com/2010/06/article-1277714889821-0a38f740000005dc-639335_466x3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13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>
            <a:off x="539552" y="40466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latin typeface="+mn-lt"/>
              </a:rPr>
              <a:t>UFO </a:t>
            </a:r>
            <a:r>
              <a:rPr lang="hr-HR" sz="2400" b="1" dirty="0" err="1" smtClean="0">
                <a:latin typeface="+mn-lt"/>
              </a:rPr>
              <a:t>signs</a:t>
            </a:r>
            <a:r>
              <a:rPr lang="hr-HR" sz="2400" b="1" dirty="0" smtClean="0">
                <a:latin typeface="+mn-lt"/>
              </a:rPr>
              <a:t> </a:t>
            </a:r>
            <a:r>
              <a:rPr lang="hr-HR" sz="2400" b="1" dirty="0" err="1" smtClean="0">
                <a:latin typeface="+mn-lt"/>
              </a:rPr>
              <a:t>in</a:t>
            </a:r>
            <a:r>
              <a:rPr lang="hr-HR" sz="2400" b="1" dirty="0" smtClean="0">
                <a:latin typeface="+mn-lt"/>
              </a:rPr>
              <a:t> </a:t>
            </a:r>
            <a:r>
              <a:rPr lang="hr-HR" sz="2400" b="1" dirty="0" err="1" smtClean="0">
                <a:latin typeface="+mn-lt"/>
              </a:rPr>
              <a:t>Britain</a:t>
            </a:r>
            <a:endParaRPr lang="hr-HR" sz="2400" b="1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92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"/>
    </mc:Choice>
    <mc:Fallback xmlns="">
      <p:transition spd="slow" advTm="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30" name="Content Placeholder 4"/>
          <p:cNvSpPr>
            <a:spLocks noGrp="1"/>
          </p:cNvSpPr>
          <p:nvPr>
            <p:ph sz="quarter" idx="13"/>
          </p:nvPr>
        </p:nvSpPr>
        <p:spPr>
          <a:xfrm>
            <a:off x="3455988" y="1544638"/>
            <a:ext cx="4224337" cy="38862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2531" name="Picture 4" descr="http://www.romanandwilliams.com/wp-content/uploads/2013/04/wood-rings_03_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504" y="6237312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Tree rings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"/>
    </mc:Choice>
    <mc:Fallback xmlns=""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4" name="Content Placeholder 3" descr="8159220054_45a990004a_o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extBox 3"/>
          <p:cNvSpPr txBox="1"/>
          <p:nvPr/>
        </p:nvSpPr>
        <p:spPr>
          <a:xfrm>
            <a:off x="107504" y="6251683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smtClean="0">
                <a:latin typeface="+mn-lt"/>
              </a:rPr>
              <a:t>Agave</a:t>
            </a:r>
            <a:endParaRPr lang="en-US" sz="28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793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"/>
    </mc:Choice>
    <mc:Fallback xmlns="">
      <p:transition spd="slow" advTm="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 descr="http://gusgus64.files.wordpress.com/2012/11/img_6710.jpg?w=658&amp;h=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834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220072" y="188640"/>
            <a:ext cx="385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chemeClr val="bg1"/>
                </a:solidFill>
                <a:latin typeface="+mn-lt"/>
              </a:rPr>
              <a:t>Romanesco Cauliflower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393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9"/>
    </mc:Choice>
    <mc:Fallback xmlns="">
      <p:transition spd="slow" advTm="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0.9|0.9|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1|1.6|1.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7|1.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0.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0.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5|1.4|1.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2.2|2|1.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1.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1.9|1.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0.9|1.2|2.4|0.7|0.6|0.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.2|1.1|7.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0.7|0.6|1.7|0.7|0.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|1.6|2.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.1|0.5|0.5|0.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0.9|0.9|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1|1.6|1.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7|1.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0.9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0.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0.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5|1.4|1.6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2.2|2|1.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1.5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7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1.9|1.3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1.9|1.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6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0.9|1.2|2.4|0.7|0.6|0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.2|1.1|7.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0.7|0.6|1.7|0.7|0.9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|1.6|2.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.1|0.5|0.5|0.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2.2|2|1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0.9|1.2|2.4|0.7|0.6|0.7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0.9|0.9|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1|1.6|1.3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7|1.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0.9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0.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0.9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5|1.4|1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.2|1.1|7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0.7|0.6|1.7|0.7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|1.6|2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.1|0.5|0.5|0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0.9|0.9|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.1|1.6|1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1.7|1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1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0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|0.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0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5|1.4|1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1|2.2|2|1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6|1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1.9|1.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3|0.9|1.2|2.4|0.7|0.6|0.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1.2|1.1|7.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0.7|0.6|1.7|0.7|0.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5|1|1.6|2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1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1.1|0.5|0.5|0.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"/>
</p:tagLst>
</file>

<file path=ppt/theme/theme1.xml><?xml version="1.0" encoding="utf-8"?>
<a:theme xmlns:a="http://schemas.openxmlformats.org/drawingml/2006/main" name="Tradeshow">
  <a:themeElements>
    <a:clrScheme name="Sivi tonov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TC101859861[[fn=Sajam]]</Template>
  <TotalTime>740</TotalTime>
  <Words>1140</Words>
  <Application>Microsoft Office PowerPoint</Application>
  <PresentationFormat>On-screen Show (4:3)</PresentationFormat>
  <Paragraphs>388</Paragraphs>
  <Slides>228</Slides>
  <Notes>4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228</vt:i4>
      </vt:variant>
    </vt:vector>
  </HeadingPairs>
  <TitlesOfParts>
    <vt:vector size="229" baseType="lpstr">
      <vt:lpstr>Tradeshow</vt:lpstr>
      <vt:lpstr>PowerPoint Presentation</vt:lpstr>
      <vt:lpstr>pYTHAGOREANISM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geometrical shapes can you see?</vt:lpstr>
      <vt:lpstr>PowerPoint Presentation</vt:lpstr>
      <vt:lpstr>PowerPoint Presentation</vt:lpstr>
      <vt:lpstr>Crystal?</vt:lpstr>
      <vt:lpstr>PowerPoint Presentation</vt:lpstr>
      <vt:lpstr>Calcite [CaCO3]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NATURE LIKES BALANCE AND SYMMETRY, BUT PERFECT SYMMETRY IN NATURAL OBJECTS IS RARELY SEEN</vt:lpstr>
      <vt:lpstr>PowerPoint Presentation</vt:lpstr>
      <vt:lpstr>PowerPoint Presentation</vt:lpstr>
      <vt:lpstr>pYTHAGOREANISM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geometrical shapes can you see?</vt:lpstr>
      <vt:lpstr>PowerPoint Presentation</vt:lpstr>
      <vt:lpstr>PowerPoint Presentation</vt:lpstr>
      <vt:lpstr>Crystal?</vt:lpstr>
      <vt:lpstr>PowerPoint Presentation</vt:lpstr>
      <vt:lpstr>Calcite [CaCO3]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NATURE LIKES BALANCE AND SYMMETRY, BUT PERFECT SYMMETRY IN NATURAL OBJECTS IS RARELY SEEN</vt:lpstr>
      <vt:lpstr>PowerPoint Presentation</vt:lpstr>
      <vt:lpstr>PowerPoint Presentation</vt:lpstr>
      <vt:lpstr>pYTHAGOREANISM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geometrical shapes can you see?</vt:lpstr>
      <vt:lpstr>PowerPoint Presentation</vt:lpstr>
      <vt:lpstr>PowerPoint Presentation</vt:lpstr>
      <vt:lpstr>Crystal?</vt:lpstr>
      <vt:lpstr>PowerPoint Presentation</vt:lpstr>
      <vt:lpstr>Calcite [CaCO3]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NATURE LIKES BALANCE AND SYMMETRY, BUT PERFECT SYMMETRY IN NATURAL OBJECTS IS RARELY SEEN</vt:lpstr>
      <vt:lpstr>PowerPoint Presentation</vt:lpstr>
      <vt:lpstr>PowerPoint Presentation</vt:lpstr>
      <vt:lpstr>pYTHAGOREANISM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geometrical shapes can you see?</vt:lpstr>
      <vt:lpstr>PowerPoint Presentation</vt:lpstr>
      <vt:lpstr>PowerPoint Presentation</vt:lpstr>
      <vt:lpstr>Crystal?</vt:lpstr>
      <vt:lpstr>PowerPoint Presentation</vt:lpstr>
      <vt:lpstr>Calcite [CaCO3]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NATURE LIKES BALANCE AND SYMMETRY, BUT PERFECT SYMMETRY IN NATURAL OBJECTS IS RARELY SEEN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miro</dc:creator>
  <cp:lastModifiedBy>nb-math1</cp:lastModifiedBy>
  <cp:revision>74</cp:revision>
  <dcterms:created xsi:type="dcterms:W3CDTF">2013-06-10T19:51:37Z</dcterms:created>
  <dcterms:modified xsi:type="dcterms:W3CDTF">2014-07-10T11:08:28Z</dcterms:modified>
</cp:coreProperties>
</file>