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69" r:id="rId9"/>
    <p:sldId id="270" r:id="rId10"/>
    <p:sldId id="277" r:id="rId11"/>
    <p:sldId id="272" r:id="rId12"/>
    <p:sldId id="273" r:id="rId13"/>
    <p:sldId id="278" r:id="rId14"/>
    <p:sldId id="274" r:id="rId15"/>
    <p:sldId id="275" r:id="rId16"/>
    <p:sldId id="279" r:id="rId17"/>
    <p:sldId id="263" r:id="rId18"/>
    <p:sldId id="264" r:id="rId19"/>
    <p:sldId id="276" r:id="rId20"/>
    <p:sldId id="280" r:id="rId21"/>
    <p:sldId id="259" r:id="rId22"/>
    <p:sldId id="260" r:id="rId23"/>
    <p:sldId id="281" r:id="rId24"/>
    <p:sldId id="261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7" autoAdjust="0"/>
    <p:restoredTop sz="94660"/>
  </p:normalViewPr>
  <p:slideViewPr>
    <p:cSldViewPr>
      <p:cViewPr>
        <p:scale>
          <a:sx n="76" d="100"/>
          <a:sy n="76" d="100"/>
        </p:scale>
        <p:origin x="-10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75F5-8AB5-4851-B50D-756211144A8C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D76E-617B-4568-AC77-05755D481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8400"/>
            <a:ext cx="7620000" cy="245745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1500" b="1" dirty="0" smtClean="0">
                <a:ln w="38100"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ill Sans MT"/>
                <a:cs typeface="Gill Sans MT"/>
              </a:rPr>
              <a:t>CROATIA</a:t>
            </a:r>
            <a:endParaRPr lang="en-US" sz="11500" b="1" dirty="0">
              <a:ln w="38100"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819400"/>
            <a:ext cx="72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6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Pula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Situated </a:t>
            </a:r>
            <a:r>
              <a:rPr lang="en-US" dirty="0">
                <a:latin typeface="Gill Sans MT"/>
                <a:cs typeface="Gill Sans MT"/>
              </a:rPr>
              <a:t>at the southern tip of the </a:t>
            </a:r>
            <a:r>
              <a:rPr lang="en-US" dirty="0" smtClean="0">
                <a:latin typeface="Gill Sans MT"/>
                <a:cs typeface="Gill Sans MT"/>
              </a:rPr>
              <a:t>Istria</a:t>
            </a:r>
          </a:p>
          <a:p>
            <a:r>
              <a:rPr lang="en-US" dirty="0" smtClean="0">
                <a:latin typeface="Gill Sans MT"/>
                <a:cs typeface="Gill Sans MT"/>
              </a:rPr>
              <a:t>It was an important port in the Roman times and had the rank of a Roman colony</a:t>
            </a:r>
          </a:p>
          <a:p>
            <a:r>
              <a:rPr lang="en-US" dirty="0" smtClean="0">
                <a:latin typeface="Gill Sans MT"/>
                <a:cs typeface="Gill Sans MT"/>
              </a:rPr>
              <a:t>It is a known vacation destination because of the natural beauty of the countryside and sea along with the </a:t>
            </a:r>
            <a:r>
              <a:rPr lang="en-US" dirty="0">
                <a:latin typeface="Gill Sans MT"/>
                <a:cs typeface="Gill Sans MT"/>
              </a:rPr>
              <a:t>famous </a:t>
            </a:r>
            <a:r>
              <a:rPr lang="en-US" dirty="0" err="1">
                <a:latin typeface="Gill Sans MT"/>
                <a:cs typeface="Gill Sans MT"/>
              </a:rPr>
              <a:t>Brijuni</a:t>
            </a:r>
            <a:r>
              <a:rPr lang="en-US" dirty="0">
                <a:latin typeface="Gill Sans MT"/>
                <a:cs typeface="Gill Sans MT"/>
              </a:rPr>
              <a:t> national park </a:t>
            </a:r>
            <a:endParaRPr lang="en-US" dirty="0" smtClean="0">
              <a:latin typeface="Gill Sans MT"/>
              <a:cs typeface="Gill Sans MT"/>
            </a:endParaRPr>
          </a:p>
          <a:p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75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Pula Arena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Gill Sans MT"/>
              </a:rPr>
              <a:t>It was constructed in 27 BC - 68 </a:t>
            </a:r>
            <a:r>
              <a:rPr lang="en-US" dirty="0" smtClean="0">
                <a:latin typeface="Gill Sans MT"/>
                <a:cs typeface="Gill Sans MT"/>
              </a:rPr>
              <a:t>AD</a:t>
            </a:r>
          </a:p>
          <a:p>
            <a:r>
              <a:rPr lang="en-US" dirty="0" smtClean="0">
                <a:latin typeface="Gill Sans MT"/>
                <a:cs typeface="Gill Sans MT"/>
              </a:rPr>
              <a:t>It is </a:t>
            </a:r>
            <a:r>
              <a:rPr lang="en-US" dirty="0">
                <a:latin typeface="Gill Sans MT"/>
                <a:cs typeface="Gill Sans MT"/>
              </a:rPr>
              <a:t>among the six largest surviving Roman arenas in the </a:t>
            </a:r>
            <a:r>
              <a:rPr lang="en-US" dirty="0" smtClean="0">
                <a:latin typeface="Gill Sans MT"/>
                <a:cs typeface="Gill Sans MT"/>
              </a:rPr>
              <a:t>world</a:t>
            </a:r>
          </a:p>
          <a:p>
            <a:r>
              <a:rPr lang="en-US" dirty="0" smtClean="0">
                <a:latin typeface="Gill Sans MT"/>
                <a:cs typeface="Gill Sans MT"/>
              </a:rPr>
              <a:t>Today it is used for many events, including concerts, festivals and recently even a hockey match</a:t>
            </a: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828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2362200"/>
            <a:ext cx="87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</a:t>
            </a:r>
            <a:r>
              <a:rPr lang="ta-IN" dirty="0" smtClean="0"/>
              <a:t>ška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4" grpId="0" animBg="1"/>
      <p:bldP spid="16" grpId="0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Ba</a:t>
            </a:r>
            <a:r>
              <a:rPr lang="ta-IN" dirty="0" smtClean="0">
                <a:latin typeface="Gill Sans MT"/>
                <a:cs typeface="Gill Sans MT"/>
              </a:rPr>
              <a:t>ška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[</a:t>
            </a:r>
            <a:r>
              <a:rPr lang="en-US" dirty="0" err="1">
                <a:latin typeface="Gill Sans MT"/>
                <a:cs typeface="Gill Sans MT"/>
              </a:rPr>
              <a:t>bâʃka</a:t>
            </a:r>
            <a:r>
              <a:rPr lang="en-US" dirty="0">
                <a:latin typeface="Gill Sans MT"/>
                <a:cs typeface="Gill Sans MT"/>
              </a:rPr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Gill Sans MT"/>
                <a:cs typeface="Gill Sans MT"/>
              </a:rPr>
              <a:t>Baška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is </a:t>
            </a:r>
            <a:r>
              <a:rPr lang="en-US" dirty="0">
                <a:latin typeface="Gill Sans MT"/>
                <a:cs typeface="Gill Sans MT"/>
              </a:rPr>
              <a:t>a </a:t>
            </a:r>
            <a:r>
              <a:rPr lang="en-US" dirty="0" smtClean="0">
                <a:latin typeface="Gill Sans MT"/>
                <a:cs typeface="Gill Sans MT"/>
              </a:rPr>
              <a:t>settlement on </a:t>
            </a:r>
            <a:r>
              <a:rPr lang="en-US" dirty="0">
                <a:latin typeface="Gill Sans MT"/>
                <a:cs typeface="Gill Sans MT"/>
              </a:rPr>
              <a:t>the island of </a:t>
            </a:r>
            <a:r>
              <a:rPr lang="en-US" dirty="0" err="1" smtClean="0">
                <a:latin typeface="Gill Sans MT"/>
                <a:cs typeface="Gill Sans MT"/>
              </a:rPr>
              <a:t>Krk</a:t>
            </a:r>
            <a:endParaRPr lang="en-US" dirty="0" smtClean="0">
              <a:latin typeface="Gill Sans MT"/>
              <a:cs typeface="Gill Sans MT"/>
            </a:endParaRPr>
          </a:p>
          <a:p>
            <a:r>
              <a:rPr lang="en-US" dirty="0">
                <a:latin typeface="Gill Sans MT"/>
                <a:cs typeface="Gill Sans MT"/>
              </a:rPr>
              <a:t>K</a:t>
            </a:r>
            <a:r>
              <a:rPr lang="en-US" dirty="0" smtClean="0">
                <a:latin typeface="Gill Sans MT"/>
                <a:cs typeface="Gill Sans MT"/>
              </a:rPr>
              <a:t>nown for the </a:t>
            </a:r>
            <a:r>
              <a:rPr lang="en-US" dirty="0">
                <a:latin typeface="Gill Sans MT"/>
                <a:cs typeface="Gill Sans MT"/>
              </a:rPr>
              <a:t>early Christian archeological site from the 5th </a:t>
            </a:r>
            <a:r>
              <a:rPr lang="en-US" dirty="0" smtClean="0">
                <a:latin typeface="Gill Sans MT"/>
                <a:cs typeface="Gill Sans MT"/>
              </a:rPr>
              <a:t>century </a:t>
            </a:r>
            <a:r>
              <a:rPr lang="en-US" dirty="0">
                <a:latin typeface="Gill Sans MT"/>
                <a:cs typeface="Gill Sans MT"/>
              </a:rPr>
              <a:t>and </a:t>
            </a:r>
            <a:r>
              <a:rPr lang="en-US" dirty="0" err="1">
                <a:latin typeface="Gill Sans MT"/>
                <a:cs typeface="Gill Sans MT"/>
              </a:rPr>
              <a:t>Baška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tablet</a:t>
            </a:r>
          </a:p>
          <a:p>
            <a:r>
              <a:rPr lang="en-US" dirty="0" smtClean="0">
                <a:latin typeface="Gill Sans MT"/>
                <a:cs typeface="Gill Sans MT"/>
              </a:rPr>
              <a:t>It’s an attractive destination and is very tourist friendly</a:t>
            </a: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305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ill Sans MT"/>
                <a:cs typeface="Gill Sans MT"/>
              </a:rPr>
              <a:t>Baška</a:t>
            </a:r>
            <a:r>
              <a:rPr lang="en-US" b="1" dirty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tablet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One </a:t>
            </a:r>
            <a:r>
              <a:rPr lang="en-US" dirty="0">
                <a:latin typeface="Gill Sans MT"/>
                <a:cs typeface="Gill Sans MT"/>
              </a:rPr>
              <a:t>of the first monuments containing an inscription in the Croatian </a:t>
            </a:r>
            <a:r>
              <a:rPr lang="en-US" dirty="0" smtClean="0">
                <a:latin typeface="Gill Sans MT"/>
                <a:cs typeface="Gill Sans MT"/>
              </a:rPr>
              <a:t>language</a:t>
            </a:r>
          </a:p>
          <a:p>
            <a:r>
              <a:rPr lang="en-US" dirty="0">
                <a:latin typeface="Gill Sans MT"/>
                <a:cs typeface="Gill Sans MT"/>
              </a:rPr>
              <a:t>The inscribed stone slab records King </a:t>
            </a:r>
            <a:r>
              <a:rPr lang="en-US" dirty="0" err="1">
                <a:latin typeface="Gill Sans MT"/>
                <a:cs typeface="Gill Sans MT"/>
              </a:rPr>
              <a:t>Zvonimir's</a:t>
            </a:r>
            <a:r>
              <a:rPr lang="en-US" dirty="0">
                <a:latin typeface="Gill Sans MT"/>
                <a:cs typeface="Gill Sans MT"/>
              </a:rPr>
              <a:t> donation of a piece of land to a Benedictine abbey in the time of abbot </a:t>
            </a:r>
            <a:r>
              <a:rPr lang="en-US" dirty="0" err="1" smtClean="0">
                <a:latin typeface="Gill Sans MT"/>
                <a:cs typeface="Gill Sans MT"/>
              </a:rPr>
              <a:t>Drzhiha</a:t>
            </a:r>
            <a:endParaRPr lang="en-US" dirty="0" smtClean="0">
              <a:latin typeface="Gill Sans MT"/>
              <a:cs typeface="Gill Sans MT"/>
            </a:endParaRPr>
          </a:p>
          <a:p>
            <a:r>
              <a:rPr lang="en-US" dirty="0">
                <a:latin typeface="Gill Sans MT"/>
                <a:cs typeface="Gill Sans MT"/>
              </a:rPr>
              <a:t>The tablet is considered to be the birth certificate of the Croats, as the name Croatia </a:t>
            </a:r>
            <a:r>
              <a:rPr lang="en-US" dirty="0" smtClean="0">
                <a:latin typeface="Gill Sans MT"/>
                <a:cs typeface="Gill Sans MT"/>
              </a:rPr>
              <a:t>is mentioned </a:t>
            </a:r>
            <a:r>
              <a:rPr lang="en-US" dirty="0">
                <a:latin typeface="Gill Sans MT"/>
                <a:cs typeface="Gill Sans MT"/>
              </a:rPr>
              <a:t>here for the first time </a:t>
            </a:r>
            <a:r>
              <a:rPr lang="en-US" dirty="0" smtClean="0">
                <a:latin typeface="Gill Sans MT"/>
                <a:cs typeface="Gill Sans MT"/>
              </a:rPr>
              <a:t>in Croatian</a:t>
            </a:r>
          </a:p>
        </p:txBody>
      </p:sp>
    </p:spTree>
    <p:extLst>
      <p:ext uri="{BB962C8B-B14F-4D97-AF65-F5344CB8AC3E}">
        <p14:creationId xmlns:p14="http://schemas.microsoft.com/office/powerpoint/2010/main" val="880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3048000"/>
            <a:ext cx="63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0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4" grpId="0" animBg="1"/>
      <p:bldP spid="16" grpId="0" animBg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Island of </a:t>
            </a:r>
            <a:r>
              <a:rPr lang="en-US" dirty="0" err="1" smtClean="0">
                <a:latin typeface="Gill Sans MT"/>
                <a:cs typeface="Gill Sans MT"/>
              </a:rPr>
              <a:t>Pag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/>
                <a:cs typeface="Gill Sans MT"/>
              </a:rPr>
              <a:t>F</a:t>
            </a:r>
            <a:r>
              <a:rPr lang="en-US" dirty="0" smtClean="0">
                <a:latin typeface="Gill Sans MT"/>
                <a:cs typeface="Gill Sans MT"/>
              </a:rPr>
              <a:t>ifth-largest island of the Croatian coast</a:t>
            </a:r>
          </a:p>
          <a:p>
            <a:r>
              <a:rPr lang="en-US" dirty="0" smtClean="0">
                <a:latin typeface="Gill Sans MT"/>
                <a:cs typeface="Gill Sans MT"/>
              </a:rPr>
              <a:t>The first Croatian wind farm </a:t>
            </a:r>
          </a:p>
          <a:p>
            <a:r>
              <a:rPr lang="en-US" dirty="0">
                <a:latin typeface="Gill Sans MT"/>
                <a:cs typeface="Gill Sans MT"/>
              </a:rPr>
              <a:t>S</a:t>
            </a:r>
            <a:r>
              <a:rPr lang="en-US" dirty="0" smtClean="0">
                <a:latin typeface="Gill Sans MT"/>
                <a:cs typeface="Gill Sans MT"/>
              </a:rPr>
              <a:t>alt production</a:t>
            </a:r>
          </a:p>
          <a:p>
            <a:r>
              <a:rPr lang="en-US" dirty="0">
                <a:latin typeface="Gill Sans MT"/>
                <a:cs typeface="Gill Sans MT"/>
              </a:rPr>
              <a:t>M</a:t>
            </a:r>
            <a:r>
              <a:rPr lang="en-US" dirty="0" smtClean="0">
                <a:latin typeface="Gill Sans MT"/>
                <a:cs typeface="Gill Sans MT"/>
              </a:rPr>
              <a:t>ost famous for its production of </a:t>
            </a:r>
            <a:r>
              <a:rPr lang="en-US" dirty="0" err="1" smtClean="0">
                <a:latin typeface="Gill Sans MT"/>
                <a:cs typeface="Gill Sans MT"/>
              </a:rPr>
              <a:t>Paški</a:t>
            </a:r>
            <a:r>
              <a:rPr lang="en-US" dirty="0" smtClean="0">
                <a:latin typeface="Gill Sans MT"/>
                <a:cs typeface="Gill Sans MT"/>
              </a:rPr>
              <a:t> sir</a:t>
            </a:r>
          </a:p>
          <a:p>
            <a:r>
              <a:rPr lang="en-US" dirty="0">
                <a:latin typeface="Gill Sans MT"/>
                <a:cs typeface="Gill Sans MT"/>
              </a:rPr>
              <a:t>R</a:t>
            </a:r>
            <a:r>
              <a:rPr lang="en-US" dirty="0" smtClean="0">
                <a:latin typeface="Gill Sans MT"/>
                <a:cs typeface="Gill Sans MT"/>
              </a:rPr>
              <a:t>eputation as a party destination which is centered on </a:t>
            </a:r>
            <a:r>
              <a:rPr lang="en-US" dirty="0" err="1" smtClean="0">
                <a:latin typeface="Gill Sans MT"/>
                <a:cs typeface="Gill Sans MT"/>
              </a:rPr>
              <a:t>Zrće</a:t>
            </a:r>
            <a:r>
              <a:rPr lang="en-US" dirty="0" smtClean="0">
                <a:latin typeface="Gill Sans MT"/>
                <a:cs typeface="Gill Sans MT"/>
              </a:rPr>
              <a:t> beach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 MT"/>
                <a:cs typeface="Gill Sans MT"/>
              </a:rPr>
              <a:t>Paški</a:t>
            </a:r>
            <a:r>
              <a:rPr lang="en-US" dirty="0" smtClean="0">
                <a:latin typeface="Gill Sans MT"/>
                <a:cs typeface="Gill Sans MT"/>
              </a:rPr>
              <a:t> sir </a:t>
            </a:r>
            <a:r>
              <a:rPr lang="en-US" sz="2800" dirty="0" smtClean="0">
                <a:latin typeface="Gill Sans MT"/>
                <a:cs typeface="Gill Sans MT"/>
              </a:rPr>
              <a:t>(cheese from the island of </a:t>
            </a:r>
            <a:r>
              <a:rPr lang="en-US" sz="2800" dirty="0" err="1" smtClean="0">
                <a:latin typeface="Gill Sans MT"/>
                <a:cs typeface="Gill Sans MT"/>
              </a:rPr>
              <a:t>Pag</a:t>
            </a:r>
            <a:r>
              <a:rPr lang="en-US" sz="2800" dirty="0" smtClean="0">
                <a:latin typeface="Gill Sans MT"/>
                <a:cs typeface="Gill Sans MT"/>
              </a:rPr>
              <a:t>)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Gill Sans MT"/>
              </a:rPr>
              <a:t>A</a:t>
            </a:r>
            <a:r>
              <a:rPr lang="en-US" dirty="0" smtClean="0">
                <a:latin typeface="Gill Sans MT"/>
                <a:cs typeface="Gill Sans MT"/>
              </a:rPr>
              <a:t> perfect example of </a:t>
            </a:r>
            <a:r>
              <a:rPr lang="en-US" dirty="0" err="1" smtClean="0">
                <a:latin typeface="Gill Sans MT"/>
                <a:cs typeface="Gill Sans MT"/>
              </a:rPr>
              <a:t>terroir</a:t>
            </a:r>
            <a:r>
              <a:rPr lang="en-US" dirty="0" smtClean="0">
                <a:latin typeface="Gill Sans MT"/>
                <a:cs typeface="Gill Sans MT"/>
              </a:rPr>
              <a:t> and cheese</a:t>
            </a:r>
          </a:p>
          <a:p>
            <a:r>
              <a:rPr lang="en-US" dirty="0">
                <a:latin typeface="Gill Sans MT"/>
                <a:cs typeface="Gill Sans MT"/>
              </a:rPr>
              <a:t>D</a:t>
            </a:r>
            <a:r>
              <a:rPr lang="en-US" dirty="0" smtClean="0">
                <a:latin typeface="Gill Sans MT"/>
                <a:cs typeface="Gill Sans MT"/>
              </a:rPr>
              <a:t>istinctive cheese made from the milk of the island's autochthonous breed of sheep</a:t>
            </a:r>
          </a:p>
          <a:p>
            <a:r>
              <a:rPr lang="en-US" dirty="0" smtClean="0">
                <a:latin typeface="Gill Sans MT"/>
                <a:cs typeface="Gill Sans MT"/>
              </a:rPr>
              <a:t>In 2010 it won the prestigious Barber Award and was named the World’s Best New Cheese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MT"/>
                <a:cs typeface="Gill Sans MT"/>
              </a:rPr>
              <a:t>Pag</a:t>
            </a:r>
            <a:r>
              <a:rPr lang="en-US" dirty="0" smtClean="0">
                <a:latin typeface="Gill Sans MT"/>
                <a:cs typeface="Gill Sans MT"/>
              </a:rPr>
              <a:t> Lace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/>
                <a:cs typeface="Gill Sans MT"/>
              </a:rPr>
              <a:t>T</a:t>
            </a:r>
            <a:r>
              <a:rPr lang="en-US" dirty="0" smtClean="0">
                <a:latin typeface="Gill Sans MT"/>
                <a:cs typeface="Gill Sans MT"/>
              </a:rPr>
              <a:t>he </a:t>
            </a:r>
            <a:r>
              <a:rPr lang="en-US" dirty="0">
                <a:latin typeface="Gill Sans MT"/>
                <a:cs typeface="Gill Sans MT"/>
              </a:rPr>
              <a:t>''white gold'' of the town od </a:t>
            </a:r>
            <a:r>
              <a:rPr lang="en-US" dirty="0" err="1" smtClean="0">
                <a:latin typeface="Gill Sans MT"/>
                <a:cs typeface="Gill Sans MT"/>
              </a:rPr>
              <a:t>Pag</a:t>
            </a:r>
            <a:endParaRPr lang="en-US" dirty="0" smtClean="0">
              <a:latin typeface="Gill Sans MT"/>
              <a:cs typeface="Gill Sans MT"/>
            </a:endParaRPr>
          </a:p>
          <a:p>
            <a:r>
              <a:rPr lang="en-US" dirty="0" smtClean="0">
                <a:latin typeface="Gill Sans MT"/>
                <a:cs typeface="Gill Sans MT"/>
              </a:rPr>
              <a:t>The </a:t>
            </a:r>
            <a:r>
              <a:rPr lang="en-US" dirty="0">
                <a:latin typeface="Gill Sans MT"/>
                <a:cs typeface="Gill Sans MT"/>
              </a:rPr>
              <a:t>lacemaking school in the town of </a:t>
            </a:r>
            <a:r>
              <a:rPr lang="en-US" dirty="0" err="1">
                <a:latin typeface="Gill Sans MT"/>
                <a:cs typeface="Gill Sans MT"/>
              </a:rPr>
              <a:t>Pag</a:t>
            </a:r>
            <a:r>
              <a:rPr lang="en-US" dirty="0">
                <a:latin typeface="Gill Sans MT"/>
                <a:cs typeface="Gill Sans MT"/>
              </a:rPr>
              <a:t> was founded in 1906</a:t>
            </a:r>
            <a:r>
              <a:rPr lang="en-US" dirty="0" smtClean="0">
                <a:latin typeface="Gill Sans MT"/>
                <a:cs typeface="Gill Sans MT"/>
              </a:rPr>
              <a:t>.  and still works today</a:t>
            </a:r>
          </a:p>
          <a:p>
            <a:r>
              <a:rPr lang="en-US" dirty="0">
                <a:latin typeface="Gill Sans MT"/>
                <a:cs typeface="Gill Sans MT"/>
              </a:rPr>
              <a:t>T</a:t>
            </a:r>
            <a:r>
              <a:rPr lang="en-US" dirty="0" smtClean="0">
                <a:latin typeface="Gill Sans MT"/>
                <a:cs typeface="Gill Sans MT"/>
              </a:rPr>
              <a:t>he </a:t>
            </a:r>
            <a:r>
              <a:rPr lang="en-US" dirty="0" err="1">
                <a:latin typeface="Gill Sans MT"/>
                <a:cs typeface="Gill Sans MT"/>
              </a:rPr>
              <a:t>Pag</a:t>
            </a:r>
            <a:r>
              <a:rPr lang="en-US" dirty="0">
                <a:latin typeface="Gill Sans MT"/>
                <a:cs typeface="Gill Sans MT"/>
              </a:rPr>
              <a:t> lace travelled to various parts of the </a:t>
            </a:r>
            <a:r>
              <a:rPr lang="en-US" dirty="0" smtClean="0">
                <a:latin typeface="Gill Sans MT"/>
                <a:cs typeface="Gill Sans MT"/>
              </a:rPr>
              <a:t>world and </a:t>
            </a:r>
            <a:r>
              <a:rPr lang="en-US" dirty="0">
                <a:latin typeface="Gill Sans MT"/>
                <a:cs typeface="Gill Sans MT"/>
              </a:rPr>
              <a:t>is declared as a Croatian cultural heritage</a:t>
            </a:r>
          </a:p>
        </p:txBody>
      </p:sp>
    </p:spTree>
    <p:extLst>
      <p:ext uri="{BB962C8B-B14F-4D97-AF65-F5344CB8AC3E}">
        <p14:creationId xmlns:p14="http://schemas.microsoft.com/office/powerpoint/2010/main" val="29076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Location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Gill Sans MT"/>
              </a:rPr>
              <a:t>A</a:t>
            </a:r>
            <a:r>
              <a:rPr lang="en-US" dirty="0" smtClean="0">
                <a:latin typeface="Gill Sans MT"/>
                <a:cs typeface="Gill Sans MT"/>
              </a:rPr>
              <a:t>t </a:t>
            </a:r>
            <a:r>
              <a:rPr lang="en-US" dirty="0">
                <a:latin typeface="Gill Sans MT"/>
                <a:cs typeface="Gill Sans MT"/>
              </a:rPr>
              <a:t>the crossroads of </a:t>
            </a:r>
            <a:r>
              <a:rPr lang="en-US" dirty="0" smtClean="0">
                <a:latin typeface="Gill Sans MT"/>
                <a:cs typeface="Gill Sans MT"/>
              </a:rPr>
              <a:t>Central Europe, the Balkans, </a:t>
            </a:r>
            <a:r>
              <a:rPr lang="en-US" dirty="0">
                <a:latin typeface="Gill Sans MT"/>
                <a:cs typeface="Gill Sans MT"/>
              </a:rPr>
              <a:t>and the </a:t>
            </a:r>
            <a:r>
              <a:rPr lang="en-US" dirty="0" smtClean="0">
                <a:latin typeface="Gill Sans MT"/>
                <a:cs typeface="Gill Sans MT"/>
              </a:rPr>
              <a:t>Mediterranean</a:t>
            </a:r>
          </a:p>
        </p:txBody>
      </p:sp>
      <p:pic>
        <p:nvPicPr>
          <p:cNvPr id="11266" name="Picture 2" descr="http://www.hr/static/images/euro-c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8080248" cy="3352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3505200"/>
            <a:ext cx="89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Zadar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2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4" grpId="1" animBg="1"/>
      <p:bldP spid="16" grpId="0" animBg="1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MT"/>
                <a:cs typeface="Gill Sans MT"/>
              </a:rPr>
              <a:t>Zadar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Gill Sans MT"/>
                <a:cs typeface="Gill Sans MT"/>
              </a:rPr>
              <a:t>Town on Adriatic sea, center of </a:t>
            </a:r>
            <a:r>
              <a:rPr lang="en-US" dirty="0" err="1" smtClean="0">
                <a:latin typeface="Gill Sans MT"/>
                <a:cs typeface="Gill Sans MT"/>
              </a:rPr>
              <a:t>Zadar</a:t>
            </a:r>
            <a:r>
              <a:rPr lang="en-US" dirty="0" smtClean="0">
                <a:latin typeface="Gill Sans MT"/>
                <a:cs typeface="Gill Sans MT"/>
              </a:rPr>
              <a:t> County</a:t>
            </a:r>
          </a:p>
          <a:p>
            <a:r>
              <a:rPr lang="en-US" dirty="0" smtClean="0">
                <a:latin typeface="Gill Sans MT"/>
                <a:cs typeface="Gill Sans MT"/>
              </a:rPr>
              <a:t>Sea Organ - architectural object which plays music by way of sea waves and tubes located underneath a set of large marble steps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Datoteka:Zadar (grb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647825" cy="2057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Church of St </a:t>
            </a:r>
            <a:r>
              <a:rPr lang="en-US" dirty="0" err="1" smtClean="0">
                <a:latin typeface="Gill Sans MT"/>
                <a:cs typeface="Gill Sans MT"/>
              </a:rPr>
              <a:t>Donat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>
                <a:latin typeface="Gill Sans MT"/>
                <a:cs typeface="Gill Sans MT"/>
              </a:rPr>
              <a:t>B</a:t>
            </a:r>
            <a:r>
              <a:rPr lang="en-US" dirty="0" smtClean="0">
                <a:latin typeface="Gill Sans MT"/>
                <a:cs typeface="Gill Sans MT"/>
              </a:rPr>
              <a:t>uilt in the 9th Century</a:t>
            </a:r>
          </a:p>
          <a:p>
            <a:r>
              <a:rPr lang="en-US" dirty="0">
                <a:latin typeface="Gill Sans MT"/>
                <a:cs typeface="Gill Sans MT"/>
              </a:rPr>
              <a:t>B</a:t>
            </a:r>
            <a:r>
              <a:rPr lang="en-US" dirty="0" smtClean="0">
                <a:latin typeface="Gill Sans MT"/>
                <a:cs typeface="Gill Sans MT"/>
              </a:rPr>
              <a:t>uilt on top of the old Roman forum</a:t>
            </a:r>
          </a:p>
          <a:p>
            <a:r>
              <a:rPr lang="en-US" dirty="0" smtClean="0">
                <a:latin typeface="Gill Sans MT"/>
                <a:cs typeface="Gill Sans MT"/>
              </a:rPr>
              <a:t>Originally named the Church of the Holy Trinity</a:t>
            </a:r>
          </a:p>
          <a:p>
            <a:r>
              <a:rPr lang="en-US" dirty="0">
                <a:latin typeface="Gill Sans MT"/>
                <a:cs typeface="Gill Sans MT"/>
              </a:rPr>
              <a:t>L</a:t>
            </a:r>
            <a:r>
              <a:rPr lang="en-US" dirty="0" smtClean="0">
                <a:latin typeface="Gill Sans MT"/>
                <a:cs typeface="Gill Sans MT"/>
              </a:rPr>
              <a:t>ater changed and named for Bishop </a:t>
            </a:r>
            <a:r>
              <a:rPr lang="en-US" dirty="0" err="1" smtClean="0">
                <a:latin typeface="Gill Sans MT"/>
                <a:cs typeface="Gill Sans MT"/>
              </a:rPr>
              <a:t>Donat</a:t>
            </a:r>
            <a:endParaRPr lang="en-US" dirty="0" smtClean="0">
              <a:latin typeface="Gill Sans MT"/>
              <a:cs typeface="Gill Sans MT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4114800"/>
            <a:ext cx="7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Split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2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4" grpId="0" animBg="1"/>
      <p:bldP spid="16" grpId="0" animBg="1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Split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Gill Sans MT"/>
              </a:rPr>
              <a:t>E</a:t>
            </a:r>
            <a:r>
              <a:rPr lang="en-US" dirty="0" smtClean="0">
                <a:latin typeface="Gill Sans MT"/>
                <a:cs typeface="Gill Sans MT"/>
              </a:rPr>
              <a:t>conomic and administrative center of Middle Dalmatia</a:t>
            </a:r>
          </a:p>
          <a:p>
            <a:r>
              <a:rPr lang="en-US" dirty="0">
                <a:latin typeface="Gill Sans MT"/>
                <a:cs typeface="Gill Sans MT"/>
              </a:rPr>
              <a:t>I</a:t>
            </a:r>
            <a:r>
              <a:rPr lang="en-US" dirty="0" smtClean="0">
                <a:latin typeface="Gill Sans MT"/>
                <a:cs typeface="Gill Sans MT"/>
              </a:rPr>
              <a:t>nternational airport, regular ferry services</a:t>
            </a:r>
          </a:p>
          <a:p>
            <a:r>
              <a:rPr lang="en-US" dirty="0" smtClean="0">
                <a:latin typeface="Gill Sans MT"/>
                <a:cs typeface="Gill Sans MT"/>
              </a:rPr>
              <a:t>Many of Split's historical and cultural buildings can be found within the walls of Diocletian's Palace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Diocletian palace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At the end of the third century the Roman Emperor Diocletian built his palace</a:t>
            </a:r>
          </a:p>
          <a:p>
            <a:r>
              <a:rPr lang="en-US" dirty="0">
                <a:latin typeface="Gill Sans MT"/>
                <a:cs typeface="Gill Sans MT"/>
              </a:rPr>
              <a:t>O</a:t>
            </a:r>
            <a:r>
              <a:rPr lang="en-US" dirty="0" smtClean="0">
                <a:latin typeface="Gill Sans MT"/>
                <a:cs typeface="Gill Sans MT"/>
              </a:rPr>
              <a:t>ne of the most famous and integral architectural and cultural constructs on the Croatian Adriatic coast</a:t>
            </a:r>
          </a:p>
          <a:p>
            <a:r>
              <a:rPr lang="en-US" dirty="0">
                <a:latin typeface="Gill Sans MT"/>
                <a:cs typeface="Gill Sans MT"/>
              </a:rPr>
              <a:t>C</a:t>
            </a:r>
            <a:r>
              <a:rPr lang="en-US" dirty="0" smtClean="0">
                <a:latin typeface="Gill Sans MT"/>
                <a:cs typeface="Gill Sans MT"/>
              </a:rPr>
              <a:t>ombines qualities of a luxurious villa with those of a military camp</a:t>
            </a:r>
            <a:endParaRPr lang="en-US" dirty="0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Republic</a:t>
            </a:r>
            <a:r>
              <a:rPr lang="en-US" dirty="0" smtClean="0">
                <a:latin typeface="Comic Sans MS" pitchFamily="66" charset="0"/>
              </a:rPr>
              <a:t> of Croatia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Area</a:t>
            </a:r>
            <a:r>
              <a:rPr lang="en-US" dirty="0">
                <a:latin typeface="Gill Sans MT"/>
                <a:cs typeface="Gill Sans MT"/>
              </a:rPr>
              <a:t>: 56,594 </a:t>
            </a:r>
            <a:r>
              <a:rPr lang="en-US" dirty="0" smtClean="0">
                <a:latin typeface="Gill Sans MT"/>
                <a:cs typeface="Gill Sans MT"/>
              </a:rPr>
              <a:t>km2</a:t>
            </a:r>
          </a:p>
          <a:p>
            <a:r>
              <a:rPr lang="en-US" dirty="0">
                <a:latin typeface="Gill Sans MT"/>
                <a:cs typeface="Gill Sans MT"/>
              </a:rPr>
              <a:t>Population: </a:t>
            </a:r>
            <a:r>
              <a:rPr lang="en-US" dirty="0" smtClean="0">
                <a:latin typeface="Gill Sans MT"/>
                <a:cs typeface="Gill Sans MT"/>
              </a:rPr>
              <a:t>4,489,409</a:t>
            </a:r>
          </a:p>
          <a:p>
            <a:r>
              <a:rPr lang="en-US" dirty="0">
                <a:latin typeface="Gill Sans MT"/>
                <a:cs typeface="Gill Sans MT"/>
              </a:rPr>
              <a:t>Geographic coordinates:45°48′N 16°0′E</a:t>
            </a:r>
            <a:endParaRPr lang="en-US" dirty="0" smtClean="0">
              <a:latin typeface="Gill Sans MT"/>
              <a:cs typeface="Gill Sans MT"/>
            </a:endParaRPr>
          </a:p>
          <a:p>
            <a:r>
              <a:rPr lang="en-US" dirty="0">
                <a:latin typeface="Gill Sans MT"/>
                <a:cs typeface="Gill Sans MT"/>
              </a:rPr>
              <a:t>Currency: Kuna (HRK</a:t>
            </a:r>
            <a:r>
              <a:rPr lang="en-US" dirty="0" smtClean="0">
                <a:latin typeface="Gill Sans MT"/>
                <a:cs typeface="Gill Sans MT"/>
              </a:rPr>
              <a:t>)</a:t>
            </a:r>
          </a:p>
          <a:p>
            <a:r>
              <a:rPr lang="en-US" dirty="0">
                <a:latin typeface="Gill Sans MT"/>
                <a:cs typeface="Gill Sans MT"/>
              </a:rPr>
              <a:t>Form of </a:t>
            </a:r>
            <a:r>
              <a:rPr lang="en-US" dirty="0" err="1">
                <a:latin typeface="Gill Sans MT"/>
                <a:cs typeface="Gill Sans MT"/>
              </a:rPr>
              <a:t>Goverment</a:t>
            </a:r>
            <a:r>
              <a:rPr lang="en-US" dirty="0" smtClean="0">
                <a:latin typeface="Gill Sans MT"/>
                <a:cs typeface="Gill Sans MT"/>
              </a:rPr>
              <a:t>: Parliamentary republic</a:t>
            </a:r>
          </a:p>
          <a:p>
            <a:r>
              <a:rPr lang="en-US" dirty="0">
                <a:latin typeface="Gill Sans MT"/>
                <a:cs typeface="Gill Sans MT"/>
              </a:rPr>
              <a:t>Languages: Croatian</a:t>
            </a:r>
            <a:endParaRPr lang="en-US" dirty="0" smtClean="0">
              <a:latin typeface="Gill Sans MT"/>
              <a:cs typeface="Gill Sans MT"/>
            </a:endParaRPr>
          </a:p>
          <a:p>
            <a:r>
              <a:rPr lang="en-US" dirty="0" smtClean="0">
                <a:latin typeface="Gill Sans MT"/>
                <a:cs typeface="Gill Sans MT"/>
              </a:rPr>
              <a:t>divided into 20 counties and the city of Zagreb (capital and largest)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19111" y="822340"/>
            <a:ext cx="123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Zagreb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Zagreb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Capital of Croatia</a:t>
            </a:r>
          </a:p>
          <a:p>
            <a:r>
              <a:rPr lang="en-US" dirty="0" smtClean="0">
                <a:latin typeface="Gill Sans MT"/>
                <a:cs typeface="Gill Sans MT"/>
              </a:rPr>
              <a:t>Located on the Sava river, at the southern slopes od </a:t>
            </a:r>
            <a:r>
              <a:rPr lang="en-US" dirty="0" err="1" smtClean="0">
                <a:latin typeface="Gill Sans MT"/>
                <a:cs typeface="Gill Sans MT"/>
              </a:rPr>
              <a:t>Medvednica</a:t>
            </a:r>
            <a:r>
              <a:rPr lang="en-US" dirty="0" smtClean="0">
                <a:latin typeface="Gill Sans MT"/>
                <a:cs typeface="Gill Sans MT"/>
              </a:rPr>
              <a:t> mountain</a:t>
            </a:r>
          </a:p>
          <a:p>
            <a:r>
              <a:rPr lang="en-US" dirty="0" smtClean="0">
                <a:latin typeface="Gill Sans MT"/>
                <a:cs typeface="Gill Sans MT"/>
              </a:rPr>
              <a:t>The old Zagreb core is divided into two districts: </a:t>
            </a:r>
            <a:r>
              <a:rPr lang="en-US" dirty="0">
                <a:latin typeface="Gill Sans MT"/>
                <a:cs typeface="Gill Sans MT"/>
              </a:rPr>
              <a:t>the canonical settlement </a:t>
            </a:r>
            <a:r>
              <a:rPr lang="en-US" dirty="0" err="1">
                <a:latin typeface="Gill Sans MT"/>
                <a:cs typeface="Gill Sans MT"/>
              </a:rPr>
              <a:t>Kaptol</a:t>
            </a:r>
            <a:r>
              <a:rPr lang="en-US" dirty="0">
                <a:latin typeface="Gill Sans MT"/>
                <a:cs typeface="Gill Sans MT"/>
              </a:rPr>
              <a:t> developed north of Zagreb </a:t>
            </a:r>
            <a:r>
              <a:rPr lang="en-US" dirty="0" smtClean="0">
                <a:latin typeface="Gill Sans MT"/>
                <a:cs typeface="Gill Sans MT"/>
              </a:rPr>
              <a:t>Cathedral and </a:t>
            </a:r>
            <a:r>
              <a:rPr lang="en-US" dirty="0">
                <a:latin typeface="Gill Sans MT"/>
                <a:cs typeface="Gill Sans MT"/>
              </a:rPr>
              <a:t>the fortified settlement </a:t>
            </a:r>
            <a:r>
              <a:rPr lang="en-US" dirty="0" err="1">
                <a:latin typeface="Gill Sans MT"/>
                <a:cs typeface="Gill Sans MT"/>
              </a:rPr>
              <a:t>Gradec</a:t>
            </a:r>
            <a:r>
              <a:rPr lang="en-US" dirty="0">
                <a:latin typeface="Gill Sans MT"/>
                <a:cs typeface="Gill Sans MT"/>
              </a:rPr>
              <a:t> on the </a:t>
            </a:r>
            <a:r>
              <a:rPr lang="en-US" dirty="0" err="1">
                <a:latin typeface="Gill Sans MT"/>
                <a:cs typeface="Gill Sans MT"/>
              </a:rPr>
              <a:t>neighbouring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hill which date from the 11</a:t>
            </a:r>
            <a:r>
              <a:rPr lang="en-US" baseline="30000" dirty="0" smtClean="0">
                <a:latin typeface="Gill Sans MT"/>
                <a:cs typeface="Gill Sans MT"/>
              </a:rPr>
              <a:t>th</a:t>
            </a:r>
            <a:r>
              <a:rPr lang="en-US" dirty="0" smtClean="0">
                <a:latin typeface="Gill Sans MT"/>
                <a:cs typeface="Gill Sans MT"/>
              </a:rPr>
              <a:t> century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02721" y="17561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Zagreb – Church of St. Mark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Parish church of old Zagreb</a:t>
            </a:r>
          </a:p>
          <a:p>
            <a:r>
              <a:rPr lang="en-US" dirty="0" smtClean="0">
                <a:latin typeface="Gill Sans MT"/>
                <a:cs typeface="Gill Sans MT"/>
              </a:rPr>
              <a:t>Built in the 13</a:t>
            </a:r>
            <a:r>
              <a:rPr lang="en-US" baseline="30000" dirty="0" smtClean="0">
                <a:latin typeface="Gill Sans MT"/>
                <a:cs typeface="Gill Sans MT"/>
              </a:rPr>
              <a:t>th</a:t>
            </a:r>
            <a:r>
              <a:rPr lang="en-US" dirty="0" smtClean="0">
                <a:latin typeface="Gill Sans MT"/>
                <a:cs typeface="Gill Sans MT"/>
              </a:rPr>
              <a:t> century but underwent a radical reconstruction </a:t>
            </a:r>
            <a:r>
              <a:rPr lang="en-US" dirty="0">
                <a:latin typeface="Gill Sans MT"/>
                <a:cs typeface="Gill Sans MT"/>
              </a:rPr>
              <a:t>i</a:t>
            </a:r>
            <a:r>
              <a:rPr lang="en-US" dirty="0" smtClean="0">
                <a:latin typeface="Gill Sans MT"/>
                <a:cs typeface="Gill Sans MT"/>
              </a:rPr>
              <a:t>n </a:t>
            </a:r>
            <a:r>
              <a:rPr lang="en-US" dirty="0">
                <a:latin typeface="Gill Sans MT"/>
                <a:cs typeface="Gill Sans MT"/>
              </a:rPr>
              <a:t>the second half of the </a:t>
            </a:r>
            <a:r>
              <a:rPr lang="en-US" dirty="0" smtClean="0">
                <a:latin typeface="Gill Sans MT"/>
                <a:cs typeface="Gill Sans MT"/>
              </a:rPr>
              <a:t>14</a:t>
            </a:r>
            <a:r>
              <a:rPr lang="en-US" baseline="30000" dirty="0" smtClean="0">
                <a:latin typeface="Gill Sans MT"/>
                <a:cs typeface="Gill Sans MT"/>
              </a:rPr>
              <a:t>th</a:t>
            </a:r>
            <a:r>
              <a:rPr lang="en-US" dirty="0" smtClean="0">
                <a:latin typeface="Gill Sans MT"/>
                <a:cs typeface="Gill Sans MT"/>
              </a:rPr>
              <a:t> century</a:t>
            </a:r>
          </a:p>
          <a:p>
            <a:r>
              <a:rPr lang="en-US" dirty="0">
                <a:latin typeface="Gill Sans MT"/>
                <a:cs typeface="Gill Sans MT"/>
              </a:rPr>
              <a:t>It was then turned into a late Gothic </a:t>
            </a:r>
            <a:r>
              <a:rPr lang="en-US" dirty="0" smtClean="0">
                <a:latin typeface="Gill Sans MT"/>
                <a:cs typeface="Gill Sans MT"/>
              </a:rPr>
              <a:t>church</a:t>
            </a:r>
          </a:p>
          <a:p>
            <a:r>
              <a:rPr lang="en-US" dirty="0" smtClean="0">
                <a:latin typeface="Gill Sans MT"/>
                <a:cs typeface="Gill Sans MT"/>
              </a:rPr>
              <a:t>The oldest part is the </a:t>
            </a:r>
            <a:r>
              <a:rPr lang="en-US" dirty="0">
                <a:latin typeface="Gill Sans MT"/>
                <a:cs typeface="Gill Sans MT"/>
              </a:rPr>
              <a:t>south </a:t>
            </a:r>
            <a:r>
              <a:rPr lang="en-US" dirty="0" smtClean="0">
                <a:latin typeface="Gill Sans MT"/>
                <a:cs typeface="Gill Sans MT"/>
              </a:rPr>
              <a:t>portal, </a:t>
            </a:r>
            <a:r>
              <a:rPr lang="en-US" dirty="0">
                <a:latin typeface="Gill Sans MT"/>
                <a:cs typeface="Gill Sans MT"/>
              </a:rPr>
              <a:t>considered to be the work of sculptors of the </a:t>
            </a:r>
            <a:r>
              <a:rPr lang="en-US" dirty="0" err="1">
                <a:latin typeface="Gill Sans MT"/>
                <a:cs typeface="Gill Sans MT"/>
              </a:rPr>
              <a:t>Parler</a:t>
            </a:r>
            <a:r>
              <a:rPr lang="en-US" dirty="0">
                <a:latin typeface="Gill Sans MT"/>
                <a:cs typeface="Gill Sans MT"/>
              </a:rPr>
              <a:t> family from Prague (end of the </a:t>
            </a:r>
            <a:r>
              <a:rPr lang="en-US" dirty="0" smtClean="0">
                <a:latin typeface="Gill Sans MT"/>
                <a:cs typeface="Gill Sans MT"/>
              </a:rPr>
              <a:t>14</a:t>
            </a:r>
            <a:r>
              <a:rPr lang="en-US" baseline="30000" dirty="0" smtClean="0">
                <a:latin typeface="Gill Sans MT"/>
                <a:cs typeface="Gill Sans MT"/>
              </a:rPr>
              <a:t>th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century</a:t>
            </a:r>
            <a:r>
              <a:rPr lang="en-US" dirty="0" smtClean="0">
                <a:latin typeface="Gill Sans MT"/>
                <a:cs typeface="Gill Sans MT"/>
              </a:rPr>
              <a:t>)</a:t>
            </a: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117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_oznac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2" y="329743"/>
            <a:ext cx="6018860" cy="59661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0078" y="130576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1748726" y="2537707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2890000" y="3219841"/>
            <a:ext cx="182880" cy="182880"/>
          </a:xfrm>
          <a:prstGeom prst="pen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2577071" y="2446267"/>
            <a:ext cx="182880" cy="182880"/>
          </a:xfrm>
          <a:prstGeom prst="parallelogram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4206" y="4581196"/>
            <a:ext cx="1828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126907" y="3679372"/>
            <a:ext cx="182880" cy="182880"/>
          </a:xfrm>
          <a:prstGeom prst="trapezoi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976497" y="1930939"/>
            <a:ext cx="182880" cy="182880"/>
          </a:xfrm>
          <a:prstGeom prst="diamond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1447800"/>
            <a:ext cx="121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Vukovar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69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6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MT"/>
                <a:cs typeface="Gill Sans MT"/>
              </a:rPr>
              <a:t>Vukovar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A city </a:t>
            </a:r>
            <a:r>
              <a:rPr lang="en-US" dirty="0">
                <a:latin typeface="Gill Sans MT"/>
                <a:cs typeface="Gill Sans MT"/>
              </a:rPr>
              <a:t>in eastern Croatia, and the biggest river port in Croatia located at the confluence of the </a:t>
            </a:r>
            <a:r>
              <a:rPr lang="en-US" dirty="0" err="1">
                <a:latin typeface="Gill Sans MT"/>
                <a:cs typeface="Gill Sans MT"/>
              </a:rPr>
              <a:t>Vuka</a:t>
            </a:r>
            <a:r>
              <a:rPr lang="en-US" dirty="0">
                <a:latin typeface="Gill Sans MT"/>
                <a:cs typeface="Gill Sans MT"/>
              </a:rPr>
              <a:t> river and the </a:t>
            </a:r>
            <a:r>
              <a:rPr lang="en-US" dirty="0" smtClean="0">
                <a:latin typeface="Gill Sans MT"/>
                <a:cs typeface="Gill Sans MT"/>
              </a:rPr>
              <a:t>Danube</a:t>
            </a:r>
          </a:p>
          <a:p>
            <a:r>
              <a:rPr lang="en-US" dirty="0" err="1">
                <a:latin typeface="Gill Sans MT"/>
                <a:cs typeface="Gill Sans MT"/>
              </a:rPr>
              <a:t>Vukovar</a:t>
            </a:r>
            <a:r>
              <a:rPr lang="en-US" dirty="0">
                <a:latin typeface="Gill Sans MT"/>
                <a:cs typeface="Gill Sans MT"/>
              </a:rPr>
              <a:t> was mentioned first in the 13th </a:t>
            </a:r>
            <a:r>
              <a:rPr lang="en-US" dirty="0" smtClean="0">
                <a:latin typeface="Gill Sans MT"/>
                <a:cs typeface="Gill Sans MT"/>
              </a:rPr>
              <a:t>century</a:t>
            </a:r>
          </a:p>
          <a:p>
            <a:r>
              <a:rPr lang="en-US" dirty="0" smtClean="0">
                <a:latin typeface="Gill Sans MT"/>
                <a:cs typeface="Gill Sans MT"/>
              </a:rPr>
              <a:t>It’s nicknamed the Hero City for the bravery of  </a:t>
            </a:r>
            <a:r>
              <a:rPr lang="en-US" dirty="0" err="1" smtClean="0">
                <a:latin typeface="Gill Sans MT"/>
                <a:cs typeface="Gill Sans MT"/>
              </a:rPr>
              <a:t>Vukovar</a:t>
            </a:r>
            <a:r>
              <a:rPr lang="en-US" dirty="0" smtClean="0">
                <a:latin typeface="Gill Sans MT"/>
                <a:cs typeface="Gill Sans MT"/>
              </a:rPr>
              <a:t> soldiers </a:t>
            </a:r>
            <a:r>
              <a:rPr lang="en-US" dirty="0">
                <a:latin typeface="Gill Sans MT"/>
                <a:cs typeface="Gill Sans MT"/>
              </a:rPr>
              <a:t>during the </a:t>
            </a:r>
            <a:r>
              <a:rPr lang="en-US" dirty="0" smtClean="0">
                <a:latin typeface="Gill Sans MT"/>
                <a:cs typeface="Gill Sans MT"/>
              </a:rPr>
              <a:t>Croatian </a:t>
            </a:r>
            <a:r>
              <a:rPr lang="en-US" dirty="0">
                <a:latin typeface="Gill Sans MT"/>
                <a:cs typeface="Gill Sans MT"/>
              </a:rPr>
              <a:t>War of </a:t>
            </a:r>
            <a:r>
              <a:rPr lang="en-US" dirty="0" smtClean="0">
                <a:latin typeface="Gill Sans MT"/>
                <a:cs typeface="Gill Sans MT"/>
              </a:rPr>
              <a:t>Independence</a:t>
            </a: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56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MT"/>
                <a:cs typeface="Gill Sans MT"/>
              </a:rPr>
              <a:t>Vukovar</a:t>
            </a:r>
            <a:r>
              <a:rPr lang="en-US" dirty="0">
                <a:latin typeface="Gill Sans MT"/>
                <a:cs typeface="Gill Sans MT"/>
              </a:rPr>
              <a:t> water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Gill Sans MT"/>
              </a:rPr>
              <a:t>It is one of the most famous symbols of 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dirty="0" err="1" smtClean="0">
                <a:latin typeface="Gill Sans MT"/>
                <a:cs typeface="Gill Sans MT"/>
              </a:rPr>
              <a:t>Vukovar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and the suffering of the city and the county in the Battle of 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dirty="0" err="1" smtClean="0">
                <a:latin typeface="Gill Sans MT"/>
                <a:cs typeface="Gill Sans MT"/>
              </a:rPr>
              <a:t>Vukovar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and the Croatian War of </a:t>
            </a:r>
            <a:r>
              <a:rPr lang="en-US" dirty="0" smtClean="0">
                <a:latin typeface="Gill Sans MT"/>
                <a:cs typeface="Gill Sans MT"/>
              </a:rPr>
              <a:t>Independence</a:t>
            </a:r>
          </a:p>
          <a:p>
            <a:r>
              <a:rPr lang="en-US" dirty="0" smtClean="0">
                <a:latin typeface="Gill Sans MT"/>
                <a:cs typeface="Gill Sans MT"/>
              </a:rPr>
              <a:t>It was built in the </a:t>
            </a:r>
            <a:r>
              <a:rPr lang="en-US" dirty="0">
                <a:latin typeface="Gill Sans MT"/>
                <a:cs typeface="Gill Sans MT"/>
              </a:rPr>
              <a:t>late </a:t>
            </a:r>
            <a:r>
              <a:rPr lang="en-US" dirty="0" smtClean="0">
                <a:latin typeface="Gill Sans MT"/>
                <a:cs typeface="Gill Sans MT"/>
              </a:rPr>
              <a:t>1960s and destroyed in 1991 when it was hit more than 600 times</a:t>
            </a:r>
          </a:p>
          <a:p>
            <a:r>
              <a:rPr lang="en-US" dirty="0">
                <a:latin typeface="Gill Sans MT"/>
                <a:cs typeface="Gill Sans MT"/>
              </a:rPr>
              <a:t>T</a:t>
            </a:r>
            <a:r>
              <a:rPr lang="en-US" dirty="0" smtClean="0">
                <a:latin typeface="Gill Sans MT"/>
                <a:cs typeface="Gill Sans MT"/>
              </a:rPr>
              <a:t>oday </a:t>
            </a:r>
            <a:r>
              <a:rPr lang="en-US" dirty="0">
                <a:latin typeface="Gill Sans MT"/>
                <a:cs typeface="Gill Sans MT"/>
              </a:rPr>
              <a:t>it is a symbol of victory and new </a:t>
            </a:r>
            <a:r>
              <a:rPr lang="en-US" dirty="0" smtClean="0">
                <a:latin typeface="Gill Sans MT"/>
                <a:cs typeface="Gill Sans MT"/>
              </a:rPr>
              <a:t>life</a:t>
            </a: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382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ATIA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CROATIA-1.thmx</Template>
  <TotalTime>508</TotalTime>
  <Words>639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CROATIA-1</vt:lpstr>
      <vt:lpstr>CROATIA</vt:lpstr>
      <vt:lpstr>Location</vt:lpstr>
      <vt:lpstr>Republic of Croatia </vt:lpstr>
      <vt:lpstr>PowerPoint Presentation</vt:lpstr>
      <vt:lpstr>Zagreb</vt:lpstr>
      <vt:lpstr>Zagreb – Church of St. Mark</vt:lpstr>
      <vt:lpstr>PowerPoint Presentation</vt:lpstr>
      <vt:lpstr>Vukovar</vt:lpstr>
      <vt:lpstr>Vukovar water tower</vt:lpstr>
      <vt:lpstr>PowerPoint Presentation</vt:lpstr>
      <vt:lpstr>Pula</vt:lpstr>
      <vt:lpstr>Pula Arena</vt:lpstr>
      <vt:lpstr>PowerPoint Presentation</vt:lpstr>
      <vt:lpstr>Baška [bâʃka]</vt:lpstr>
      <vt:lpstr>Baška tablet</vt:lpstr>
      <vt:lpstr>PowerPoint Presentation</vt:lpstr>
      <vt:lpstr>Island of Pag</vt:lpstr>
      <vt:lpstr>Paški sir (cheese from the island of Pag)</vt:lpstr>
      <vt:lpstr>Pag Lace</vt:lpstr>
      <vt:lpstr>PowerPoint Presentation</vt:lpstr>
      <vt:lpstr>Zadar</vt:lpstr>
      <vt:lpstr>Church of St Donat</vt:lpstr>
      <vt:lpstr>PowerPoint Presentation</vt:lpstr>
      <vt:lpstr>Split</vt:lpstr>
      <vt:lpstr>Diocletian palace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</dc:title>
  <dc:creator>Ivana</dc:creator>
  <cp:lastModifiedBy>nb-math1</cp:lastModifiedBy>
  <cp:revision>22</cp:revision>
  <dcterms:created xsi:type="dcterms:W3CDTF">2012-09-16T18:37:27Z</dcterms:created>
  <dcterms:modified xsi:type="dcterms:W3CDTF">2012-09-23T18:44:13Z</dcterms:modified>
</cp:coreProperties>
</file>