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58" r:id="rId5"/>
    <p:sldId id="259" r:id="rId6"/>
    <p:sldId id="265" r:id="rId7"/>
    <p:sldId id="264" r:id="rId8"/>
    <p:sldId id="260" r:id="rId9"/>
    <p:sldId id="263" r:id="rId10"/>
    <p:sldId id="261"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43" d="100"/>
          <a:sy n="43"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B13D92-D50E-F44C-8121-63CD46F54551}" type="datetimeFigureOut">
              <a:rPr lang="en-US" smtClean="0"/>
              <a:pPr/>
              <a:t>9/23/2009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22B13D92-D50E-F44C-8121-63CD46F54551}" type="datetimeFigureOut">
              <a:rPr lang="en-US" smtClean="0"/>
              <a:pPr/>
              <a:t>9/23/2009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a-I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22B13D92-D50E-F44C-8121-63CD46F54551}" type="datetimeFigureOut">
              <a:rPr lang="en-US" smtClean="0"/>
              <a:pPr/>
              <a:t>9/23/2009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Content Placeholder 2"/>
          <p:cNvSpPr>
            <a:spLocks noGrp="1"/>
          </p:cNvSpPr>
          <p:nvPr>
            <p:ph idx="1"/>
          </p:nvPr>
        </p:nvSpPr>
        <p:spPr/>
        <p:txBody>
          <a:body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Date Placeholder 3"/>
          <p:cNvSpPr>
            <a:spLocks noGrp="1"/>
          </p:cNvSpPr>
          <p:nvPr>
            <p:ph type="dt" sz="half" idx="10"/>
          </p:nvPr>
        </p:nvSpPr>
        <p:spPr/>
        <p:txBody>
          <a:bodyPr/>
          <a:lstStyle/>
          <a:p>
            <a:fld id="{22B13D92-D50E-F44C-8121-63CD46F54551}" type="datetimeFigureOut">
              <a:rPr lang="en-US" smtClean="0"/>
              <a:pPr/>
              <a:t>9/23/2009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a-I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a-IN" smtClean="0"/>
              <a:t>Click to edit Master text styles</a:t>
            </a:r>
          </a:p>
        </p:txBody>
      </p:sp>
      <p:sp>
        <p:nvSpPr>
          <p:cNvPr id="4" name="Date Placeholder 3"/>
          <p:cNvSpPr>
            <a:spLocks noGrp="1"/>
          </p:cNvSpPr>
          <p:nvPr>
            <p:ph type="dt" sz="half" idx="10"/>
          </p:nvPr>
        </p:nvSpPr>
        <p:spPr/>
        <p:txBody>
          <a:bodyPr/>
          <a:lstStyle/>
          <a:p>
            <a:fld id="{22B13D92-D50E-F44C-8121-63CD46F54551}" type="datetimeFigureOut">
              <a:rPr lang="en-US" smtClean="0"/>
              <a:pPr/>
              <a:t>9/23/2009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5" name="Date Placeholder 4"/>
          <p:cNvSpPr>
            <a:spLocks noGrp="1"/>
          </p:cNvSpPr>
          <p:nvPr>
            <p:ph type="dt" sz="half" idx="10"/>
          </p:nvPr>
        </p:nvSpPr>
        <p:spPr/>
        <p:txBody>
          <a:bodyPr/>
          <a:lstStyle/>
          <a:p>
            <a:fld id="{22B13D92-D50E-F44C-8121-63CD46F54551}" type="datetimeFigureOut">
              <a:rPr lang="en-US" smtClean="0"/>
              <a:pPr/>
              <a:t>9/23/2009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a-I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a-I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7" name="Date Placeholder 6"/>
          <p:cNvSpPr>
            <a:spLocks noGrp="1"/>
          </p:cNvSpPr>
          <p:nvPr>
            <p:ph type="dt" sz="half" idx="10"/>
          </p:nvPr>
        </p:nvSpPr>
        <p:spPr/>
        <p:txBody>
          <a:bodyPr/>
          <a:lstStyle/>
          <a:p>
            <a:fld id="{22B13D92-D50E-F44C-8121-63CD46F54551}" type="datetimeFigureOut">
              <a:rPr lang="en-US" smtClean="0"/>
              <a:pPr/>
              <a:t>9/23/2009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smtClean="0"/>
              <a:t>Click to edit Master title style</a:t>
            </a:r>
            <a:endParaRPr lang="en-US"/>
          </a:p>
        </p:txBody>
      </p:sp>
      <p:sp>
        <p:nvSpPr>
          <p:cNvPr id="3" name="Date Placeholder 2"/>
          <p:cNvSpPr>
            <a:spLocks noGrp="1"/>
          </p:cNvSpPr>
          <p:nvPr>
            <p:ph type="dt" sz="half" idx="10"/>
          </p:nvPr>
        </p:nvSpPr>
        <p:spPr/>
        <p:txBody>
          <a:bodyPr/>
          <a:lstStyle/>
          <a:p>
            <a:fld id="{22B13D92-D50E-F44C-8121-63CD46F54551}" type="datetimeFigureOut">
              <a:rPr lang="en-US" smtClean="0"/>
              <a:pPr/>
              <a:t>9/23/2009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B13D92-D50E-F44C-8121-63CD46F54551}" type="datetimeFigureOut">
              <a:rPr lang="en-US" smtClean="0"/>
              <a:pPr/>
              <a:t>9/23/2009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a-I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a-IN" smtClean="0"/>
              <a:t>Click to edit Master text styles</a:t>
            </a:r>
          </a:p>
          <a:p>
            <a:pPr lvl="1"/>
            <a:r>
              <a:rPr lang="ta-IN" smtClean="0"/>
              <a:t>Second level</a:t>
            </a:r>
          </a:p>
          <a:p>
            <a:pPr lvl="2"/>
            <a:r>
              <a:rPr lang="ta-IN" smtClean="0"/>
              <a:t>Third level</a:t>
            </a:r>
          </a:p>
          <a:p>
            <a:pPr lvl="3"/>
            <a:r>
              <a:rPr lang="ta-IN" smtClean="0"/>
              <a:t>Fourth level</a:t>
            </a:r>
          </a:p>
          <a:p>
            <a:pPr lvl="4"/>
            <a:r>
              <a:rPr lang="ta-I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smtClean="0"/>
              <a:t>Click to edit Master text styles</a:t>
            </a:r>
          </a:p>
        </p:txBody>
      </p:sp>
      <p:sp>
        <p:nvSpPr>
          <p:cNvPr id="5" name="Date Placeholder 4"/>
          <p:cNvSpPr>
            <a:spLocks noGrp="1"/>
          </p:cNvSpPr>
          <p:nvPr>
            <p:ph type="dt" sz="half" idx="10"/>
          </p:nvPr>
        </p:nvSpPr>
        <p:spPr/>
        <p:txBody>
          <a:bodyPr/>
          <a:lstStyle/>
          <a:p>
            <a:fld id="{22B13D92-D50E-F44C-8121-63CD46F54551}" type="datetimeFigureOut">
              <a:rPr lang="en-US" smtClean="0"/>
              <a:pPr/>
              <a:t>9/23/2009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a-I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a-IN" smtClean="0"/>
              <a:t>Click to edit Master text styles</a:t>
            </a:r>
          </a:p>
        </p:txBody>
      </p:sp>
      <p:sp>
        <p:nvSpPr>
          <p:cNvPr id="5" name="Date Placeholder 4"/>
          <p:cNvSpPr>
            <a:spLocks noGrp="1"/>
          </p:cNvSpPr>
          <p:nvPr>
            <p:ph type="dt" sz="half" idx="10"/>
          </p:nvPr>
        </p:nvSpPr>
        <p:spPr/>
        <p:txBody>
          <a:bodyPr/>
          <a:lstStyle/>
          <a:p>
            <a:fld id="{22B13D92-D50E-F44C-8121-63CD46F54551}" type="datetimeFigureOut">
              <a:rPr lang="en-US" smtClean="0"/>
              <a:pPr/>
              <a:t>9/23/2009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DCFCEF-16CF-4C4B-9E84-6376CCC4BD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B13D92-D50E-F44C-8121-63CD46F54551}" type="datetimeFigureOut">
              <a:rPr lang="en-US" smtClean="0"/>
              <a:pPr/>
              <a:t>9/23/2009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CFCEF-16CF-4C4B-9E84-6376CCC4BD0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a-IN" dirty="0" smtClean="0"/>
              <a:t>Prostitution</a:t>
            </a:r>
            <a:endParaRPr lang="en-US" dirty="0"/>
          </a:p>
        </p:txBody>
      </p:sp>
      <p:sp>
        <p:nvSpPr>
          <p:cNvPr id="3" name="Subtitle 2"/>
          <p:cNvSpPr>
            <a:spLocks noGrp="1"/>
          </p:cNvSpPr>
          <p:nvPr>
            <p:ph type="subTitle" idx="1"/>
          </p:nvPr>
        </p:nvSpPr>
        <p:spPr/>
        <p:txBody>
          <a:bodyPr/>
          <a:lstStyle/>
          <a:p>
            <a:r>
              <a:rPr lang="en-US" dirty="0" smtClean="0"/>
              <a:t>B</a:t>
            </a:r>
            <a:r>
              <a:rPr lang="ta-IN" dirty="0" smtClean="0"/>
              <a:t>y Timmy Bendiš</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a-IN" dirty="0" smtClean="0"/>
              <a:t>Feminist Issues of Prostitution</a:t>
            </a:r>
            <a:endParaRPr lang="en-US" dirty="0"/>
          </a:p>
        </p:txBody>
      </p:sp>
      <p:sp>
        <p:nvSpPr>
          <p:cNvPr id="3" name="Content Placeholder 2"/>
          <p:cNvSpPr>
            <a:spLocks noGrp="1"/>
          </p:cNvSpPr>
          <p:nvPr>
            <p:ph idx="1"/>
          </p:nvPr>
        </p:nvSpPr>
        <p:spPr/>
        <p:txBody>
          <a:bodyPr/>
          <a:lstStyle/>
          <a:p>
            <a:r>
              <a:rPr lang="ta-IN" dirty="0" smtClean="0"/>
              <a:t>Feminists say that prostitution ruins existing relationships.</a:t>
            </a:r>
          </a:p>
          <a:p>
            <a:r>
              <a:rPr lang="ta-IN" dirty="0" smtClean="0"/>
              <a:t>Prostitutes say that they don’t ruin relationships, but their customers do.</a:t>
            </a:r>
          </a:p>
          <a:p>
            <a:r>
              <a:rPr lang="ta-IN" dirty="0" smtClean="0"/>
              <a:t>Feminists believe that prostitutes make a bad name for women, disgrace the gender and provide nothing to society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dirty="0" smtClean="0"/>
              <a:t>Bibliograpy</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Works Cited </a:t>
            </a:r>
            <a:r>
              <a:rPr lang="en-US" dirty="0" err="1" smtClean="0"/>
              <a:t>Boccacio</a:t>
            </a:r>
            <a:r>
              <a:rPr lang="en-US" dirty="0" smtClean="0"/>
              <a:t>, Giovanni. </a:t>
            </a:r>
            <a:r>
              <a:rPr lang="en-US" i="1" dirty="0" smtClean="0"/>
              <a:t>The </a:t>
            </a:r>
            <a:r>
              <a:rPr lang="en-US" i="1" dirty="0" err="1" smtClean="0"/>
              <a:t>Decameron</a:t>
            </a:r>
            <a:r>
              <a:rPr lang="en-US" i="1" dirty="0" smtClean="0"/>
              <a:t>. Print.</a:t>
            </a:r>
            <a:endParaRPr lang="ta-IN" i="1" dirty="0" smtClean="0"/>
          </a:p>
          <a:p>
            <a:r>
              <a:rPr lang="en-US" i="1" dirty="0" smtClean="0"/>
              <a:t>Bromberg, Sarah. "Feminist Issues In Prostitution." Feminist Issues in Prostitution. 1997. Web. 23 Sept. 2009. &lt;http://</a:t>
            </a:r>
            <a:r>
              <a:rPr lang="en-US" i="1" dirty="0" err="1" smtClean="0"/>
              <a:t>www.feministissues.com</a:t>
            </a:r>
            <a:r>
              <a:rPr lang="en-US" i="1" dirty="0" smtClean="0"/>
              <a:t>/&gt;.</a:t>
            </a:r>
            <a:endParaRPr lang="ta-IN" i="1" dirty="0" smtClean="0"/>
          </a:p>
          <a:p>
            <a:r>
              <a:rPr lang="en-US" i="1" dirty="0" smtClean="0"/>
              <a:t> David. "Prostitution vs. Organized Religion |." Truth, Justice, and the American Way. 13 Aug. 2003. Web. 23 Sept. 2009. &lt;http://www.rationalmind.net/2003/08/13/prostitution-vs-organized-religion/&gt;.</a:t>
            </a:r>
            <a:endParaRPr lang="ta-IN" i="1" dirty="0" smtClean="0"/>
          </a:p>
          <a:p>
            <a:r>
              <a:rPr lang="en-US" i="1" dirty="0" smtClean="0"/>
              <a:t> "</a:t>
            </a:r>
            <a:r>
              <a:rPr lang="en-US" i="1" dirty="0" err="1" smtClean="0"/>
              <a:t>File:Pompeii</a:t>
            </a:r>
            <a:r>
              <a:rPr lang="en-US" i="1" dirty="0" smtClean="0"/>
              <a:t>-wall </a:t>
            </a:r>
            <a:r>
              <a:rPr lang="en-US" i="1" dirty="0" err="1" smtClean="0"/>
              <a:t>painting.jpg</a:t>
            </a:r>
            <a:r>
              <a:rPr lang="en-US" i="1" dirty="0" smtClean="0"/>
              <a:t> -." </a:t>
            </a:r>
            <a:r>
              <a:rPr lang="en-US" i="1" dirty="0" err="1" smtClean="0"/>
              <a:t>Wikipedia</a:t>
            </a:r>
            <a:r>
              <a:rPr lang="en-US" i="1" dirty="0" smtClean="0"/>
              <a:t>, the free encyclopedia. Web. 23 Sept. 2009. &lt;</a:t>
            </a:r>
            <a:r>
              <a:rPr lang="en-US" i="1" dirty="0" err="1" smtClean="0"/>
              <a:t>http://en.wikipedia.org/wiki/File:Pompeii-wall_painting.jpg</a:t>
            </a:r>
            <a:r>
              <a:rPr lang="en-US" i="1" dirty="0" smtClean="0"/>
              <a:t>&gt;.</a:t>
            </a:r>
            <a:endParaRPr lang="ta-IN" i="1" dirty="0" smtClean="0"/>
          </a:p>
          <a:p>
            <a:r>
              <a:rPr lang="en-US" i="1" dirty="0" smtClean="0"/>
              <a:t> "Google </a:t>
            </a:r>
            <a:r>
              <a:rPr lang="en-US" i="1" dirty="0" err="1" smtClean="0"/>
              <a:t>rezultati</a:t>
            </a:r>
            <a:r>
              <a:rPr lang="en-US" i="1" dirty="0" smtClean="0"/>
              <a:t> </a:t>
            </a:r>
            <a:r>
              <a:rPr lang="en-US" i="1" dirty="0" err="1" smtClean="0"/>
              <a:t>pretra</a:t>
            </a:r>
            <a:r>
              <a:rPr lang="en-US" i="1" dirty="0" smtClean="0"/>
              <a:t>." Google Images. Web. 23 Sept. 2009. &lt;http://</a:t>
            </a:r>
            <a:r>
              <a:rPr lang="en-US" i="1" dirty="0" err="1" smtClean="0"/>
              <a:t>images.google.com/imgres?imgurl</a:t>
            </a:r>
            <a:r>
              <a:rPr lang="en-US" i="1" dirty="0" smtClean="0"/>
              <a:t>=http://www.ananova.com/images/web/463644.jpg&amp;imgrefurl=http://www.ananova.com/news/story/sm_1653451.html&amp;usg=__ySK3ESKNloApSzCEuKvTJcKRjGg=&amp;</a:t>
            </a:r>
            <a:r>
              <a:rPr lang="en-US" i="1" dirty="0" err="1" smtClean="0"/>
              <a:t>h</a:t>
            </a:r>
            <a:r>
              <a:rPr lang="en-US" i="1" dirty="0" smtClean="0"/>
              <a:t>=500&amp;w=410&amp;sz=40&amp;hl=</a:t>
            </a:r>
            <a:r>
              <a:rPr lang="en-US" i="1" dirty="0" err="1" smtClean="0"/>
              <a:t>hr&amp;start</a:t>
            </a:r>
            <a:r>
              <a:rPr lang="en-US" i="1" dirty="0" smtClean="0"/>
              <a:t>=4&amp;um=1&amp;tbnid=8E3O-zlSyXrPnM:&amp;tbnh=130&amp;tbnw=107&amp;prev=/images%3Fq%3DLegality%2Bof%2BProstitution%2Bsign%26hl%3Dhr%26client%3Dsafari%26rls%3Dhr-hr%26sa%3DG%26um%3D1&gt;.</a:t>
            </a:r>
            <a:endParaRPr lang="ta-IN" i="1" dirty="0" smtClean="0"/>
          </a:p>
          <a:p>
            <a:r>
              <a:rPr lang="en-US" i="1" dirty="0" smtClean="0"/>
              <a:t> </a:t>
            </a:r>
            <a:r>
              <a:rPr lang="en-US" i="1" dirty="0" err="1" smtClean="0"/>
              <a:t>Noer</a:t>
            </a:r>
            <a:r>
              <a:rPr lang="en-US" i="1" dirty="0" smtClean="0"/>
              <a:t>, Michael. "The Economics Of Prostitution - </a:t>
            </a:r>
            <a:r>
              <a:rPr lang="en-US" i="1" dirty="0" err="1" smtClean="0"/>
              <a:t>Forbes.com</a:t>
            </a:r>
            <a:r>
              <a:rPr lang="en-US" i="1" dirty="0" smtClean="0"/>
              <a:t>." </a:t>
            </a:r>
            <a:r>
              <a:rPr lang="en-US" i="1" dirty="0" err="1" smtClean="0"/>
              <a:t>Forbes.com</a:t>
            </a:r>
            <a:r>
              <a:rPr lang="en-US" i="1" dirty="0" smtClean="0"/>
              <a:t> - Business News, Financial News, Stock Market Analysis, Technology &amp; Global Headline News. Forbes, 14 Feb. 2006. Web. 23 Sept. 2009. &lt;http://www.forbes.com/2006/02/11/economics-prostitution-marriage_cx_mn_money06_0214prostitution.html&gt;. Web.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dirty="0" smtClean="0"/>
              <a:t>Leading Questions</a:t>
            </a:r>
            <a:endParaRPr lang="en-US" dirty="0"/>
          </a:p>
        </p:txBody>
      </p:sp>
      <p:sp>
        <p:nvSpPr>
          <p:cNvPr id="3" name="Content Placeholder 2"/>
          <p:cNvSpPr>
            <a:spLocks noGrp="1"/>
          </p:cNvSpPr>
          <p:nvPr>
            <p:ph idx="1"/>
          </p:nvPr>
        </p:nvSpPr>
        <p:spPr/>
        <p:txBody>
          <a:bodyPr/>
          <a:lstStyle/>
          <a:p>
            <a:r>
              <a:rPr lang="ta-IN" dirty="0" smtClean="0"/>
              <a:t>Should prostitution be legalized.</a:t>
            </a:r>
          </a:p>
          <a:p>
            <a:r>
              <a:rPr lang="ta-IN" dirty="0" smtClean="0"/>
              <a:t>Should prostitution be treated as a regular career</a:t>
            </a:r>
          </a:p>
          <a:p>
            <a:r>
              <a:rPr lang="ta-IN" dirty="0" smtClean="0"/>
              <a:t>And, if prostitution is not legal, should escorts be banned as well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dirty="0" smtClean="0"/>
              <a:t>Introduction</a:t>
            </a:r>
            <a:endParaRPr lang="en-US" dirty="0"/>
          </a:p>
        </p:txBody>
      </p:sp>
      <p:sp>
        <p:nvSpPr>
          <p:cNvPr id="3" name="Content Placeholder 2"/>
          <p:cNvSpPr>
            <a:spLocks noGrp="1"/>
          </p:cNvSpPr>
          <p:nvPr>
            <p:ph idx="1"/>
          </p:nvPr>
        </p:nvSpPr>
        <p:spPr/>
        <p:txBody>
          <a:bodyPr>
            <a:normAutofit/>
          </a:bodyPr>
          <a:lstStyle/>
          <a:p>
            <a:r>
              <a:rPr lang="ta-IN" dirty="0" smtClean="0"/>
              <a:t>History/Basic facts</a:t>
            </a:r>
          </a:p>
          <a:p>
            <a:r>
              <a:rPr lang="ta-IN" dirty="0" smtClean="0"/>
              <a:t>Medically</a:t>
            </a:r>
          </a:p>
          <a:p>
            <a:r>
              <a:rPr lang="ta-IN" dirty="0" smtClean="0"/>
              <a:t>Politically</a:t>
            </a:r>
          </a:p>
          <a:p>
            <a:r>
              <a:rPr lang="ta-IN" dirty="0" smtClean="0"/>
              <a:t>Religiously</a:t>
            </a:r>
          </a:p>
          <a:p>
            <a:r>
              <a:rPr lang="ta-IN" dirty="0" smtClean="0"/>
              <a:t>Morally</a:t>
            </a:r>
          </a:p>
          <a:p>
            <a:r>
              <a:rPr lang="ta-IN" dirty="0" smtClean="0"/>
              <a:t>Economically</a:t>
            </a:r>
          </a:p>
          <a:p>
            <a:r>
              <a:rPr lang="ta-IN" dirty="0" smtClean="0"/>
              <a:t>Guiding Questions</a:t>
            </a:r>
          </a:p>
          <a:p>
            <a:endParaRPr lang="en-US" dirty="0"/>
          </a:p>
        </p:txBody>
      </p:sp>
      <p:pic>
        <p:nvPicPr>
          <p:cNvPr id="4" name="Picture 3" descr="Prostitution.jpg"/>
          <p:cNvPicPr>
            <a:picLocks noChangeAspect="1"/>
          </p:cNvPicPr>
          <p:nvPr/>
        </p:nvPicPr>
        <p:blipFill>
          <a:blip r:embed="rId2"/>
          <a:stretch>
            <a:fillRect/>
          </a:stretch>
        </p:blipFill>
        <p:spPr>
          <a:xfrm>
            <a:off x="4686300" y="3459163"/>
            <a:ext cx="4000500" cy="2667000"/>
          </a:xfrm>
          <a:prstGeom prst="rect">
            <a:avLst/>
          </a:prstGeom>
        </p:spPr>
      </p:pic>
      <p:pic>
        <p:nvPicPr>
          <p:cNvPr id="5" name="Picture 4" descr="Prostitution1.gif"/>
          <p:cNvPicPr>
            <a:picLocks noChangeAspect="1"/>
          </p:cNvPicPr>
          <p:nvPr/>
        </p:nvPicPr>
        <p:blipFill>
          <a:blip r:embed="rId3"/>
          <a:stretch>
            <a:fillRect/>
          </a:stretch>
        </p:blipFill>
        <p:spPr>
          <a:xfrm>
            <a:off x="4686300" y="1219200"/>
            <a:ext cx="2746644" cy="20256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dirty="0" smtClean="0"/>
              <a:t>History</a:t>
            </a:r>
            <a:endParaRPr lang="en-US" dirty="0"/>
          </a:p>
        </p:txBody>
      </p:sp>
      <p:sp>
        <p:nvSpPr>
          <p:cNvPr id="3" name="Content Placeholder 2"/>
          <p:cNvSpPr>
            <a:spLocks noGrp="1"/>
          </p:cNvSpPr>
          <p:nvPr>
            <p:ph idx="1"/>
          </p:nvPr>
        </p:nvSpPr>
        <p:spPr>
          <a:xfrm>
            <a:off x="4800600" y="1600200"/>
            <a:ext cx="4114800" cy="4525963"/>
          </a:xfrm>
        </p:spPr>
        <p:txBody>
          <a:bodyPr>
            <a:normAutofit fontScale="55000" lnSpcReduction="20000"/>
          </a:bodyPr>
          <a:lstStyle/>
          <a:p>
            <a:r>
              <a:rPr lang="ta-IN" dirty="0" smtClean="0"/>
              <a:t>“The world’s oldest profession”</a:t>
            </a:r>
          </a:p>
          <a:p>
            <a:r>
              <a:rPr lang="ta-IN" dirty="0" smtClean="0"/>
              <a:t>Best known legalized prostitution areas are The Red Light District of Amsterdam and The Reeperbahn of St. Pauli.</a:t>
            </a:r>
          </a:p>
          <a:p>
            <a:r>
              <a:rPr lang="ta-IN" dirty="0" smtClean="0"/>
              <a:t>Only in the 15th century was prostitution thought badly upon</a:t>
            </a:r>
          </a:p>
          <a:p>
            <a:r>
              <a:rPr lang="ta-IN" dirty="0" smtClean="0"/>
              <a:t>In the 18th century, prostitutes first used condoms</a:t>
            </a:r>
          </a:p>
          <a:p>
            <a:r>
              <a:rPr lang="ta-IN" dirty="0" smtClean="0"/>
              <a:t>Only since the mid 20th century has prostitution been widely banned and discouraged</a:t>
            </a:r>
          </a:p>
          <a:p>
            <a:r>
              <a:rPr lang="ta-IN" dirty="0" smtClean="0"/>
              <a:t>It is illegal to be involved in prostitution if you are HIV positive. It is considered a felony in most countries instead of a misdemeanour</a:t>
            </a:r>
          </a:p>
          <a:p>
            <a:endParaRPr lang="ta-IN" dirty="0" smtClean="0"/>
          </a:p>
          <a:p>
            <a:endParaRPr lang="en-US" dirty="0"/>
          </a:p>
        </p:txBody>
      </p:sp>
      <p:pic>
        <p:nvPicPr>
          <p:cNvPr id="4" name="Picture 3" descr="BrothelFresco.jpg"/>
          <p:cNvPicPr>
            <a:picLocks noChangeAspect="1"/>
          </p:cNvPicPr>
          <p:nvPr/>
        </p:nvPicPr>
        <p:blipFill>
          <a:blip r:embed="rId2"/>
          <a:stretch>
            <a:fillRect/>
          </a:stretch>
        </p:blipFill>
        <p:spPr>
          <a:xfrm>
            <a:off x="107400" y="1600200"/>
            <a:ext cx="4540800" cy="33528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a-IN" dirty="0" smtClean="0"/>
              <a:t>Economics of Prostitution</a:t>
            </a:r>
            <a:endParaRPr lang="en-US" dirty="0"/>
          </a:p>
        </p:txBody>
      </p:sp>
      <p:sp>
        <p:nvSpPr>
          <p:cNvPr id="3" name="Content Placeholder 2"/>
          <p:cNvSpPr>
            <a:spLocks noGrp="1"/>
          </p:cNvSpPr>
          <p:nvPr>
            <p:ph idx="1"/>
          </p:nvPr>
        </p:nvSpPr>
        <p:spPr>
          <a:xfrm>
            <a:off x="457200" y="1600200"/>
            <a:ext cx="4267200" cy="4525963"/>
          </a:xfrm>
        </p:spPr>
        <p:txBody>
          <a:bodyPr>
            <a:normAutofit fontScale="70000" lnSpcReduction="20000"/>
          </a:bodyPr>
          <a:lstStyle/>
          <a:p>
            <a:r>
              <a:rPr lang="ta-IN" dirty="0" smtClean="0"/>
              <a:t>Reeperbahn</a:t>
            </a:r>
          </a:p>
          <a:p>
            <a:pPr lvl="1"/>
            <a:r>
              <a:rPr lang="ta-IN" dirty="0" smtClean="0"/>
              <a:t>On Reeperbahn in St. Pauli (the street where prostitution and brothels are permitted in Hamburg) the businesses is actually </a:t>
            </a:r>
            <a:r>
              <a:rPr lang="ta-IN" i="1" dirty="0" smtClean="0"/>
              <a:t>declining </a:t>
            </a:r>
            <a:r>
              <a:rPr lang="ta-IN" dirty="0" smtClean="0"/>
              <a:t>due to cheap bars and clubs that attract teenagers. Teenagers are not normally allowed on the Reeperbahn.</a:t>
            </a:r>
          </a:p>
          <a:p>
            <a:pPr lvl="1"/>
            <a:r>
              <a:rPr lang="ta-IN" dirty="0" smtClean="0"/>
              <a:t>Because the sex shops on Reeperbahn pay taxes, the government actually loses money, as the cheap bars make less than the Brothels.</a:t>
            </a:r>
          </a:p>
        </p:txBody>
      </p:sp>
      <p:pic>
        <p:nvPicPr>
          <p:cNvPr id="4" name="Picture 3" descr="reeperbahn.jpg"/>
          <p:cNvPicPr>
            <a:picLocks noChangeAspect="1"/>
          </p:cNvPicPr>
          <p:nvPr/>
        </p:nvPicPr>
        <p:blipFill>
          <a:blip r:embed="rId2"/>
          <a:stretch>
            <a:fillRect/>
          </a:stretch>
        </p:blipFill>
        <p:spPr>
          <a:xfrm>
            <a:off x="5562601" y="1600199"/>
            <a:ext cx="3124200" cy="451963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a-IN" dirty="0" smtClean="0"/>
              <a:t>Economics of Prostitution (cont.)</a:t>
            </a:r>
            <a:endParaRPr lang="en-US" dirty="0"/>
          </a:p>
        </p:txBody>
      </p:sp>
      <p:sp>
        <p:nvSpPr>
          <p:cNvPr id="3" name="Content Placeholder 2"/>
          <p:cNvSpPr>
            <a:spLocks noGrp="1"/>
          </p:cNvSpPr>
          <p:nvPr>
            <p:ph idx="1"/>
          </p:nvPr>
        </p:nvSpPr>
        <p:spPr>
          <a:xfrm>
            <a:off x="457200" y="1600200"/>
            <a:ext cx="4038600" cy="4800600"/>
          </a:xfrm>
        </p:spPr>
        <p:txBody>
          <a:bodyPr>
            <a:normAutofit fontScale="55000" lnSpcReduction="20000"/>
          </a:bodyPr>
          <a:lstStyle/>
          <a:p>
            <a:r>
              <a:rPr lang="ta-IN" dirty="0" smtClean="0"/>
              <a:t>De Wallen</a:t>
            </a:r>
          </a:p>
          <a:p>
            <a:pPr lvl="1"/>
            <a:r>
              <a:rPr lang="en-US" dirty="0" smtClean="0"/>
              <a:t>T</a:t>
            </a:r>
            <a:r>
              <a:rPr lang="ta-IN" dirty="0" smtClean="0"/>
              <a:t>he main street of Amsterdam’s Red Light District</a:t>
            </a:r>
          </a:p>
          <a:p>
            <a:pPr lvl="1"/>
            <a:r>
              <a:rPr lang="ta-IN" dirty="0" smtClean="0"/>
              <a:t>Because of the local government trying to shut down sex shops, the rest of the Red Light district is becoming more desirable.</a:t>
            </a:r>
          </a:p>
          <a:p>
            <a:pPr lvl="1"/>
            <a:r>
              <a:rPr lang="ta-IN" dirty="0" smtClean="0"/>
              <a:t>Government is spending millions of euros </a:t>
            </a:r>
            <a:r>
              <a:rPr lang="ta-IN" i="1" dirty="0" smtClean="0"/>
              <a:t>trying </a:t>
            </a:r>
            <a:r>
              <a:rPr lang="ta-IN" dirty="0" smtClean="0"/>
              <a:t>to buy out the brothels of De Wallen without much success</a:t>
            </a:r>
          </a:p>
          <a:p>
            <a:pPr lvl="1"/>
            <a:r>
              <a:rPr lang="ta-IN" dirty="0" smtClean="0"/>
              <a:t>However, like in Germany, brothels pay significant taxes to the government, and it actually makes them money</a:t>
            </a:r>
          </a:p>
          <a:p>
            <a:pPr lvl="1"/>
            <a:r>
              <a:rPr lang="ta-IN" dirty="0" smtClean="0"/>
              <a:t>Northern Germany and Holland are prime examples for prostitution because prostitution is legalized by the city. However in both of these places, street prostitution is banned, because the government makes no money from it.</a:t>
            </a:r>
          </a:p>
        </p:txBody>
      </p:sp>
      <p:pic>
        <p:nvPicPr>
          <p:cNvPr id="4" name="Picture 3" descr="DeWallen.jpg"/>
          <p:cNvPicPr>
            <a:picLocks noChangeAspect="1"/>
          </p:cNvPicPr>
          <p:nvPr/>
        </p:nvPicPr>
        <p:blipFill>
          <a:blip r:embed="rId2"/>
          <a:stretch>
            <a:fillRect/>
          </a:stretch>
        </p:blipFill>
        <p:spPr>
          <a:xfrm>
            <a:off x="4495800" y="2057400"/>
            <a:ext cx="4267200" cy="3200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dirty="0" smtClean="0"/>
              <a:t>Ideal Legal system</a:t>
            </a:r>
            <a:endParaRPr lang="en-US" dirty="0"/>
          </a:p>
        </p:txBody>
      </p:sp>
      <p:sp>
        <p:nvSpPr>
          <p:cNvPr id="3" name="Content Placeholder 2"/>
          <p:cNvSpPr>
            <a:spLocks noGrp="1"/>
          </p:cNvSpPr>
          <p:nvPr>
            <p:ph idx="1"/>
          </p:nvPr>
        </p:nvSpPr>
        <p:spPr>
          <a:xfrm>
            <a:off x="457200" y="1600200"/>
            <a:ext cx="3200400" cy="4525963"/>
          </a:xfrm>
        </p:spPr>
        <p:txBody>
          <a:bodyPr>
            <a:normAutofit fontScale="77500" lnSpcReduction="20000"/>
          </a:bodyPr>
          <a:lstStyle/>
          <a:p>
            <a:r>
              <a:rPr lang="ta-IN" dirty="0" smtClean="0"/>
              <a:t>Legal</a:t>
            </a:r>
          </a:p>
          <a:p>
            <a:pPr lvl="1"/>
            <a:r>
              <a:rPr lang="ta-IN" dirty="0" smtClean="0"/>
              <a:t>Many politicians argue that the abusive activities operate on the black market</a:t>
            </a:r>
          </a:p>
          <a:p>
            <a:pPr lvl="1"/>
            <a:r>
              <a:rPr lang="ta-IN" dirty="0" smtClean="0"/>
              <a:t>Many prostitutes cannot register because it is illegal, however, in legal countries, prostitutes can register as do other employees </a:t>
            </a:r>
            <a:endParaRPr lang="en-US" dirty="0"/>
          </a:p>
        </p:txBody>
      </p:sp>
      <p:sp>
        <p:nvSpPr>
          <p:cNvPr id="4" name="Content Placeholder 2"/>
          <p:cNvSpPr txBox="1">
            <a:spLocks/>
          </p:cNvSpPr>
          <p:nvPr/>
        </p:nvSpPr>
        <p:spPr>
          <a:xfrm>
            <a:off x="5715000" y="1600200"/>
            <a:ext cx="3200400" cy="4525963"/>
          </a:xfrm>
          <a:prstGeom prst="rect">
            <a:avLst/>
          </a:prstGeom>
        </p:spPr>
        <p:txBody>
          <a:bodyPr vert="horz" lIns="91440" tIns="45720" rIns="91440" bIns="45720" rtlCol="0">
            <a:normAutofit fontScale="850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ta-IN" sz="3200" dirty="0" smtClean="0"/>
              <a:t>Illegal</a:t>
            </a:r>
          </a:p>
          <a:p>
            <a:pPr marL="800100" lvl="1" indent="-342900">
              <a:spcBef>
                <a:spcPct val="20000"/>
              </a:spcBef>
              <a:buFont typeface="Arial"/>
              <a:buChar char="•"/>
            </a:pPr>
            <a:r>
              <a:rPr lang="ta-IN" sz="2400" dirty="0" smtClean="0"/>
              <a:t>Argue that the situtation would only get worse with legalization.</a:t>
            </a:r>
          </a:p>
          <a:p>
            <a:pPr marL="800100" lvl="1" indent="-342900">
              <a:spcBef>
                <a:spcPct val="20000"/>
              </a:spcBef>
              <a:buFont typeface="Arial"/>
              <a:buChar char="•"/>
            </a:pPr>
            <a:r>
              <a:rPr lang="ta-IN" sz="2400" dirty="0" smtClean="0"/>
              <a:t>Link between crime and prostitution is apparant</a:t>
            </a:r>
          </a:p>
          <a:p>
            <a:pPr marL="800100" lvl="1" indent="-342900">
              <a:spcBef>
                <a:spcPct val="20000"/>
              </a:spcBef>
              <a:buFont typeface="Arial"/>
              <a:buChar char="•"/>
            </a:pPr>
            <a:r>
              <a:rPr lang="ta-IN" sz="2400" dirty="0" smtClean="0"/>
              <a:t>Pimps still operate, legal or illegal</a:t>
            </a:r>
          </a:p>
          <a:p>
            <a:pPr marL="800100" lvl="1" indent="-342900">
              <a:spcBef>
                <a:spcPct val="20000"/>
              </a:spcBef>
              <a:buFont typeface="Arial"/>
              <a:buChar char="•"/>
            </a:pPr>
            <a:r>
              <a:rPr lang="ta-IN" sz="2400" dirty="0" smtClean="0"/>
              <a:t>Many brothel owners are criminals themselves</a:t>
            </a:r>
          </a:p>
        </p:txBody>
      </p:sp>
      <p:pic>
        <p:nvPicPr>
          <p:cNvPr id="5" name="Picture 4" descr="ProstitutesProhibited.jpg"/>
          <p:cNvPicPr>
            <a:picLocks noChangeAspect="1"/>
          </p:cNvPicPr>
          <p:nvPr/>
        </p:nvPicPr>
        <p:blipFill>
          <a:blip r:embed="rId2"/>
          <a:stretch>
            <a:fillRect/>
          </a:stretch>
        </p:blipFill>
        <p:spPr>
          <a:xfrm>
            <a:off x="3657600" y="3048000"/>
            <a:ext cx="2728468" cy="3327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dirty="0" smtClean="0"/>
              <a:t>Medically</a:t>
            </a:r>
            <a:endParaRPr lang="en-US" dirty="0"/>
          </a:p>
        </p:txBody>
      </p:sp>
      <p:sp>
        <p:nvSpPr>
          <p:cNvPr id="3" name="Content Placeholder 2"/>
          <p:cNvSpPr>
            <a:spLocks noGrp="1"/>
          </p:cNvSpPr>
          <p:nvPr>
            <p:ph idx="1"/>
          </p:nvPr>
        </p:nvSpPr>
        <p:spPr>
          <a:xfrm>
            <a:off x="457200" y="1600200"/>
            <a:ext cx="4800600" cy="4525963"/>
          </a:xfrm>
        </p:spPr>
        <p:txBody>
          <a:bodyPr>
            <a:normAutofit fontScale="70000" lnSpcReduction="20000"/>
          </a:bodyPr>
          <a:lstStyle/>
          <a:p>
            <a:r>
              <a:rPr lang="ta-IN" dirty="0" smtClean="0"/>
              <a:t>In places where prostitution is socially accepted, prostitutes regularly submit themseleves to STD and overall health testing.</a:t>
            </a:r>
          </a:p>
          <a:p>
            <a:r>
              <a:rPr lang="ta-IN" dirty="0" smtClean="0"/>
              <a:t>It is still not entirely safe, because, in the month between check-ups, an average prostitute has sex with more than 50 people, all of who may have a sexual disease. Which in turn can be transferred to the next customer.</a:t>
            </a:r>
          </a:p>
          <a:p>
            <a:r>
              <a:rPr lang="ta-IN" dirty="0" smtClean="0"/>
              <a:t>However, in places where prostitution is illegal, there is no testing spots for prostitution.</a:t>
            </a:r>
            <a:endParaRPr lang="en-US" dirty="0"/>
          </a:p>
        </p:txBody>
      </p:sp>
      <p:pic>
        <p:nvPicPr>
          <p:cNvPr id="4" name="Picture 3" descr="syringe.jpg"/>
          <p:cNvPicPr>
            <a:picLocks noChangeAspect="1"/>
          </p:cNvPicPr>
          <p:nvPr/>
        </p:nvPicPr>
        <p:blipFill>
          <a:blip r:embed="rId2"/>
          <a:stretch>
            <a:fillRect/>
          </a:stretch>
        </p:blipFill>
        <p:spPr>
          <a:xfrm>
            <a:off x="5619620" y="1600200"/>
            <a:ext cx="3067180" cy="26987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a-IN" dirty="0" smtClean="0"/>
              <a:t>Moral and Religious Issues</a:t>
            </a:r>
            <a:endParaRPr lang="en-US" dirty="0"/>
          </a:p>
        </p:txBody>
      </p:sp>
      <p:sp>
        <p:nvSpPr>
          <p:cNvPr id="3" name="Content Placeholder 2"/>
          <p:cNvSpPr>
            <a:spLocks noGrp="1"/>
          </p:cNvSpPr>
          <p:nvPr>
            <p:ph idx="1"/>
          </p:nvPr>
        </p:nvSpPr>
        <p:spPr/>
        <p:txBody>
          <a:bodyPr>
            <a:normAutofit fontScale="85000" lnSpcReduction="10000"/>
          </a:bodyPr>
          <a:lstStyle/>
          <a:p>
            <a:r>
              <a:rPr lang="ta-IN" dirty="0" smtClean="0"/>
              <a:t>Married men might hire a prostitute for one reason or another. This involves issues of cheating in marriage, especially religious marriage.</a:t>
            </a:r>
          </a:p>
          <a:p>
            <a:r>
              <a:rPr lang="ta-IN" dirty="0" smtClean="0"/>
              <a:t>The 7th commandment specifically forbids prostitution, using the word “adultery”.</a:t>
            </a:r>
          </a:p>
          <a:p>
            <a:r>
              <a:rPr lang="ta-IN" dirty="0" smtClean="0"/>
              <a:t>However, in </a:t>
            </a:r>
            <a:r>
              <a:rPr lang="ta-IN" u="sng" dirty="0" smtClean="0"/>
              <a:t>The Decameron</a:t>
            </a:r>
            <a:r>
              <a:rPr lang="ta-IN" dirty="0" smtClean="0"/>
              <a:t> by friars frequently “found” wenches or prostitutes to enjoy. Friars practise celebacy</a:t>
            </a:r>
          </a:p>
          <a:p>
            <a:r>
              <a:rPr lang="ta-IN" dirty="0" smtClean="0"/>
              <a:t>Why follow rules of people who cannot follow their own rules?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a-IN" dirty="0" smtClean="0"/>
              <a:t>Organized Religion vs. Prostitution. Productivity?</a:t>
            </a:r>
            <a:endParaRPr lang="en-US" dirty="0"/>
          </a:p>
        </p:txBody>
      </p:sp>
      <p:sp>
        <p:nvSpPr>
          <p:cNvPr id="3" name="Content Placeholder 2"/>
          <p:cNvSpPr>
            <a:spLocks noGrp="1"/>
          </p:cNvSpPr>
          <p:nvPr>
            <p:ph idx="1"/>
          </p:nvPr>
        </p:nvSpPr>
        <p:spPr>
          <a:xfrm>
            <a:off x="457200" y="1600200"/>
            <a:ext cx="4038600" cy="4525963"/>
          </a:xfrm>
        </p:spPr>
        <p:txBody>
          <a:bodyPr/>
          <a:lstStyle/>
          <a:p>
            <a:r>
              <a:rPr lang="ta-IN" dirty="0" smtClean="0"/>
              <a:t>Prostitution:</a:t>
            </a:r>
          </a:p>
          <a:p>
            <a:pPr lvl="1"/>
            <a:r>
              <a:rPr lang="ta-IN" dirty="0" smtClean="0"/>
              <a:t>Fulfills man’s primal urges: sex</a:t>
            </a:r>
          </a:p>
          <a:p>
            <a:pPr lvl="1"/>
            <a:r>
              <a:rPr lang="ta-IN" dirty="0" smtClean="0"/>
              <a:t>Prostitutes make a good living</a:t>
            </a:r>
          </a:p>
          <a:p>
            <a:pPr lvl="1"/>
            <a:r>
              <a:rPr lang="ta-IN" dirty="0" smtClean="0"/>
              <a:t>Everyone benefits</a:t>
            </a:r>
          </a:p>
        </p:txBody>
      </p:sp>
      <p:sp>
        <p:nvSpPr>
          <p:cNvPr id="4" name="Content Placeholder 2"/>
          <p:cNvSpPr txBox="1">
            <a:spLocks/>
          </p:cNvSpPr>
          <p:nvPr/>
        </p:nvSpPr>
        <p:spPr>
          <a:xfrm>
            <a:off x="4800600" y="1600200"/>
            <a:ext cx="4038600" cy="4525963"/>
          </a:xfrm>
          <a:prstGeom prst="rect">
            <a:avLst/>
          </a:prstGeom>
        </p:spPr>
        <p:txBody>
          <a:bodyPr vert="horz" lIns="91440" tIns="45720" rIns="91440" bIns="45720" rtlCol="0">
            <a:normAutofit fontScale="92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ta-IN" sz="3200" dirty="0" smtClean="0"/>
              <a:t>Religion</a:t>
            </a:r>
          </a:p>
          <a:p>
            <a:pPr marL="1257300" lvl="2" indent="-342900">
              <a:spcBef>
                <a:spcPct val="20000"/>
              </a:spcBef>
              <a:buFont typeface="Arial"/>
              <a:buChar char="•"/>
            </a:pPr>
            <a:r>
              <a:rPr lang="ta-IN" sz="2800" dirty="0" smtClean="0"/>
              <a:t>Clouds reason</a:t>
            </a:r>
          </a:p>
          <a:p>
            <a:pPr marL="1257300" lvl="2" indent="-342900">
              <a:spcBef>
                <a:spcPct val="20000"/>
              </a:spcBef>
              <a:buFont typeface="Arial"/>
              <a:buChar char="•"/>
            </a:pPr>
            <a:r>
              <a:rPr lang="ta-IN" sz="2800" dirty="0" smtClean="0"/>
              <a:t>Sells something of no use to consumer</a:t>
            </a:r>
          </a:p>
          <a:p>
            <a:pPr marL="1257300" lvl="2" indent="-342900">
              <a:spcBef>
                <a:spcPct val="20000"/>
              </a:spcBef>
              <a:buFont typeface="Arial"/>
              <a:buChar char="•"/>
            </a:pPr>
            <a:r>
              <a:rPr lang="ta-IN" sz="2800" dirty="0" smtClean="0"/>
              <a:t>Historically, reason is the cause for human’s achievements and religion the cause for dark ages.</a:t>
            </a:r>
          </a:p>
          <a:p>
            <a:pPr marL="1257300" lvl="2" indent="-342900">
              <a:spcBef>
                <a:spcPct val="20000"/>
              </a:spcBef>
              <a:buFont typeface="Arial"/>
              <a:buChar char="•"/>
            </a:pPr>
            <a:endParaRPr lang="ta-IN" sz="28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TotalTime>
  <Words>822</Words>
  <Application>Microsoft Office PowerPoint</Application>
  <PresentationFormat>On-screen Show (4:3)</PresentationFormat>
  <Paragraphs>70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Prostitution</vt:lpstr>
      <vt:lpstr>Introduction</vt:lpstr>
      <vt:lpstr>History</vt:lpstr>
      <vt:lpstr>Economics of Prostitution</vt:lpstr>
      <vt:lpstr>Economics of Prostitution (cont.)</vt:lpstr>
      <vt:lpstr>Ideal Legal system</vt:lpstr>
      <vt:lpstr>Medically</vt:lpstr>
      <vt:lpstr>Moral and Religious Issues</vt:lpstr>
      <vt:lpstr>Organized Religion vs. Prostitution. Productivity?</vt:lpstr>
      <vt:lpstr>Feminist Issues of Prostitution</vt:lpstr>
      <vt:lpstr>Bibliograpy</vt:lpstr>
      <vt:lpstr>Leading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Prostitution</dc:title>
  <dc:creator>Timmy</dc:creator>
  <cp:lastModifiedBy>Ciano</cp:lastModifiedBy>
  <cp:revision>4</cp:revision>
  <dcterms:created xsi:type="dcterms:W3CDTF">2009-09-23T18:08:59Z</dcterms:created>
  <dcterms:modified xsi:type="dcterms:W3CDTF">2009-09-23T18:30:48Z</dcterms:modified>
</cp:coreProperties>
</file>