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31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4624A-E4B3-47D4-8718-221786000CF4}" type="datetimeFigureOut">
              <a:rPr lang="en-GB" smtClean="0"/>
              <a:t>10/07/2014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158D9-684A-4F0A-90D3-DE7B0FC69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709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Sure, we’ve all used that word we all know what it means. But do we really know what it means?</a:t>
            </a:r>
            <a:br>
              <a:rPr lang="hr-HR" dirty="0" smtClean="0"/>
            </a:br>
            <a:r>
              <a:rPr lang="hr-HR" dirty="0" smtClean="0"/>
              <a:t>A castle is a fortified structure built in europe and the middle east during the Middle ages, by members of the nobility</a:t>
            </a:r>
          </a:p>
          <a:p>
            <a:r>
              <a:rPr lang="hr-HR" dirty="0" smtClean="0"/>
              <a:t>They were a European „invention” that</a:t>
            </a:r>
            <a:r>
              <a:rPr lang="hr-HR" baseline="0" dirty="0" smtClean="0"/>
              <a:t> saw a major boom after the fall of the Carolingian empire</a:t>
            </a:r>
          </a:p>
          <a:p>
            <a:r>
              <a:rPr lang="hr-HR" dirty="0" smtClean="0"/>
              <a:t>Although first castles were built from earth,</a:t>
            </a:r>
            <a:r>
              <a:rPr lang="hr-HR" baseline="0" dirty="0" smtClean="0"/>
              <a:t> mud and sticks with the introduction of stone math got it’s fingers into the design of castles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158D9-684A-4F0A-90D3-DE7B0FC6971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752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Fort</a:t>
            </a:r>
            <a:r>
              <a:rPr lang="hr-HR" baseline="0" dirty="0" smtClean="0"/>
              <a:t> nehaj built in the 16th century, had a rectangular base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158D9-684A-4F0A-90D3-DE7B0FC6971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970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98E2-955A-4308-B62D-93DA9FEFBA60}" type="datetimeFigureOut">
              <a:rPr lang="en-GB" smtClean="0"/>
              <a:t>10/07/2014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A02C-3CCF-496B-8B4C-7AA943947B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482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98E2-955A-4308-B62D-93DA9FEFBA60}" type="datetimeFigureOut">
              <a:rPr lang="en-GB" smtClean="0"/>
              <a:t>10/07/2014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A02C-3CCF-496B-8B4C-7AA943947B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66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98E2-955A-4308-B62D-93DA9FEFBA60}" type="datetimeFigureOut">
              <a:rPr lang="en-GB" smtClean="0"/>
              <a:t>10/07/2014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A02C-3CCF-496B-8B4C-7AA943947B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4539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98E2-955A-4308-B62D-93DA9FEFBA60}" type="datetimeFigureOut">
              <a:rPr lang="en-GB" smtClean="0"/>
              <a:t>10/07/2014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A02C-3CCF-496B-8B4C-7AA943947B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281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98E2-955A-4308-B62D-93DA9FEFBA60}" type="datetimeFigureOut">
              <a:rPr lang="en-GB" smtClean="0"/>
              <a:t>10/07/2014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A02C-3CCF-496B-8B4C-7AA943947B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64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98E2-955A-4308-B62D-93DA9FEFBA60}" type="datetimeFigureOut">
              <a:rPr lang="en-GB" smtClean="0"/>
              <a:t>10/07/2014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A02C-3CCF-496B-8B4C-7AA943947B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4078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98E2-955A-4308-B62D-93DA9FEFBA60}" type="datetimeFigureOut">
              <a:rPr lang="en-GB" smtClean="0"/>
              <a:t>10/07/2014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A02C-3CCF-496B-8B4C-7AA943947B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74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98E2-955A-4308-B62D-93DA9FEFBA60}" type="datetimeFigureOut">
              <a:rPr lang="en-GB" smtClean="0"/>
              <a:t>10/07/2014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A02C-3CCF-496B-8B4C-7AA943947B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621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98E2-955A-4308-B62D-93DA9FEFBA60}" type="datetimeFigureOut">
              <a:rPr lang="en-GB" smtClean="0"/>
              <a:t>10/07/2014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A02C-3CCF-496B-8B4C-7AA943947B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2526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98E2-955A-4308-B62D-93DA9FEFBA60}" type="datetimeFigureOut">
              <a:rPr lang="en-GB" smtClean="0"/>
              <a:t>10/07/2014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A02C-3CCF-496B-8B4C-7AA943947B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612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98E2-955A-4308-B62D-93DA9FEFBA60}" type="datetimeFigureOut">
              <a:rPr lang="en-GB" smtClean="0"/>
              <a:t>10/07/2014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A02C-3CCF-496B-8B4C-7AA943947B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72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198E2-955A-4308-B62D-93DA9FEFBA60}" type="datetimeFigureOut">
              <a:rPr lang="en-GB" smtClean="0"/>
              <a:t>10/07/2014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CA02C-3CCF-496B-8B4C-7AA943947B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19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3175000" ty="0" sx="53000" sy="53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hr-HR" sz="8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911 UCm BT" pitchFamily="34" charset="0"/>
              </a:rPr>
              <a:t>GEOMETRY IN CASTLE ARCHITECTURE</a:t>
            </a:r>
            <a:endParaRPr lang="en-GB" sz="80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911 UCm B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chemeClr val="bg1"/>
                </a:solidFill>
                <a:latin typeface="Swiss911 UCm BT" pitchFamily="34" charset="0"/>
              </a:rPr>
              <a:t>Nikola Ćulumović</a:t>
            </a:r>
          </a:p>
        </p:txBody>
      </p:sp>
    </p:spTree>
    <p:extLst>
      <p:ext uri="{BB962C8B-B14F-4D97-AF65-F5344CB8AC3E}">
        <p14:creationId xmlns:p14="http://schemas.microsoft.com/office/powerpoint/2010/main" val="164952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68000" sy="6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sz="9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wiss911 UCm BT" pitchFamily="34" charset="0"/>
              </a:rPr>
              <a:t>CASTLE?</a:t>
            </a:r>
            <a:endParaRPr lang="en-GB" sz="96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Swiss911 UCm BT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00200"/>
            <a:ext cx="1828800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40" y="4249907"/>
            <a:ext cx="1691680" cy="11291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20" y="4249907"/>
            <a:ext cx="1691680" cy="11291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249907"/>
            <a:ext cx="1691680" cy="11291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68984" y="380724"/>
            <a:ext cx="4543152" cy="4543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444" y="3140968"/>
            <a:ext cx="3974232" cy="298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3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44" y="0"/>
            <a:ext cx="708471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wiss911 UCm BT" pitchFamily="34" charset="0"/>
              </a:rPr>
              <a:t>CASTLES</a:t>
            </a:r>
            <a:r>
              <a:rPr lang="en-GB" sz="7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wiss911 UCm BT" pitchFamily="34" charset="0"/>
              </a:rPr>
              <a:t> </a:t>
            </a:r>
            <a:r>
              <a:rPr lang="hr-HR" sz="6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wiss911 UCm BT" pitchFamily="34" charset="0"/>
              </a:rPr>
              <a:t>&amp; FORTS </a:t>
            </a:r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wiss911 UCm BT" pitchFamily="34" charset="0"/>
              </a:rPr>
              <a:t>IN </a:t>
            </a:r>
            <a:r>
              <a:rPr lang="en-GB" sz="7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wiss911 UCm BT" pitchFamily="34" charset="0"/>
              </a:rPr>
              <a:t>CROATIA</a:t>
            </a:r>
            <a:endParaRPr lang="en-GB" sz="7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Swiss911 UCm B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0854"/>
            <a:ext cx="2815719" cy="1877146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17" idx="2"/>
          </p:cNvCxnSpPr>
          <p:nvPr/>
        </p:nvCxnSpPr>
        <p:spPr>
          <a:xfrm flipV="1">
            <a:off x="1407859" y="3068961"/>
            <a:ext cx="1795989" cy="19102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719" y="5485887"/>
            <a:ext cx="2815719" cy="1372113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9" idx="3"/>
          </p:cNvCxnSpPr>
          <p:nvPr/>
        </p:nvCxnSpPr>
        <p:spPr>
          <a:xfrm flipV="1">
            <a:off x="5631438" y="5802107"/>
            <a:ext cx="308714" cy="3698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3918"/>
            <a:ext cx="2815717" cy="2713496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2865876" y="1510666"/>
            <a:ext cx="3124436" cy="622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67414"/>
            <a:ext cx="2815719" cy="2111789"/>
          </a:xfrm>
          <a:prstGeom prst="rect">
            <a:avLst/>
          </a:prstGeom>
        </p:spPr>
      </p:pic>
      <p:cxnSp>
        <p:nvCxnSpPr>
          <p:cNvPr id="19" name="Straight Arrow Connector 18"/>
          <p:cNvCxnSpPr>
            <a:stCxn id="17" idx="0"/>
          </p:cNvCxnSpPr>
          <p:nvPr/>
        </p:nvCxnSpPr>
        <p:spPr>
          <a:xfrm flipV="1">
            <a:off x="1407859" y="1052736"/>
            <a:ext cx="3020235" cy="18146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283" y="4746212"/>
            <a:ext cx="2815717" cy="2111788"/>
          </a:xfrm>
          <a:prstGeom prst="rect">
            <a:avLst/>
          </a:prstGeom>
        </p:spPr>
      </p:pic>
      <p:cxnSp>
        <p:nvCxnSpPr>
          <p:cNvPr id="23" name="Straight Arrow Connector 22"/>
          <p:cNvCxnSpPr>
            <a:stCxn id="21" idx="0"/>
          </p:cNvCxnSpPr>
          <p:nvPr/>
        </p:nvCxnSpPr>
        <p:spPr>
          <a:xfrm flipH="1" flipV="1">
            <a:off x="4521125" y="1052736"/>
            <a:ext cx="3215017" cy="36934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283" y="2991080"/>
            <a:ext cx="2815719" cy="175513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3779912" y="1819280"/>
            <a:ext cx="2548371" cy="20468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64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7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wiss911 UCm BT" pitchFamily="34" charset="0"/>
              </a:rPr>
              <a:t>FORT MINCETA</a:t>
            </a:r>
            <a:endParaRPr lang="en-GB" sz="7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Swiss911 UCm B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wiss911 UCm BT" pitchFamily="34" charset="0"/>
              </a:rPr>
              <a:t>DUBROVNIK</a:t>
            </a:r>
          </a:p>
          <a:p>
            <a:pPr>
              <a:buFont typeface="Wingdings" pitchFamily="2" charset="2"/>
              <a:buChar char="Ø"/>
            </a:pPr>
            <a:r>
              <a:rPr lang="hr-HR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wiss911 UCm BT" pitchFamily="34" charset="0"/>
              </a:rPr>
              <a:t>STRONG MERCHANT TIES WITH BIZANTINE EMPIRE</a:t>
            </a:r>
          </a:p>
          <a:p>
            <a:pPr>
              <a:buFont typeface="Wingdings" pitchFamily="2" charset="2"/>
              <a:buChar char="Ø"/>
            </a:pPr>
            <a:r>
              <a:rPr lang="hr-HR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wiss911 UCm BT" pitchFamily="34" charset="0"/>
              </a:rPr>
              <a:t>ORIGINALLY BUILT WITH A RECTANGULAR BASE IN THE 1300.</a:t>
            </a:r>
          </a:p>
          <a:p>
            <a:pPr>
              <a:buFont typeface="Wingdings" pitchFamily="2" charset="2"/>
              <a:buChar char="Ø"/>
            </a:pPr>
            <a:r>
              <a:rPr lang="hr-HR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wiss911 UCm BT" pitchFamily="34" charset="0"/>
              </a:rPr>
              <a:t>OTTOMAN EMPIRE</a:t>
            </a:r>
          </a:p>
          <a:p>
            <a:pPr>
              <a:buFont typeface="Wingdings" pitchFamily="2" charset="2"/>
              <a:buChar char="Ø"/>
            </a:pPr>
            <a:r>
              <a:rPr lang="hr-HR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wiss911 UCm BT" pitchFamily="34" charset="0"/>
              </a:rPr>
              <a:t>1500. PLAN WAS SET IN MOTION TO CONVERT IT INTO A ROUND FORT</a:t>
            </a:r>
            <a:endParaRPr lang="en-GB" sz="40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Swiss911 UCm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55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0000" sy="6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7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wiss911 UCm BT" pitchFamily="34" charset="0"/>
              </a:rPr>
              <a:t>MORE EXAMPLES</a:t>
            </a:r>
            <a:endParaRPr lang="en-GB" sz="7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Swiss911 UCm B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00641"/>
            <a:ext cx="7776865" cy="51845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95388"/>
            <a:ext cx="6912768" cy="51898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507428"/>
            <a:ext cx="3600400" cy="48020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809569"/>
            <a:ext cx="44450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26771 -0.1872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937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44000" y="4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32292 0.1493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745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0000" sy="6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7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wiss911 UCm BT" pitchFamily="34" charset="0"/>
              </a:rPr>
              <a:t>WHY?</a:t>
            </a:r>
            <a:endParaRPr lang="en-GB" sz="7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Swiss911 UCm B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wiss911 UCm BT" pitchFamily="34" charset="0"/>
              </a:rPr>
              <a:t>DEFENSIVE STRUCTURES</a:t>
            </a:r>
          </a:p>
          <a:p>
            <a:pPr>
              <a:buFont typeface="Wingdings" pitchFamily="2" charset="2"/>
              <a:buChar char="Ø"/>
            </a:pPr>
            <a:r>
              <a:rPr lang="hr-HR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wiss911 UCm BT" pitchFamily="34" charset="0"/>
              </a:rPr>
              <a:t>EFFECTIVE RANGE OF 150m</a:t>
            </a:r>
          </a:p>
          <a:p>
            <a:pPr>
              <a:buFont typeface="Wingdings" pitchFamily="2" charset="2"/>
              <a:buChar char="Ø"/>
            </a:pPr>
            <a:r>
              <a:rPr lang="hr-HR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wiss911 UCm BT" pitchFamily="34" charset="0"/>
              </a:rPr>
              <a:t>INCREASE IN THE NUMBER OF SIDES CORELATES TO AN INCREASE OF OVERLAPING AREAS OF FIRE</a:t>
            </a:r>
          </a:p>
          <a:p>
            <a:pPr marL="0" indent="0">
              <a:buNone/>
            </a:pPr>
            <a:endParaRPr lang="hr-HR" sz="40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Swiss911 UCm BT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GB" sz="40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Swiss911 UCm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27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94000" sy="94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7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wiss911 UCm BT" pitchFamily="34" charset="0"/>
              </a:rPr>
              <a:t>COMPARISON</a:t>
            </a:r>
            <a:endParaRPr lang="en-GB" sz="7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Swiss911 UCm B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hr-HR" sz="4000" dirty="0" smtClean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Swiss911 UCm BT" pitchFamily="34" charset="0"/>
                  </a:rPr>
                  <a:t>OVERLAPPING AREA OF FIRE OF A RECTANGULAR FORT IS</a:t>
                </a:r>
              </a:p>
              <a:p>
                <a:pPr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hr-HR" b="0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𝑃</m:t>
                    </m:r>
                    <m:r>
                      <a:rPr lang="hr-HR" b="0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r-HR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hr-HR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(150 </m:t>
                            </m:r>
                            <m:r>
                              <a:rPr lang="hr-HR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𝑚</m:t>
                            </m:r>
                            <m:r>
                              <a:rPr lang="hr-HR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hr-HR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hr-HR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  <m:r>
                          <a:rPr lang="hr-HR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hr-HR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  <m:d>
                          <m:dPr>
                            <m:ctrlPr>
                              <a:rPr lang="hr-HR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hr-HR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4−2</m:t>
                            </m:r>
                          </m:e>
                        </m:d>
                      </m:num>
                      <m:den>
                        <m:r>
                          <a:rPr lang="hr-HR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hr-HR" b="0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hr-HR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r-HR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70686</m:t>
                        </m:r>
                        <m:r>
                          <a:rPr lang="hr-HR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p>
                        <m:r>
                          <a:rPr lang="hr-HR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hr-HR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Swiss911 UCm BT" pitchFamily="34" charset="0"/>
                </a:endParaRPr>
              </a:p>
              <a:p>
                <a:pPr>
                  <a:buFont typeface="Wingdings" pitchFamily="2" charset="2"/>
                  <a:buChar char="Ø"/>
                </a:pPr>
                <a:endParaRPr lang="hr-HR" sz="4000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Swiss911 UCm BT" pitchFamily="34" charset="0"/>
                </a:endParaRPr>
              </a:p>
              <a:p>
                <a:pPr>
                  <a:buFont typeface="Wingdings" pitchFamily="2" charset="2"/>
                  <a:buChar char="Ø"/>
                </a:pPr>
                <a:endParaRPr lang="hr-HR" sz="40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Swiss911 UCm BT" pitchFamily="34" charset="0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hr-HR" sz="4000" dirty="0" smtClean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Swiss911 UCm BT" pitchFamily="34" charset="0"/>
                  </a:rPr>
                  <a:t>AND</a:t>
                </a:r>
                <a:r>
                  <a:rPr lang="hr-HR" dirty="0" smtClean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Swiss911 UCm BT" pitchFamily="34" charset="0"/>
                  </a:rPr>
                  <a:t> </a:t>
                </a:r>
                <a:r>
                  <a:rPr lang="hr-HR" sz="4000" dirty="0" smtClean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Swiss911 UCm BT" pitchFamily="34" charset="0"/>
                  </a:rPr>
                  <a:t>THE</a:t>
                </a:r>
                <a:r>
                  <a:rPr lang="hr-HR" dirty="0" smtClean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Swiss911 UCm BT" pitchFamily="34" charset="0"/>
                  </a:rPr>
                  <a:t> </a:t>
                </a:r>
                <a:r>
                  <a:rPr lang="hr-HR" sz="4000" dirty="0" smtClean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Swiss911 UCm BT" pitchFamily="34" charset="0"/>
                  </a:rPr>
                  <a:t>OVERLAPPING</a:t>
                </a:r>
                <a:r>
                  <a:rPr lang="hr-HR" dirty="0" smtClean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Swiss911 UCm BT" pitchFamily="34" charset="0"/>
                  </a:rPr>
                  <a:t> </a:t>
                </a:r>
                <a:r>
                  <a:rPr lang="hr-HR" sz="4000" dirty="0" smtClean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Swiss911 UCm BT" pitchFamily="34" charset="0"/>
                  </a:rPr>
                  <a:t>AREA</a:t>
                </a:r>
                <a:r>
                  <a:rPr lang="hr-HR" dirty="0" smtClean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Swiss911 UCm BT" pitchFamily="34" charset="0"/>
                  </a:rPr>
                  <a:t> </a:t>
                </a:r>
                <a:r>
                  <a:rPr lang="hr-HR" sz="4000" dirty="0" smtClean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Swiss911 UCm BT" pitchFamily="34" charset="0"/>
                  </a:rPr>
                  <a:t>OF</a:t>
                </a:r>
                <a:r>
                  <a:rPr lang="hr-HR" dirty="0" smtClean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Swiss911 UCm BT" pitchFamily="34" charset="0"/>
                  </a:rPr>
                  <a:t> </a:t>
                </a:r>
                <a:r>
                  <a:rPr lang="hr-HR" sz="4000" dirty="0" smtClean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Swiss911 UCm BT" pitchFamily="34" charset="0"/>
                  </a:rPr>
                  <a:t>FIRE</a:t>
                </a:r>
                <a:r>
                  <a:rPr lang="hr-HR" dirty="0" smtClean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Swiss911 UCm BT" pitchFamily="34" charset="0"/>
                  </a:rPr>
                  <a:t> </a:t>
                </a:r>
                <a:r>
                  <a:rPr lang="hr-HR" sz="4000" dirty="0" smtClean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Swiss911 UCm BT" pitchFamily="34" charset="0"/>
                  </a:rPr>
                  <a:t>OF</a:t>
                </a:r>
                <a:r>
                  <a:rPr lang="hr-HR" dirty="0" smtClean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Swiss911 UCm BT" pitchFamily="34" charset="0"/>
                  </a:rPr>
                  <a:t> </a:t>
                </a:r>
                <a:r>
                  <a:rPr lang="hr-HR" sz="4000" dirty="0" smtClean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Swiss911 UCm BT" pitchFamily="34" charset="0"/>
                  </a:rPr>
                  <a:t>A</a:t>
                </a:r>
                <a:r>
                  <a:rPr lang="hr-HR" dirty="0" smtClean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Swiss911 UCm BT" pitchFamily="34" charset="0"/>
                  </a:rPr>
                  <a:t> </a:t>
                </a:r>
                <a:r>
                  <a:rPr lang="hr-HR" sz="4000" dirty="0" smtClean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Swiss911 UCm BT" pitchFamily="34" charset="0"/>
                  </a:rPr>
                  <a:t>HEXAGONAL</a:t>
                </a:r>
                <a:r>
                  <a:rPr lang="hr-HR" dirty="0" smtClean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Swiss911 UCm BT" pitchFamily="34" charset="0"/>
                  </a:rPr>
                  <a:t> </a:t>
                </a:r>
                <a:r>
                  <a:rPr lang="hr-HR" sz="4000" dirty="0" smtClean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Swiss911 UCm BT" pitchFamily="34" charset="0"/>
                  </a:rPr>
                  <a:t>FORT</a:t>
                </a:r>
                <a:r>
                  <a:rPr lang="hr-HR" dirty="0" smtClean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Swiss911 UCm BT" pitchFamily="34" charset="0"/>
                  </a:rPr>
                  <a:t> </a:t>
                </a:r>
                <a:r>
                  <a:rPr lang="hr-HR" sz="4000" dirty="0" smtClean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Swiss911 UCm BT" pitchFamily="34" charset="0"/>
                  </a:rPr>
                  <a:t>IS</a:t>
                </a:r>
              </a:p>
              <a:p>
                <a:pPr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hr-HR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𝑃</m:t>
                    </m:r>
                    <m:r>
                      <a:rPr lang="hr-HR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r-HR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hr-HR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(150 </m:t>
                            </m:r>
                            <m:r>
                              <a:rPr lang="hr-HR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𝑚</m:t>
                            </m:r>
                            <m:r>
                              <a:rPr lang="hr-HR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hr-HR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hr-HR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  <m:r>
                          <a:rPr lang="hr-HR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hr-HR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  <m:d>
                          <m:dPr>
                            <m:ctrlPr>
                              <a:rPr lang="hr-HR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hr-HR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4−2</m:t>
                            </m:r>
                          </m:e>
                        </m:d>
                      </m:num>
                      <m:den>
                        <m:r>
                          <a:rPr lang="hr-HR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hr-HR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hr-HR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r-HR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141372</m:t>
                        </m:r>
                        <m:r>
                          <a:rPr lang="hr-HR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p>
                        <m:r>
                          <a:rPr lang="hr-HR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Swiss911 UCm BT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296" t="-2426" r="-1926" b="-33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55776" y="3356991"/>
                <a:ext cx="3895041" cy="1089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3200" b="1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𝑷</m:t>
                      </m:r>
                      <m:r>
                        <a:rPr lang="hr-HR" sz="3200" b="1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3200" b="1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3200" b="1" i="1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r-HR" sz="3200" b="1" i="1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hr-HR" sz="3200" b="1" i="1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hr-HR" sz="3200" b="1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∗</m:t>
                          </m:r>
                          <m:r>
                            <a:rPr lang="hr-HR" sz="3200" b="1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𝝅</m:t>
                          </m:r>
                          <m:r>
                            <a:rPr lang="hr-HR" sz="3200" b="1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∗</m:t>
                          </m:r>
                          <m:d>
                            <m:dPr>
                              <m:ctrlPr>
                                <a:rPr lang="hr-HR" sz="3200" b="1" i="1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hr-HR" sz="3200" b="1" i="1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𝒏</m:t>
                              </m:r>
                              <m:r>
                                <a:rPr lang="hr-HR" sz="3200" b="1" i="1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hr-HR" sz="3200" b="1" i="1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</m:d>
                        </m:num>
                        <m:den>
                          <m:r>
                            <a:rPr lang="hr-HR" sz="3200" b="1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32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356991"/>
                <a:ext cx="3895041" cy="1089850"/>
              </a:xfrm>
              <a:prstGeom prst="rect">
                <a:avLst/>
              </a:prstGeom>
              <a:blipFill rotWithShape="1">
                <a:blip r:embed="rId4"/>
                <a:stretch>
                  <a:fillRect b="-22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4089" y="513286"/>
                <a:ext cx="2876557" cy="842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400" b="1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sz="2400" b="1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hr-HR" sz="2400" b="1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𝒔𝒆𝒄𝒕𝒐𝒓</m:t>
                          </m:r>
                        </m:sub>
                      </m:sSub>
                      <m:r>
                        <a:rPr lang="hr-HR" sz="2400" b="1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400" b="1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400" b="1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r-HR" sz="2400" b="1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hr-HR" sz="2400" b="1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hr-HR" sz="2400" b="1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hr-HR" sz="2400" b="1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  <m:r>
                            <a:rPr lang="hr-HR" sz="2400" b="1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  <m:r>
                            <a:rPr lang="hr-HR" sz="2400" b="1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</m:num>
                        <m:den>
                          <m:r>
                            <a:rPr lang="hr-HR" sz="2400" b="1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𝟑𝟔𝟎</m:t>
                          </m:r>
                          <m:r>
                            <a:rPr lang="hr-HR" sz="2400" b="1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°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89" y="513286"/>
                <a:ext cx="2876557" cy="84285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22842" y="513286"/>
                <a:ext cx="2821157" cy="809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400" b="1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hr-HR" sz="2400" b="1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400" b="1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hr-HR" sz="2400" b="1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hr-HR" sz="2400" b="1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𝒏</m:t>
                              </m:r>
                              <m:r>
                                <a:rPr lang="hr-HR" sz="2400" b="1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hr-HR" sz="2400" b="1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</m:d>
                          <m:r>
                            <a:rPr lang="hr-HR" sz="2400" b="1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  <m:r>
                            <a:rPr lang="hr-HR" sz="2400" b="1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𝟏𝟖𝟎</m:t>
                          </m:r>
                          <m:r>
                            <a:rPr lang="hr-HR" sz="2400" b="1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°</m:t>
                          </m:r>
                        </m:num>
                        <m:den>
                          <m:r>
                            <a:rPr lang="hr-HR" sz="2400" b="1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842" y="513286"/>
                <a:ext cx="2821157" cy="8090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20646" y="3609529"/>
                <a:ext cx="29652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3200" b="1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Cambria Math"/>
                        </a:rPr>
                        <m:t>𝑷</m:t>
                      </m:r>
                      <m:r>
                        <a:rPr lang="hr-HR" sz="3200" b="1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hr-HR" sz="3200" b="1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sz="3200" b="1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hr-HR" sz="3200" b="1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𝒔𝒆𝒄𝒕𝒐𝒓</m:t>
                          </m:r>
                        </m:sub>
                      </m:sSub>
                      <m:r>
                        <a:rPr lang="hr-HR" sz="3200" b="1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Cambria Math"/>
                        </a:rPr>
                        <m:t>∗</m:t>
                      </m:r>
                      <m:r>
                        <a:rPr lang="hr-HR" sz="3200" b="1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GB" sz="32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646" y="3609529"/>
                <a:ext cx="2965299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724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226</Words>
  <Application>Microsoft Office PowerPoint</Application>
  <PresentationFormat>On-screen Show (4:3)</PresentationFormat>
  <Paragraphs>32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GEOMETRY IN CASTLE ARCHITECTURE</vt:lpstr>
      <vt:lpstr>CASTLE?</vt:lpstr>
      <vt:lpstr>CASTLES &amp; FORTS IN CROATIA</vt:lpstr>
      <vt:lpstr>FORT MINCETA</vt:lpstr>
      <vt:lpstr>MORE EXAMPLES</vt:lpstr>
      <vt:lpstr>WHY?</vt:lpstr>
      <vt:lpstr>COMPARISON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Nikola Culumovic</dc:creator>
  <cp:lastModifiedBy>nb-math1</cp:lastModifiedBy>
  <cp:revision>48</cp:revision>
  <dcterms:created xsi:type="dcterms:W3CDTF">2013-02-25T16:53:13Z</dcterms:created>
  <dcterms:modified xsi:type="dcterms:W3CDTF">2014-07-10T08:06:20Z</dcterms:modified>
</cp:coreProperties>
</file>